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343" r:id="rId4"/>
    <p:sldMasterId id="2147484422" r:id="rId5"/>
    <p:sldMasterId id="2147484426" r:id="rId6"/>
    <p:sldMasterId id="2147484458" r:id="rId7"/>
    <p:sldMasterId id="2147484473" r:id="rId8"/>
  </p:sldMasterIdLst>
  <p:notesMasterIdLst>
    <p:notesMasterId r:id="rId34"/>
  </p:notesMasterIdLst>
  <p:handoutMasterIdLst>
    <p:handoutMasterId r:id="rId35"/>
  </p:handoutMasterIdLst>
  <p:sldIdLst>
    <p:sldId id="267" r:id="rId9"/>
    <p:sldId id="274" r:id="rId10"/>
    <p:sldId id="281" r:id="rId11"/>
    <p:sldId id="280" r:id="rId12"/>
    <p:sldId id="1397" r:id="rId13"/>
    <p:sldId id="733" r:id="rId14"/>
    <p:sldId id="1600" r:id="rId15"/>
    <p:sldId id="1544" r:id="rId16"/>
    <p:sldId id="1619" r:id="rId17"/>
    <p:sldId id="1624" r:id="rId18"/>
    <p:sldId id="1603" r:id="rId19"/>
    <p:sldId id="1626" r:id="rId20"/>
    <p:sldId id="654" r:id="rId21"/>
    <p:sldId id="1418" r:id="rId22"/>
    <p:sldId id="652" r:id="rId23"/>
    <p:sldId id="1441" r:id="rId24"/>
    <p:sldId id="668" r:id="rId25"/>
    <p:sldId id="669" r:id="rId26"/>
    <p:sldId id="670" r:id="rId27"/>
    <p:sldId id="665" r:id="rId28"/>
    <p:sldId id="667" r:id="rId29"/>
    <p:sldId id="582" r:id="rId30"/>
    <p:sldId id="623" r:id="rId31"/>
    <p:sldId id="1443" r:id="rId32"/>
    <p:sldId id="291" r:id="rId3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88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D2B0"/>
    <a:srgbClr val="FF0000"/>
    <a:srgbClr val="F5EADF"/>
    <a:srgbClr val="D4D1CC"/>
    <a:srgbClr val="5F5ACC"/>
    <a:srgbClr val="D65C00"/>
    <a:srgbClr val="E4E1DE"/>
    <a:srgbClr val="BCE1EC"/>
    <a:srgbClr val="FFFF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69" autoAdjust="0"/>
    <p:restoredTop sz="94706" autoAdjust="0"/>
  </p:normalViewPr>
  <p:slideViewPr>
    <p:cSldViewPr snapToGrid="0">
      <p:cViewPr varScale="1">
        <p:scale>
          <a:sx n="108" d="100"/>
          <a:sy n="108" d="100"/>
        </p:scale>
        <p:origin x="1830" y="102"/>
      </p:cViewPr>
      <p:guideLst>
        <p:guide pos="2880"/>
        <p:guide orient="horz" pos="216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1" d="100"/>
          <a:sy n="61" d="100"/>
        </p:scale>
        <p:origin x="3139"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tableStyles" Target="tableStyles.xml"/><Relationship Id="rId21" Type="http://schemas.openxmlformats.org/officeDocument/2006/relationships/slide" Target="slides/slide13.xml"/><Relationship Id="rId34"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handoutMaster" Target="handoutMasters/handoutMaster1.xml"/><Relationship Id="rId8" Type="http://schemas.openxmlformats.org/officeDocument/2006/relationships/slideMaster" Target="slideMasters/slideMaster5.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2F5009-0BF7-4DC7-8761-648C3A31CE0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13B849B3-EE92-4F22-8F7E-142A51942BD8}">
      <dgm:prSet custT="1"/>
      <dgm:spPr>
        <a:noFill/>
        <a:ln>
          <a:noFill/>
        </a:ln>
      </dgm:spPr>
      <dgm:t>
        <a:bodyPr/>
        <a:lstStyle/>
        <a:p>
          <a:pPr marL="0" lvl="0" algn="l" defTabSz="1244600">
            <a:lnSpc>
              <a:spcPct val="100000"/>
            </a:lnSpc>
            <a:spcBef>
              <a:spcPct val="0"/>
            </a:spcBef>
            <a:spcAft>
              <a:spcPts val="600"/>
            </a:spcAft>
            <a:buNone/>
          </a:pPr>
          <a:r>
            <a:rPr lang="en-US" sz="3200" b="1" u="sng" kern="1200" dirty="0">
              <a:solidFill>
                <a:schemeClr val="bg1"/>
              </a:solidFill>
              <a:latin typeface="+mj-lt"/>
              <a:cs typeface="Calibri" panose="020F0502020204030204" pitchFamily="34" charset="0"/>
            </a:rPr>
            <a:t>Initiatives</a:t>
          </a:r>
        </a:p>
        <a:p>
          <a:pPr marL="0" lvl="0" algn="l" defTabSz="1244600">
            <a:lnSpc>
              <a:spcPct val="100000"/>
            </a:lnSpc>
            <a:spcBef>
              <a:spcPct val="0"/>
            </a:spcBef>
            <a:spcAft>
              <a:spcPts val="600"/>
            </a:spcAft>
            <a:buNone/>
          </a:pPr>
          <a:endParaRPr lang="en-US" sz="800" b="1" u="sng" kern="1200" dirty="0">
            <a:solidFill>
              <a:schemeClr val="bg1"/>
            </a:solidFill>
            <a:latin typeface="+mj-lt"/>
            <a:cs typeface="Calibri" panose="020F0502020204030204" pitchFamily="34" charset="0"/>
          </a:endParaRPr>
        </a:p>
        <a:p>
          <a:pPr marL="0" lvl="0" algn="l" defTabSz="1244600">
            <a:lnSpc>
              <a:spcPct val="100000"/>
            </a:lnSpc>
            <a:spcBef>
              <a:spcPct val="0"/>
            </a:spcBef>
            <a:spcAft>
              <a:spcPts val="600"/>
            </a:spcAft>
            <a:buNone/>
          </a:pPr>
          <a:endParaRPr lang="en-US" sz="200" b="1" u="sng" kern="1200" dirty="0">
            <a:solidFill>
              <a:schemeClr val="bg1"/>
            </a:solidFill>
            <a:latin typeface="Century Gothic" panose="020B0502020202020204" pitchFamily="34" charset="0"/>
            <a:cs typeface="Calibri" panose="020F0502020204030204" pitchFamily="34" charset="0"/>
          </a:endParaRPr>
        </a:p>
      </dgm:t>
    </dgm:pt>
    <dgm:pt modelId="{6BFC6230-1E06-4372-97E4-3FE1629361ED}" type="sibTrans" cxnId="{2431257B-6215-409A-A5EA-776FCF225ED4}">
      <dgm:prSet/>
      <dgm:spPr/>
      <dgm:t>
        <a:bodyPr/>
        <a:lstStyle/>
        <a:p>
          <a:endParaRPr lang="en-US" sz="1600"/>
        </a:p>
      </dgm:t>
    </dgm:pt>
    <dgm:pt modelId="{A403FB1D-0A94-496E-995F-4AAC8EFE8D61}" type="parTrans" cxnId="{2431257B-6215-409A-A5EA-776FCF225ED4}">
      <dgm:prSet/>
      <dgm:spPr/>
      <dgm:t>
        <a:bodyPr/>
        <a:lstStyle/>
        <a:p>
          <a:endParaRPr lang="en-US" sz="1600"/>
        </a:p>
      </dgm:t>
    </dgm:pt>
    <dgm:pt modelId="{E109FBF0-BBC6-41C1-BB84-097644EE1BFF}">
      <dgm:prSet custT="1"/>
      <dgm:spPr>
        <a:noFill/>
        <a:ln>
          <a:noFill/>
        </a:ln>
      </dgm:spPr>
      <dgm:t>
        <a:bodyPr/>
        <a:lstStyle/>
        <a:p>
          <a:pPr marL="400050" marR="0" lvl="0" indent="-231775" algn="l" defTabSz="9779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spc="0" baseline="0" dirty="0">
              <a:solidFill>
                <a:schemeClr val="bg1"/>
              </a:solidFill>
              <a:latin typeface="Century Gothic" panose="020B0502020202020204" pitchFamily="34" charset="0"/>
              <a:cs typeface="Calibri" panose="020F0502020204030204" pitchFamily="34" charset="0"/>
            </a:rPr>
            <a:t>North Gate</a:t>
          </a:r>
        </a:p>
      </dgm:t>
    </dgm:pt>
    <dgm:pt modelId="{A73F221E-9898-4255-BAC3-095C01364806}" type="sibTrans" cxnId="{57CF90C3-73B4-4A2D-8ACF-C6779A96FFFA}">
      <dgm:prSet/>
      <dgm:spPr/>
      <dgm:t>
        <a:bodyPr/>
        <a:lstStyle/>
        <a:p>
          <a:endParaRPr lang="en-US"/>
        </a:p>
      </dgm:t>
    </dgm:pt>
    <dgm:pt modelId="{12D5B012-FF33-4350-9F6B-487CE20A5AE5}" type="parTrans" cxnId="{57CF90C3-73B4-4A2D-8ACF-C6779A96FFFA}">
      <dgm:prSet/>
      <dgm:spPr/>
      <dgm:t>
        <a:bodyPr/>
        <a:lstStyle/>
        <a:p>
          <a:endParaRPr lang="en-US"/>
        </a:p>
      </dgm:t>
    </dgm:pt>
    <dgm:pt modelId="{86EE2E84-B9B3-446E-B9FE-0636AF4E56DA}">
      <dgm:prSet custT="1"/>
      <dgm:spPr>
        <a:noFill/>
        <a:ln>
          <a:noFill/>
        </a:ln>
      </dgm:spPr>
      <dgm:t>
        <a:bodyPr/>
        <a:lstStyle/>
        <a:p>
          <a:pPr marL="401638" marR="0" lvl="0" indent="-233363" algn="l" defTabSz="9779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spc="0" baseline="0" dirty="0">
              <a:solidFill>
                <a:schemeClr val="bg1"/>
              </a:solidFill>
              <a:latin typeface="Century Gothic" panose="020B0502020202020204" pitchFamily="34" charset="0"/>
              <a:cs typeface="Calibri" panose="020F0502020204030204" pitchFamily="34" charset="0"/>
            </a:rPr>
            <a:t>Metrics</a:t>
          </a:r>
        </a:p>
      </dgm:t>
    </dgm:pt>
    <dgm:pt modelId="{EC3E5013-C0B8-47E2-B783-5D7BC3F7DBC7}" type="sibTrans" cxnId="{460AAB47-031E-4306-8694-0F7CF4DC0105}">
      <dgm:prSet/>
      <dgm:spPr/>
      <dgm:t>
        <a:bodyPr/>
        <a:lstStyle/>
        <a:p>
          <a:endParaRPr lang="en-US"/>
        </a:p>
      </dgm:t>
    </dgm:pt>
    <dgm:pt modelId="{36C9FC37-182B-4CEF-9ADE-5A5449E0A97C}" type="parTrans" cxnId="{460AAB47-031E-4306-8694-0F7CF4DC0105}">
      <dgm:prSet/>
      <dgm:spPr/>
      <dgm:t>
        <a:bodyPr/>
        <a:lstStyle/>
        <a:p>
          <a:endParaRPr lang="en-US"/>
        </a:p>
      </dgm:t>
    </dgm:pt>
    <dgm:pt modelId="{CC49310D-A665-4FB9-BA06-6C3730B0C139}">
      <dgm:prSet custT="1"/>
      <dgm:spPr>
        <a:noFill/>
        <a:ln>
          <a:noFill/>
        </a:ln>
      </dgm:spPr>
      <dgm:t>
        <a:bodyPr/>
        <a:lstStyle/>
        <a:p>
          <a:pPr marL="400050" marR="0" lvl="0" indent="-231775" algn="l" defTabSz="9779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spc="0" baseline="0" dirty="0">
              <a:solidFill>
                <a:schemeClr val="bg1"/>
              </a:solidFill>
              <a:latin typeface="Century Gothic" panose="020B0502020202020204" pitchFamily="34" charset="0"/>
              <a:cs typeface="Calibri" panose="020F0502020204030204" pitchFamily="34" charset="0"/>
            </a:rPr>
            <a:t>Golf</a:t>
          </a:r>
        </a:p>
      </dgm:t>
    </dgm:pt>
    <dgm:pt modelId="{41C46E48-20EF-451F-9B15-F7D5AA079E35}" type="parTrans" cxnId="{EF5EBE95-60BB-4879-8478-76FDF851E7D9}">
      <dgm:prSet/>
      <dgm:spPr/>
      <dgm:t>
        <a:bodyPr/>
        <a:lstStyle/>
        <a:p>
          <a:endParaRPr lang="en-US"/>
        </a:p>
      </dgm:t>
    </dgm:pt>
    <dgm:pt modelId="{69D23376-81BE-4285-AD9A-F97414A33B9D}" type="sibTrans" cxnId="{EF5EBE95-60BB-4879-8478-76FDF851E7D9}">
      <dgm:prSet/>
      <dgm:spPr/>
      <dgm:t>
        <a:bodyPr/>
        <a:lstStyle/>
        <a:p>
          <a:endParaRPr lang="en-US"/>
        </a:p>
      </dgm:t>
    </dgm:pt>
    <dgm:pt modelId="{623477A3-64B0-4EA3-B808-6D62B81B2B59}">
      <dgm:prSet custT="1"/>
      <dgm:spPr>
        <a:noFill/>
        <a:ln>
          <a:noFill/>
        </a:ln>
      </dgm:spPr>
      <dgm:t>
        <a:bodyPr/>
        <a:lstStyle/>
        <a:p>
          <a:pPr marL="401638" marR="0" lvl="0" indent="-233363" algn="l" defTabSz="97790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kern="1200" spc="0" baseline="0" dirty="0">
            <a:solidFill>
              <a:schemeClr val="bg1"/>
            </a:solidFill>
            <a:latin typeface="Century Gothic" panose="020B0502020202020204" pitchFamily="34" charset="0"/>
            <a:cs typeface="Calibri" panose="020F0502020204030204" pitchFamily="34" charset="0"/>
          </a:endParaRPr>
        </a:p>
      </dgm:t>
    </dgm:pt>
    <dgm:pt modelId="{4C420851-206B-4CFE-8477-33E3DC8928A5}" type="parTrans" cxnId="{DBDD04D7-71CC-4909-BE92-FAFED60980A4}">
      <dgm:prSet/>
      <dgm:spPr/>
      <dgm:t>
        <a:bodyPr/>
        <a:lstStyle/>
        <a:p>
          <a:endParaRPr lang="en-US"/>
        </a:p>
      </dgm:t>
    </dgm:pt>
    <dgm:pt modelId="{7F3ADF2B-509C-41DD-904A-7F70545630D5}" type="sibTrans" cxnId="{DBDD04D7-71CC-4909-BE92-FAFED60980A4}">
      <dgm:prSet/>
      <dgm:spPr/>
      <dgm:t>
        <a:bodyPr/>
        <a:lstStyle/>
        <a:p>
          <a:endParaRPr lang="en-US"/>
        </a:p>
      </dgm:t>
    </dgm:pt>
    <dgm:pt modelId="{69BA2604-8616-4815-9BC4-F27A2F37C2B6}">
      <dgm:prSet custT="1"/>
      <dgm:spPr>
        <a:noFill/>
        <a:ln>
          <a:noFill/>
        </a:ln>
      </dgm:spPr>
      <dgm:t>
        <a:bodyPr/>
        <a:lstStyle/>
        <a:p>
          <a:pPr marL="400050" marR="0" lvl="0" indent="-231775" algn="l" defTabSz="9779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spc="0" baseline="0" dirty="0">
              <a:solidFill>
                <a:schemeClr val="bg1"/>
              </a:solidFill>
              <a:latin typeface="Century Gothic" panose="020B0502020202020204" pitchFamily="34" charset="0"/>
              <a:cs typeface="Calibri" panose="020F0502020204030204" pitchFamily="34" charset="0"/>
            </a:rPr>
            <a:t>Aquatics</a:t>
          </a:r>
        </a:p>
      </dgm:t>
    </dgm:pt>
    <dgm:pt modelId="{453CCB4F-BB0E-47CC-B726-E8848830F67E}" type="parTrans" cxnId="{41A11B55-2DCE-453F-B195-C54613FDDAF9}">
      <dgm:prSet/>
      <dgm:spPr/>
      <dgm:t>
        <a:bodyPr/>
        <a:lstStyle/>
        <a:p>
          <a:endParaRPr lang="en-US"/>
        </a:p>
      </dgm:t>
    </dgm:pt>
    <dgm:pt modelId="{4BDD4A32-887A-4985-8CA7-C3AEEDF7FC89}" type="sibTrans" cxnId="{41A11B55-2DCE-453F-B195-C54613FDDAF9}">
      <dgm:prSet/>
      <dgm:spPr/>
      <dgm:t>
        <a:bodyPr/>
        <a:lstStyle/>
        <a:p>
          <a:endParaRPr lang="en-US"/>
        </a:p>
      </dgm:t>
    </dgm:pt>
    <dgm:pt modelId="{731E17CF-EEF2-4A35-8CDE-3C8BB10E284E}">
      <dgm:prSet custT="1"/>
      <dgm:spPr>
        <a:noFill/>
        <a:ln>
          <a:noFill/>
        </a:ln>
      </dgm:spPr>
      <dgm:t>
        <a:bodyPr/>
        <a:lstStyle/>
        <a:p>
          <a:pPr marL="400050" marR="0" lvl="0" indent="339725" algn="l" defTabSz="9779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spc="0" baseline="0" dirty="0">
              <a:solidFill>
                <a:schemeClr val="bg1"/>
              </a:solidFill>
              <a:latin typeface="Century Gothic" panose="020B0502020202020204" pitchFamily="34" charset="0"/>
              <a:cs typeface="Calibri" panose="020F0502020204030204" pitchFamily="34" charset="0"/>
            </a:rPr>
            <a:t>	Bridge Trim</a:t>
          </a:r>
        </a:p>
      </dgm:t>
    </dgm:pt>
    <dgm:pt modelId="{796EFEEE-26AA-4727-9A05-76D2A73372F9}" type="parTrans" cxnId="{F8D12C1C-F15E-4835-808D-673A3A55BE01}">
      <dgm:prSet/>
      <dgm:spPr/>
      <dgm:t>
        <a:bodyPr/>
        <a:lstStyle/>
        <a:p>
          <a:endParaRPr lang="en-US"/>
        </a:p>
      </dgm:t>
    </dgm:pt>
    <dgm:pt modelId="{437BFF66-EC1E-4ED7-A80D-83A1B5EC13BD}" type="sibTrans" cxnId="{F8D12C1C-F15E-4835-808D-673A3A55BE01}">
      <dgm:prSet/>
      <dgm:spPr/>
      <dgm:t>
        <a:bodyPr/>
        <a:lstStyle/>
        <a:p>
          <a:endParaRPr lang="en-US"/>
        </a:p>
      </dgm:t>
    </dgm:pt>
    <dgm:pt modelId="{35236A4B-65B0-40E2-8580-A2E5396C15CE}">
      <dgm:prSet custT="1"/>
      <dgm:spPr>
        <a:noFill/>
        <a:ln>
          <a:noFill/>
        </a:ln>
      </dgm:spPr>
      <dgm:t>
        <a:bodyPr/>
        <a:lstStyle/>
        <a:p>
          <a:pPr marL="400050" marR="0" lvl="0" indent="339725" algn="l" defTabSz="9779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spc="0" baseline="0" dirty="0">
              <a:solidFill>
                <a:schemeClr val="bg1"/>
              </a:solidFill>
              <a:latin typeface="Century Gothic" panose="020B0502020202020204" pitchFamily="34" charset="0"/>
              <a:cs typeface="Calibri" panose="020F0502020204030204" pitchFamily="34" charset="0"/>
            </a:rPr>
            <a:t>	Fountains</a:t>
          </a:r>
        </a:p>
      </dgm:t>
    </dgm:pt>
    <dgm:pt modelId="{AE1662B8-6DF9-49BE-BC7E-89CE70CF3E16}" type="parTrans" cxnId="{6F7208D3-E3D5-4AF2-B670-611F4884C9DD}">
      <dgm:prSet/>
      <dgm:spPr/>
      <dgm:t>
        <a:bodyPr/>
        <a:lstStyle/>
        <a:p>
          <a:endParaRPr lang="en-US"/>
        </a:p>
      </dgm:t>
    </dgm:pt>
    <dgm:pt modelId="{27481FED-CCF1-449A-B74A-6603B807AA15}" type="sibTrans" cxnId="{6F7208D3-E3D5-4AF2-B670-611F4884C9DD}">
      <dgm:prSet/>
      <dgm:spPr/>
      <dgm:t>
        <a:bodyPr/>
        <a:lstStyle/>
        <a:p>
          <a:endParaRPr lang="en-US"/>
        </a:p>
      </dgm:t>
    </dgm:pt>
    <dgm:pt modelId="{5C103AD5-55FE-48C8-B398-624AA13500E6}">
      <dgm:prSet custT="1"/>
      <dgm:spPr>
        <a:noFill/>
        <a:ln>
          <a:noFill/>
        </a:ln>
      </dgm:spPr>
      <dgm:t>
        <a:bodyPr/>
        <a:lstStyle/>
        <a:p>
          <a:pPr marL="400050" marR="0" lvl="0" indent="339725" algn="l" defTabSz="9779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spc="0" baseline="0" dirty="0">
              <a:solidFill>
                <a:schemeClr val="bg1"/>
              </a:solidFill>
              <a:latin typeface="Century Gothic" panose="020B0502020202020204" pitchFamily="34" charset="0"/>
              <a:cs typeface="Calibri" panose="020F0502020204030204" pitchFamily="34" charset="0"/>
            </a:rPr>
            <a:t>	Iconic Gazebo</a:t>
          </a:r>
        </a:p>
      </dgm:t>
    </dgm:pt>
    <dgm:pt modelId="{732632E9-26AC-4223-AB28-1B88B06A07F4}" type="parTrans" cxnId="{0F17DDC2-A3B2-495E-ABC3-0715DBC1A1A9}">
      <dgm:prSet/>
      <dgm:spPr/>
      <dgm:t>
        <a:bodyPr/>
        <a:lstStyle/>
        <a:p>
          <a:endParaRPr lang="en-US"/>
        </a:p>
      </dgm:t>
    </dgm:pt>
    <dgm:pt modelId="{EA60289C-857C-47CF-A21E-D57A8EB85931}" type="sibTrans" cxnId="{0F17DDC2-A3B2-495E-ABC3-0715DBC1A1A9}">
      <dgm:prSet/>
      <dgm:spPr/>
      <dgm:t>
        <a:bodyPr/>
        <a:lstStyle/>
        <a:p>
          <a:endParaRPr lang="en-US"/>
        </a:p>
      </dgm:t>
    </dgm:pt>
    <dgm:pt modelId="{7825FA25-D5F3-48CC-8E03-66C2342E524C}">
      <dgm:prSet custT="1"/>
      <dgm:spPr>
        <a:noFill/>
        <a:ln>
          <a:noFill/>
        </a:ln>
      </dgm:spPr>
      <dgm:t>
        <a:bodyPr/>
        <a:lstStyle/>
        <a:p>
          <a:pPr marL="400050" marR="0" lvl="0" indent="-231775" algn="l" defTabSz="9779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spc="0" baseline="0" dirty="0">
              <a:solidFill>
                <a:schemeClr val="bg1"/>
              </a:solidFill>
              <a:latin typeface="Century Gothic" panose="020B0502020202020204" pitchFamily="34" charset="0"/>
              <a:cs typeface="Calibri" panose="020F0502020204030204" pitchFamily="34" charset="0"/>
            </a:rPr>
            <a:t>Maintenance/Renovation</a:t>
          </a:r>
        </a:p>
      </dgm:t>
    </dgm:pt>
    <dgm:pt modelId="{122731B7-70D8-4654-AC5B-F36D51B69A37}" type="parTrans" cxnId="{56F7D81F-F1EF-4E77-89B9-E39C4D70EBEE}">
      <dgm:prSet/>
      <dgm:spPr/>
      <dgm:t>
        <a:bodyPr/>
        <a:lstStyle/>
        <a:p>
          <a:endParaRPr lang="en-US"/>
        </a:p>
      </dgm:t>
    </dgm:pt>
    <dgm:pt modelId="{96D71947-D5F5-46BA-95BC-A26B80A4788F}" type="sibTrans" cxnId="{56F7D81F-F1EF-4E77-89B9-E39C4D70EBEE}">
      <dgm:prSet/>
      <dgm:spPr/>
      <dgm:t>
        <a:bodyPr/>
        <a:lstStyle/>
        <a:p>
          <a:endParaRPr lang="en-US"/>
        </a:p>
      </dgm:t>
    </dgm:pt>
    <dgm:pt modelId="{D0793F91-D366-466D-A226-B311A4385DC7}">
      <dgm:prSet custT="1"/>
      <dgm:spPr>
        <a:noFill/>
        <a:ln>
          <a:noFill/>
        </a:ln>
      </dgm:spPr>
      <dgm:t>
        <a:bodyPr/>
        <a:lstStyle/>
        <a:p>
          <a:pPr marL="400050" marR="0" lvl="0" indent="339725" algn="l" defTabSz="9779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spc="0" baseline="0" dirty="0">
              <a:solidFill>
                <a:schemeClr val="bg1"/>
              </a:solidFill>
              <a:latin typeface="Century Gothic" panose="020B0502020202020204" pitchFamily="34" charset="0"/>
              <a:cs typeface="Calibri" panose="020F0502020204030204" pitchFamily="34" charset="0"/>
            </a:rPr>
            <a:t>	Irrigation System</a:t>
          </a:r>
        </a:p>
      </dgm:t>
    </dgm:pt>
    <dgm:pt modelId="{73AB2E36-26A8-49C0-B7EF-E52F9D7DE045}" type="parTrans" cxnId="{5EE86834-3F95-4041-B9B3-A9AA05FB47AE}">
      <dgm:prSet/>
      <dgm:spPr/>
      <dgm:t>
        <a:bodyPr/>
        <a:lstStyle/>
        <a:p>
          <a:endParaRPr lang="en-US"/>
        </a:p>
      </dgm:t>
    </dgm:pt>
    <dgm:pt modelId="{EC8AAE6E-62A6-4AED-BBD6-24FCA9B94852}" type="sibTrans" cxnId="{5EE86834-3F95-4041-B9B3-A9AA05FB47AE}">
      <dgm:prSet/>
      <dgm:spPr/>
      <dgm:t>
        <a:bodyPr/>
        <a:lstStyle/>
        <a:p>
          <a:endParaRPr lang="en-US"/>
        </a:p>
      </dgm:t>
    </dgm:pt>
    <dgm:pt modelId="{C3AE1297-38EA-4B95-85BB-4D613CA43144}">
      <dgm:prSet custT="1"/>
      <dgm:spPr>
        <a:noFill/>
        <a:ln>
          <a:noFill/>
        </a:ln>
      </dgm:spPr>
      <dgm:t>
        <a:bodyPr/>
        <a:lstStyle/>
        <a:p>
          <a:pPr marL="400050" marR="0" lvl="0" indent="-231775" algn="l" defTabSz="9779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spc="0" baseline="0" dirty="0">
              <a:solidFill>
                <a:schemeClr val="bg1"/>
              </a:solidFill>
              <a:latin typeface="Century Gothic" panose="020B0502020202020204" pitchFamily="34" charset="0"/>
              <a:cs typeface="Calibri" panose="020F0502020204030204" pitchFamily="34" charset="0"/>
            </a:rPr>
            <a:t>Fourth of July</a:t>
          </a:r>
        </a:p>
      </dgm:t>
    </dgm:pt>
    <dgm:pt modelId="{06A339CA-2364-4198-933F-2329CEE1E9FB}" type="parTrans" cxnId="{0B3D7527-FC1A-464F-9441-6763708789B1}">
      <dgm:prSet/>
      <dgm:spPr/>
      <dgm:t>
        <a:bodyPr/>
        <a:lstStyle/>
        <a:p>
          <a:endParaRPr lang="en-US"/>
        </a:p>
      </dgm:t>
    </dgm:pt>
    <dgm:pt modelId="{0E765148-964D-45CD-B54E-69478055F446}" type="sibTrans" cxnId="{0B3D7527-FC1A-464F-9441-6763708789B1}">
      <dgm:prSet/>
      <dgm:spPr/>
      <dgm:t>
        <a:bodyPr/>
        <a:lstStyle/>
        <a:p>
          <a:endParaRPr lang="en-US"/>
        </a:p>
      </dgm:t>
    </dgm:pt>
    <dgm:pt modelId="{341FFF4B-AFD9-4B69-9A5C-89DD38ED72EA}" type="pres">
      <dgm:prSet presAssocID="{462F5009-0BF7-4DC7-8761-648C3A31CE0C}" presName="diagram" presStyleCnt="0">
        <dgm:presLayoutVars>
          <dgm:dir/>
          <dgm:resizeHandles val="exact"/>
        </dgm:presLayoutVars>
      </dgm:prSet>
      <dgm:spPr/>
    </dgm:pt>
    <dgm:pt modelId="{17F224EC-808A-4A8F-B7DC-2E5B9557C321}" type="pres">
      <dgm:prSet presAssocID="{13B849B3-EE92-4F22-8F7E-142A51942BD8}" presName="node" presStyleLbl="node1" presStyleIdx="0" presStyleCnt="1" custScaleY="13350" custLinFactNeighborX="-60" custLinFactNeighborY="-51393">
        <dgm:presLayoutVars>
          <dgm:bulletEnabled val="1"/>
        </dgm:presLayoutVars>
      </dgm:prSet>
      <dgm:spPr/>
    </dgm:pt>
  </dgm:ptLst>
  <dgm:cxnLst>
    <dgm:cxn modelId="{D1B8A704-2C17-4CBE-9740-6D8EC80DB6C5}" type="presOf" srcId="{623477A3-64B0-4EA3-B808-6D62B81B2B59}" destId="{17F224EC-808A-4A8F-B7DC-2E5B9557C321}" srcOrd="0" destOrd="11" presId="urn:microsoft.com/office/officeart/2005/8/layout/default"/>
    <dgm:cxn modelId="{4C8BA205-D6F2-4E76-B27A-9821362ADB2E}" type="presOf" srcId="{CC49310D-A665-4FB9-BA06-6C3730B0C139}" destId="{17F224EC-808A-4A8F-B7DC-2E5B9557C321}" srcOrd="0" destOrd="6" presId="urn:microsoft.com/office/officeart/2005/8/layout/default"/>
    <dgm:cxn modelId="{6C6CC20F-B28E-4E07-BB03-D6E4E95589DB}" type="presOf" srcId="{13B849B3-EE92-4F22-8F7E-142A51942BD8}" destId="{17F224EC-808A-4A8F-B7DC-2E5B9557C321}" srcOrd="0" destOrd="0" presId="urn:microsoft.com/office/officeart/2005/8/layout/default"/>
    <dgm:cxn modelId="{F8D12C1C-F15E-4835-808D-673A3A55BE01}" srcId="{E109FBF0-BBC6-41C1-BB84-097644EE1BFF}" destId="{731E17CF-EEF2-4A35-8CDE-3C8BB10E284E}" srcOrd="0" destOrd="0" parTransId="{796EFEEE-26AA-4727-9A05-76D2A73372F9}" sibTransId="{437BFF66-EC1E-4ED7-A80D-83A1B5EC13BD}"/>
    <dgm:cxn modelId="{56F7D81F-F1EF-4E77-89B9-E39C4D70EBEE}" srcId="{13B849B3-EE92-4F22-8F7E-142A51942BD8}" destId="{7825FA25-D5F3-48CC-8E03-66C2342E524C}" srcOrd="4" destOrd="0" parTransId="{122731B7-70D8-4654-AC5B-F36D51B69A37}" sibTransId="{96D71947-D5F5-46BA-95BC-A26B80A4788F}"/>
    <dgm:cxn modelId="{17225620-7549-4543-B211-1B393038112A}" type="presOf" srcId="{69BA2604-8616-4815-9BC4-F27A2F37C2B6}" destId="{17F224EC-808A-4A8F-B7DC-2E5B9557C321}" srcOrd="0" destOrd="5" presId="urn:microsoft.com/office/officeart/2005/8/layout/default"/>
    <dgm:cxn modelId="{0B3D7527-FC1A-464F-9441-6763708789B1}" srcId="{13B849B3-EE92-4F22-8F7E-142A51942BD8}" destId="{C3AE1297-38EA-4B95-85BB-4D613CA43144}" srcOrd="0" destOrd="0" parTransId="{06A339CA-2364-4198-933F-2329CEE1E9FB}" sibTransId="{0E765148-964D-45CD-B54E-69478055F446}"/>
    <dgm:cxn modelId="{5EE86834-3F95-4041-B9B3-A9AA05FB47AE}" srcId="{CC49310D-A665-4FB9-BA06-6C3730B0C139}" destId="{D0793F91-D366-466D-A226-B311A4385DC7}" srcOrd="0" destOrd="0" parTransId="{73AB2E36-26A8-49C0-B7EF-E52F9D7DE045}" sibTransId="{EC8AAE6E-62A6-4AED-BBD6-24FCA9B94852}"/>
    <dgm:cxn modelId="{38AB6636-AED8-48DF-8477-9E1E0FABB3E2}" type="presOf" srcId="{C3AE1297-38EA-4B95-85BB-4D613CA43144}" destId="{17F224EC-808A-4A8F-B7DC-2E5B9557C321}" srcOrd="0" destOrd="1" presId="urn:microsoft.com/office/officeart/2005/8/layout/default"/>
    <dgm:cxn modelId="{460AAB47-031E-4306-8694-0F7CF4DC0105}" srcId="{13B849B3-EE92-4F22-8F7E-142A51942BD8}" destId="{86EE2E84-B9B3-446E-B9FE-0636AF4E56DA}" srcOrd="5" destOrd="0" parTransId="{36C9FC37-182B-4CEF-9ADE-5A5449E0A97C}" sibTransId="{EC3E5013-C0B8-47E2-B783-5D7BC3F7DBC7}"/>
    <dgm:cxn modelId="{5A15A651-59D7-47AA-9776-E8C5FD97741F}" type="presOf" srcId="{86EE2E84-B9B3-446E-B9FE-0636AF4E56DA}" destId="{17F224EC-808A-4A8F-B7DC-2E5B9557C321}" srcOrd="0" destOrd="10" presId="urn:microsoft.com/office/officeart/2005/8/layout/default"/>
    <dgm:cxn modelId="{92BEB152-D5E5-4894-B98D-FC341FA8BB93}" type="presOf" srcId="{731E17CF-EEF2-4A35-8CDE-3C8BB10E284E}" destId="{17F224EC-808A-4A8F-B7DC-2E5B9557C321}" srcOrd="0" destOrd="3" presId="urn:microsoft.com/office/officeart/2005/8/layout/default"/>
    <dgm:cxn modelId="{AF909B54-6E8E-4193-B4C1-C823ADD62F0D}" type="presOf" srcId="{7825FA25-D5F3-48CC-8E03-66C2342E524C}" destId="{17F224EC-808A-4A8F-B7DC-2E5B9557C321}" srcOrd="0" destOrd="9" presId="urn:microsoft.com/office/officeart/2005/8/layout/default"/>
    <dgm:cxn modelId="{41A11B55-2DCE-453F-B195-C54613FDDAF9}" srcId="{13B849B3-EE92-4F22-8F7E-142A51942BD8}" destId="{69BA2604-8616-4815-9BC4-F27A2F37C2B6}" srcOrd="2" destOrd="0" parTransId="{453CCB4F-BB0E-47CC-B726-E8848830F67E}" sibTransId="{4BDD4A32-887A-4985-8CA7-C3AEEDF7FC89}"/>
    <dgm:cxn modelId="{2431257B-6215-409A-A5EA-776FCF225ED4}" srcId="{462F5009-0BF7-4DC7-8761-648C3A31CE0C}" destId="{13B849B3-EE92-4F22-8F7E-142A51942BD8}" srcOrd="0" destOrd="0" parTransId="{A403FB1D-0A94-496E-995F-4AAC8EFE8D61}" sibTransId="{6BFC6230-1E06-4372-97E4-3FE1629361ED}"/>
    <dgm:cxn modelId="{60147D7E-DD32-4178-B9B3-131EE43C5616}" type="presOf" srcId="{35236A4B-65B0-40E2-8580-A2E5396C15CE}" destId="{17F224EC-808A-4A8F-B7DC-2E5B9557C321}" srcOrd="0" destOrd="4" presId="urn:microsoft.com/office/officeart/2005/8/layout/default"/>
    <dgm:cxn modelId="{33E0C98B-B42E-4873-AB98-AA23148A2C37}" type="presOf" srcId="{D0793F91-D366-466D-A226-B311A4385DC7}" destId="{17F224EC-808A-4A8F-B7DC-2E5B9557C321}" srcOrd="0" destOrd="7" presId="urn:microsoft.com/office/officeart/2005/8/layout/default"/>
    <dgm:cxn modelId="{EF5EBE95-60BB-4879-8478-76FDF851E7D9}" srcId="{13B849B3-EE92-4F22-8F7E-142A51942BD8}" destId="{CC49310D-A665-4FB9-BA06-6C3730B0C139}" srcOrd="3" destOrd="0" parTransId="{41C46E48-20EF-451F-9B15-F7D5AA079E35}" sibTransId="{69D23376-81BE-4285-AD9A-F97414A33B9D}"/>
    <dgm:cxn modelId="{C36E9BA4-2817-4F6C-AE3A-F54B02CB6273}" type="presOf" srcId="{E109FBF0-BBC6-41C1-BB84-097644EE1BFF}" destId="{17F224EC-808A-4A8F-B7DC-2E5B9557C321}" srcOrd="0" destOrd="2" presId="urn:microsoft.com/office/officeart/2005/8/layout/default"/>
    <dgm:cxn modelId="{05011DAD-DC90-473E-AC51-C49616253759}" type="presOf" srcId="{5C103AD5-55FE-48C8-B398-624AA13500E6}" destId="{17F224EC-808A-4A8F-B7DC-2E5B9557C321}" srcOrd="0" destOrd="8" presId="urn:microsoft.com/office/officeart/2005/8/layout/default"/>
    <dgm:cxn modelId="{C6A483B8-C8A1-4F81-B127-BCA5EFA8B70B}" type="presOf" srcId="{462F5009-0BF7-4DC7-8761-648C3A31CE0C}" destId="{341FFF4B-AFD9-4B69-9A5C-89DD38ED72EA}" srcOrd="0" destOrd="0" presId="urn:microsoft.com/office/officeart/2005/8/layout/default"/>
    <dgm:cxn modelId="{0F17DDC2-A3B2-495E-ABC3-0715DBC1A1A9}" srcId="{CC49310D-A665-4FB9-BA06-6C3730B0C139}" destId="{5C103AD5-55FE-48C8-B398-624AA13500E6}" srcOrd="1" destOrd="0" parTransId="{732632E9-26AC-4223-AB28-1B88B06A07F4}" sibTransId="{EA60289C-857C-47CF-A21E-D57A8EB85931}"/>
    <dgm:cxn modelId="{57CF90C3-73B4-4A2D-8ACF-C6779A96FFFA}" srcId="{13B849B3-EE92-4F22-8F7E-142A51942BD8}" destId="{E109FBF0-BBC6-41C1-BB84-097644EE1BFF}" srcOrd="1" destOrd="0" parTransId="{12D5B012-FF33-4350-9F6B-487CE20A5AE5}" sibTransId="{A73F221E-9898-4255-BAC3-095C01364806}"/>
    <dgm:cxn modelId="{6F7208D3-E3D5-4AF2-B670-611F4884C9DD}" srcId="{731E17CF-EEF2-4A35-8CDE-3C8BB10E284E}" destId="{35236A4B-65B0-40E2-8580-A2E5396C15CE}" srcOrd="0" destOrd="0" parTransId="{AE1662B8-6DF9-49BE-BC7E-89CE70CF3E16}" sibTransId="{27481FED-CCF1-449A-B74A-6603B807AA15}"/>
    <dgm:cxn modelId="{DBDD04D7-71CC-4909-BE92-FAFED60980A4}" srcId="{13B849B3-EE92-4F22-8F7E-142A51942BD8}" destId="{623477A3-64B0-4EA3-B808-6D62B81B2B59}" srcOrd="6" destOrd="0" parTransId="{4C420851-206B-4CFE-8477-33E3DC8928A5}" sibTransId="{7F3ADF2B-509C-41DD-904A-7F70545630D5}"/>
    <dgm:cxn modelId="{14DFBC19-D3A1-4154-B6C1-2C201F856D38}" type="presParOf" srcId="{341FFF4B-AFD9-4B69-9A5C-89DD38ED72EA}" destId="{17F224EC-808A-4A8F-B7DC-2E5B9557C321}" srcOrd="0" destOrd="0" presId="urn:microsoft.com/office/officeart/2005/8/layout/defaul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F224EC-808A-4A8F-B7DC-2E5B9557C321}">
      <dsp:nvSpPr>
        <dsp:cNvPr id="0" name=""/>
        <dsp:cNvSpPr/>
      </dsp:nvSpPr>
      <dsp:spPr>
        <a:xfrm>
          <a:off x="0" y="90569"/>
          <a:ext cx="7983643" cy="639489"/>
        </a:xfrm>
        <a:prstGeom prst="rect">
          <a:avLst/>
        </a:prstGeom>
        <a:no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t" anchorCtr="0">
          <a:noAutofit/>
        </a:bodyPr>
        <a:lstStyle/>
        <a:p>
          <a:pPr marL="0" lvl="0" indent="0" algn="l" defTabSz="1244600">
            <a:lnSpc>
              <a:spcPct val="100000"/>
            </a:lnSpc>
            <a:spcBef>
              <a:spcPct val="0"/>
            </a:spcBef>
            <a:spcAft>
              <a:spcPts val="600"/>
            </a:spcAft>
            <a:buNone/>
          </a:pPr>
          <a:r>
            <a:rPr lang="en-US" sz="3200" b="1" u="sng" kern="1200" dirty="0">
              <a:solidFill>
                <a:schemeClr val="bg1"/>
              </a:solidFill>
              <a:latin typeface="+mj-lt"/>
              <a:cs typeface="Calibri" panose="020F0502020204030204" pitchFamily="34" charset="0"/>
            </a:rPr>
            <a:t>Initiatives</a:t>
          </a:r>
        </a:p>
        <a:p>
          <a:pPr marL="0" lvl="0" indent="0" algn="l" defTabSz="1244600">
            <a:lnSpc>
              <a:spcPct val="100000"/>
            </a:lnSpc>
            <a:spcBef>
              <a:spcPct val="0"/>
            </a:spcBef>
            <a:spcAft>
              <a:spcPts val="600"/>
            </a:spcAft>
            <a:buNone/>
          </a:pPr>
          <a:endParaRPr lang="en-US" sz="800" b="1" u="sng" kern="1200" dirty="0">
            <a:solidFill>
              <a:schemeClr val="bg1"/>
            </a:solidFill>
            <a:latin typeface="+mj-lt"/>
            <a:cs typeface="Calibri" panose="020F0502020204030204" pitchFamily="34" charset="0"/>
          </a:endParaRPr>
        </a:p>
        <a:p>
          <a:pPr marL="0" lvl="0" indent="0" algn="l" defTabSz="1244600">
            <a:lnSpc>
              <a:spcPct val="100000"/>
            </a:lnSpc>
            <a:spcBef>
              <a:spcPct val="0"/>
            </a:spcBef>
            <a:spcAft>
              <a:spcPts val="600"/>
            </a:spcAft>
            <a:buNone/>
          </a:pPr>
          <a:endParaRPr lang="en-US" sz="200" b="1" u="sng" kern="1200" dirty="0">
            <a:solidFill>
              <a:schemeClr val="bg1"/>
            </a:solidFill>
            <a:latin typeface="Century Gothic" panose="020B0502020202020204" pitchFamily="34" charset="0"/>
            <a:cs typeface="Calibri" panose="020F0502020204030204" pitchFamily="34" charset="0"/>
          </a:endParaRPr>
        </a:p>
        <a:p>
          <a:pPr marL="400050" marR="0" lvl="0" indent="-231775" algn="l" defTabSz="97790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2000" kern="1200" spc="0" baseline="0" dirty="0">
              <a:solidFill>
                <a:schemeClr val="bg1"/>
              </a:solidFill>
              <a:latin typeface="Century Gothic" panose="020B0502020202020204" pitchFamily="34" charset="0"/>
              <a:cs typeface="Calibri" panose="020F0502020204030204" pitchFamily="34" charset="0"/>
            </a:rPr>
            <a:t>Fourth of July</a:t>
          </a:r>
        </a:p>
        <a:p>
          <a:pPr marL="400050" marR="0" lvl="0" indent="-231775" algn="l" defTabSz="97790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2000" kern="1200" spc="0" baseline="0" dirty="0">
              <a:solidFill>
                <a:schemeClr val="bg1"/>
              </a:solidFill>
              <a:latin typeface="Century Gothic" panose="020B0502020202020204" pitchFamily="34" charset="0"/>
              <a:cs typeface="Calibri" panose="020F0502020204030204" pitchFamily="34" charset="0"/>
            </a:rPr>
            <a:t>North Gate</a:t>
          </a:r>
        </a:p>
        <a:p>
          <a:pPr marL="400050" marR="0" lvl="0" indent="339725" algn="l" defTabSz="97790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2000" kern="1200" spc="0" baseline="0" dirty="0">
              <a:solidFill>
                <a:schemeClr val="bg1"/>
              </a:solidFill>
              <a:latin typeface="Century Gothic" panose="020B0502020202020204" pitchFamily="34" charset="0"/>
              <a:cs typeface="Calibri" panose="020F0502020204030204" pitchFamily="34" charset="0"/>
            </a:rPr>
            <a:t>	Bridge Trim</a:t>
          </a:r>
        </a:p>
        <a:p>
          <a:pPr marL="400050" marR="0" lvl="0" indent="339725" algn="l" defTabSz="97790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2000" kern="1200" spc="0" baseline="0" dirty="0">
              <a:solidFill>
                <a:schemeClr val="bg1"/>
              </a:solidFill>
              <a:latin typeface="Century Gothic" panose="020B0502020202020204" pitchFamily="34" charset="0"/>
              <a:cs typeface="Calibri" panose="020F0502020204030204" pitchFamily="34" charset="0"/>
            </a:rPr>
            <a:t>	Fountains</a:t>
          </a:r>
        </a:p>
        <a:p>
          <a:pPr marL="400050" marR="0" lvl="0" indent="-231775" algn="l" defTabSz="97790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2000" kern="1200" spc="0" baseline="0" dirty="0">
              <a:solidFill>
                <a:schemeClr val="bg1"/>
              </a:solidFill>
              <a:latin typeface="Century Gothic" panose="020B0502020202020204" pitchFamily="34" charset="0"/>
              <a:cs typeface="Calibri" panose="020F0502020204030204" pitchFamily="34" charset="0"/>
            </a:rPr>
            <a:t>Aquatics</a:t>
          </a:r>
        </a:p>
        <a:p>
          <a:pPr marL="400050" marR="0" lvl="0" indent="-231775" algn="l" defTabSz="97790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2000" kern="1200" spc="0" baseline="0" dirty="0">
              <a:solidFill>
                <a:schemeClr val="bg1"/>
              </a:solidFill>
              <a:latin typeface="Century Gothic" panose="020B0502020202020204" pitchFamily="34" charset="0"/>
              <a:cs typeface="Calibri" panose="020F0502020204030204" pitchFamily="34" charset="0"/>
            </a:rPr>
            <a:t>Golf</a:t>
          </a:r>
        </a:p>
        <a:p>
          <a:pPr marL="400050" marR="0" lvl="0" indent="339725" algn="l" defTabSz="97790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2000" kern="1200" spc="0" baseline="0" dirty="0">
              <a:solidFill>
                <a:schemeClr val="bg1"/>
              </a:solidFill>
              <a:latin typeface="Century Gothic" panose="020B0502020202020204" pitchFamily="34" charset="0"/>
              <a:cs typeface="Calibri" panose="020F0502020204030204" pitchFamily="34" charset="0"/>
            </a:rPr>
            <a:t>	Irrigation System</a:t>
          </a:r>
        </a:p>
        <a:p>
          <a:pPr marL="400050" marR="0" lvl="0" indent="339725" algn="l" defTabSz="97790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2000" kern="1200" spc="0" baseline="0" dirty="0">
              <a:solidFill>
                <a:schemeClr val="bg1"/>
              </a:solidFill>
              <a:latin typeface="Century Gothic" panose="020B0502020202020204" pitchFamily="34" charset="0"/>
              <a:cs typeface="Calibri" panose="020F0502020204030204" pitchFamily="34" charset="0"/>
            </a:rPr>
            <a:t>	Iconic Gazebo</a:t>
          </a:r>
        </a:p>
        <a:p>
          <a:pPr marL="400050" marR="0" lvl="0" indent="-231775" algn="l" defTabSz="97790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2000" kern="1200" spc="0" baseline="0" dirty="0">
              <a:solidFill>
                <a:schemeClr val="bg1"/>
              </a:solidFill>
              <a:latin typeface="Century Gothic" panose="020B0502020202020204" pitchFamily="34" charset="0"/>
              <a:cs typeface="Calibri" panose="020F0502020204030204" pitchFamily="34" charset="0"/>
            </a:rPr>
            <a:t>Maintenance/Renovation</a:t>
          </a:r>
        </a:p>
        <a:p>
          <a:pPr marL="401638" marR="0" lvl="0" indent="-233363" algn="l" defTabSz="97790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2000" kern="1200" spc="0" baseline="0" dirty="0">
              <a:solidFill>
                <a:schemeClr val="bg1"/>
              </a:solidFill>
              <a:latin typeface="Century Gothic" panose="020B0502020202020204" pitchFamily="34" charset="0"/>
              <a:cs typeface="Calibri" panose="020F0502020204030204" pitchFamily="34" charset="0"/>
            </a:rPr>
            <a:t>Metrics</a:t>
          </a:r>
        </a:p>
        <a:p>
          <a:pPr marL="401638" marR="0" lvl="0" indent="-233363" algn="l" defTabSz="977900" eaLnBrk="1" fontAlgn="auto" latinLnBrk="0" hangingPunct="1">
            <a:lnSpc>
              <a:spcPct val="100000"/>
            </a:lnSpc>
            <a:spcBef>
              <a:spcPct val="0"/>
            </a:spcBef>
            <a:spcAft>
              <a:spcPts val="0"/>
            </a:spcAft>
            <a:buClrTx/>
            <a:buSzTx/>
            <a:buFont typeface="Arial" panose="020B0604020202020204" pitchFamily="34" charset="0"/>
            <a:buNone/>
            <a:tabLst/>
            <a:defRPr/>
          </a:pPr>
          <a:endParaRPr lang="en-US" sz="1600" kern="1200" spc="0" baseline="0" dirty="0">
            <a:solidFill>
              <a:schemeClr val="bg1"/>
            </a:solidFill>
            <a:latin typeface="Century Gothic" panose="020B0502020202020204" pitchFamily="34" charset="0"/>
            <a:cs typeface="Calibri" panose="020F0502020204030204" pitchFamily="34" charset="0"/>
          </a:endParaRPr>
        </a:p>
      </dsp:txBody>
      <dsp:txXfrm>
        <a:off x="0" y="90569"/>
        <a:ext cx="7983643" cy="63948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37840" cy="466434"/>
          </a:xfrm>
          <a:prstGeom prst="rect">
            <a:avLst/>
          </a:prstGeom>
        </p:spPr>
        <p:txBody>
          <a:bodyPr vert="horz" lIns="93117" tIns="46559" rIns="93117" bIns="46559" rtlCol="0"/>
          <a:lstStyle>
            <a:lvl1pPr algn="l">
              <a:defRPr sz="1200"/>
            </a:lvl1pPr>
          </a:lstStyle>
          <a:p>
            <a:endParaRPr dirty="0"/>
          </a:p>
        </p:txBody>
      </p:sp>
      <p:sp>
        <p:nvSpPr>
          <p:cNvPr id="3" name="Date Placeholder 2"/>
          <p:cNvSpPr>
            <a:spLocks noGrp="1"/>
          </p:cNvSpPr>
          <p:nvPr>
            <p:ph type="dt" sz="quarter" idx="1"/>
          </p:nvPr>
        </p:nvSpPr>
        <p:spPr>
          <a:xfrm>
            <a:off x="3970941" y="0"/>
            <a:ext cx="3037840" cy="466434"/>
          </a:xfrm>
          <a:prstGeom prst="rect">
            <a:avLst/>
          </a:prstGeom>
        </p:spPr>
        <p:txBody>
          <a:bodyPr vert="horz" lIns="93117" tIns="46559" rIns="93117" bIns="46559" rtlCol="0"/>
          <a:lstStyle>
            <a:lvl1pPr algn="r">
              <a:defRPr sz="1200"/>
            </a:lvl1pPr>
          </a:lstStyle>
          <a:p>
            <a:fld id="{20EA5F0D-C1DC-412F-A146-DDB3A74B588F}" type="datetimeFigureOut">
              <a:rPr lang="en-US"/>
              <a:t>7/14/2023</a:t>
            </a:fld>
            <a:endParaRPr dirty="0"/>
          </a:p>
        </p:txBody>
      </p:sp>
      <p:sp>
        <p:nvSpPr>
          <p:cNvPr id="4" name="Footer Placeholder 3"/>
          <p:cNvSpPr>
            <a:spLocks noGrp="1"/>
          </p:cNvSpPr>
          <p:nvPr>
            <p:ph type="ftr" sz="quarter" idx="2"/>
          </p:nvPr>
        </p:nvSpPr>
        <p:spPr>
          <a:xfrm>
            <a:off x="3" y="8829979"/>
            <a:ext cx="3037840" cy="466433"/>
          </a:xfrm>
          <a:prstGeom prst="rect">
            <a:avLst/>
          </a:prstGeom>
        </p:spPr>
        <p:txBody>
          <a:bodyPr vert="horz" lIns="93117" tIns="46559" rIns="93117" bIns="46559" rtlCol="0" anchor="b"/>
          <a:lstStyle>
            <a:lvl1pPr algn="l">
              <a:defRPr sz="1200"/>
            </a:lvl1pPr>
          </a:lstStyle>
          <a:p>
            <a:endParaRPr dirty="0"/>
          </a:p>
        </p:txBody>
      </p:sp>
      <p:sp>
        <p:nvSpPr>
          <p:cNvPr id="5" name="Slide Number Placeholder 4"/>
          <p:cNvSpPr>
            <a:spLocks noGrp="1"/>
          </p:cNvSpPr>
          <p:nvPr>
            <p:ph type="sldNum" sz="quarter" idx="3"/>
          </p:nvPr>
        </p:nvSpPr>
        <p:spPr>
          <a:xfrm>
            <a:off x="3970941" y="8829979"/>
            <a:ext cx="3037840" cy="466433"/>
          </a:xfrm>
          <a:prstGeom prst="rect">
            <a:avLst/>
          </a:prstGeom>
        </p:spPr>
        <p:txBody>
          <a:bodyPr vert="horz" lIns="93117" tIns="46559" rIns="93117" bIns="46559" rtlCol="0" anchor="b"/>
          <a:lstStyle>
            <a:lvl1pPr algn="r">
              <a:defRPr sz="1200"/>
            </a:lvl1pPr>
          </a:lstStyle>
          <a:p>
            <a:fld id="{7BAE14B8-3CC9-472D-9BC5-A84D80684DE2}" type="slidenum">
              <a:rPr/>
              <a:t>‹#›</a:t>
            </a:fld>
            <a:endParaRPr dirty="0"/>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37840" cy="466434"/>
          </a:xfrm>
          <a:prstGeom prst="rect">
            <a:avLst/>
          </a:prstGeom>
        </p:spPr>
        <p:txBody>
          <a:bodyPr vert="horz" lIns="93117" tIns="46559" rIns="93117" bIns="46559" rtlCol="0"/>
          <a:lstStyle>
            <a:lvl1pPr algn="l">
              <a:defRPr sz="1200"/>
            </a:lvl1pPr>
          </a:lstStyle>
          <a:p>
            <a:endParaRPr dirty="0"/>
          </a:p>
        </p:txBody>
      </p:sp>
      <p:sp>
        <p:nvSpPr>
          <p:cNvPr id="3" name="Date Placeholder 2"/>
          <p:cNvSpPr>
            <a:spLocks noGrp="1"/>
          </p:cNvSpPr>
          <p:nvPr>
            <p:ph type="dt" idx="1"/>
          </p:nvPr>
        </p:nvSpPr>
        <p:spPr>
          <a:xfrm>
            <a:off x="3970941" y="0"/>
            <a:ext cx="3037840" cy="466434"/>
          </a:xfrm>
          <a:prstGeom prst="rect">
            <a:avLst/>
          </a:prstGeom>
        </p:spPr>
        <p:txBody>
          <a:bodyPr vert="horz" lIns="93117" tIns="46559" rIns="93117" bIns="46559" rtlCol="0"/>
          <a:lstStyle>
            <a:lvl1pPr algn="r">
              <a:defRPr sz="1200"/>
            </a:lvl1pPr>
          </a:lstStyle>
          <a:p>
            <a:fld id="{A8CDE508-72C8-4AB5-AA9C-1584D31690E0}" type="datetimeFigureOut">
              <a:rPr lang="en-US"/>
              <a:t>7/14/2023</a:t>
            </a:fld>
            <a:endParaRPr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17" tIns="46559" rIns="93117" bIns="46559" rtlCol="0" anchor="ctr"/>
          <a:lstStyle/>
          <a:p>
            <a:endParaRPr dirty="0"/>
          </a:p>
        </p:txBody>
      </p:sp>
      <p:sp>
        <p:nvSpPr>
          <p:cNvPr id="5" name="Notes Placeholder 4"/>
          <p:cNvSpPr>
            <a:spLocks noGrp="1"/>
          </p:cNvSpPr>
          <p:nvPr>
            <p:ph type="body" sz="quarter" idx="3"/>
          </p:nvPr>
        </p:nvSpPr>
        <p:spPr>
          <a:xfrm>
            <a:off x="701041" y="4473899"/>
            <a:ext cx="5608320" cy="3137535"/>
          </a:xfrm>
          <a:prstGeom prst="rect">
            <a:avLst/>
          </a:prstGeom>
        </p:spPr>
        <p:txBody>
          <a:bodyPr vert="horz" lIns="93117" tIns="46559" rIns="93117" bIns="46559"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3" y="8829979"/>
            <a:ext cx="3037840" cy="466433"/>
          </a:xfrm>
          <a:prstGeom prst="rect">
            <a:avLst/>
          </a:prstGeom>
        </p:spPr>
        <p:txBody>
          <a:bodyPr vert="horz" lIns="93117" tIns="46559" rIns="93117" bIns="46559" rtlCol="0" anchor="b"/>
          <a:lstStyle>
            <a:lvl1pPr algn="l">
              <a:defRPr sz="1200"/>
            </a:lvl1pPr>
          </a:lstStyle>
          <a:p>
            <a:endParaRPr dirty="0"/>
          </a:p>
        </p:txBody>
      </p:sp>
      <p:sp>
        <p:nvSpPr>
          <p:cNvPr id="7" name="Slide Number Placeholder 6"/>
          <p:cNvSpPr>
            <a:spLocks noGrp="1"/>
          </p:cNvSpPr>
          <p:nvPr>
            <p:ph type="sldNum" sz="quarter" idx="5"/>
          </p:nvPr>
        </p:nvSpPr>
        <p:spPr>
          <a:xfrm>
            <a:off x="3970941" y="8829979"/>
            <a:ext cx="3037840" cy="466433"/>
          </a:xfrm>
          <a:prstGeom prst="rect">
            <a:avLst/>
          </a:prstGeom>
        </p:spPr>
        <p:txBody>
          <a:bodyPr vert="horz" lIns="93117" tIns="46559" rIns="93117" bIns="46559" rtlCol="0" anchor="b"/>
          <a:lstStyle>
            <a:lvl1pPr algn="r">
              <a:defRPr sz="1200"/>
            </a:lvl1pPr>
          </a:lstStyle>
          <a:p>
            <a:fld id="{7FB667E1-E601-4AAF-B95C-B25720D70A60}" type="slidenum">
              <a:rPr/>
              <a:t>‹#›</a:t>
            </a:fld>
            <a:endParaRPr dirty="0"/>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774697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9" name="Text Box 47"/>
          <p:cNvSpPr txBox="1">
            <a:spLocks noChangeArrowheads="1"/>
          </p:cNvSpPr>
          <p:nvPr/>
        </p:nvSpPr>
        <p:spPr bwMode="gray">
          <a:xfrm>
            <a:off x="133048" y="6578667"/>
            <a:ext cx="307808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800" dirty="0">
                <a:solidFill>
                  <a:srgbClr val="616365"/>
                </a:solidFill>
              </a:rPr>
              <a:t>Copyright © 2018 by The Segal Group, Inc. All rights reserved. </a:t>
            </a:r>
          </a:p>
        </p:txBody>
      </p:sp>
      <p:pic>
        <p:nvPicPr>
          <p:cNvPr id="11" name="Picture 10"/>
          <p:cNvPicPr>
            <a:picLocks noChangeAspect="1"/>
          </p:cNvPicPr>
          <p:nvPr/>
        </p:nvPicPr>
        <p:blipFill rotWithShape="1">
          <a:blip r:embed="rId2">
            <a:duotone>
              <a:schemeClr val="accent5">
                <a:shade val="45000"/>
                <a:satMod val="135000"/>
              </a:schemeClr>
              <a:prstClr val="white"/>
            </a:duotone>
            <a:extLst>
              <a:ext uri="{28A0092B-C50C-407E-A947-70E740481C1C}">
                <a14:useLocalDpi xmlns:a14="http://schemas.microsoft.com/office/drawing/2010/main" val="0"/>
              </a:ext>
            </a:extLst>
          </a:blip>
          <a:srcRect t="23903"/>
          <a:stretch/>
        </p:blipFill>
        <p:spPr bwMode="gray">
          <a:xfrm>
            <a:off x="4568646" y="3429000"/>
            <a:ext cx="4575354" cy="342900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gray">
          <a:xfrm>
            <a:off x="6104626" y="5989837"/>
            <a:ext cx="2676912" cy="368363"/>
          </a:xfrm>
          <a:prstGeom prst="rect">
            <a:avLst/>
          </a:prstGeom>
        </p:spPr>
      </p:pic>
      <p:sp>
        <p:nvSpPr>
          <p:cNvPr id="15" name="Picture Placeholder 2"/>
          <p:cNvSpPr>
            <a:spLocks noGrp="1"/>
          </p:cNvSpPr>
          <p:nvPr>
            <p:ph type="pic" sz="quarter" idx="10"/>
          </p:nvPr>
        </p:nvSpPr>
        <p:spPr bwMode="gray">
          <a:xfrm>
            <a:off x="0" y="0"/>
            <a:ext cx="9144000" cy="3429000"/>
          </a:xfrm>
          <a:noFill/>
          <a:ln>
            <a:noFill/>
          </a:ln>
        </p:spPr>
        <p:txBody>
          <a:bodyPr/>
          <a:lstStyle>
            <a:lvl1pPr marL="0" indent="0">
              <a:buFontTx/>
              <a:buNone/>
              <a:defRPr/>
            </a:lvl1pPr>
          </a:lstStyle>
          <a:p>
            <a:r>
              <a:rPr lang="en-US" dirty="0"/>
              <a:t>Click icon to add picture</a:t>
            </a:r>
          </a:p>
        </p:txBody>
      </p:sp>
      <p:sp>
        <p:nvSpPr>
          <p:cNvPr id="16" name="Title 6"/>
          <p:cNvSpPr>
            <a:spLocks noGrp="1"/>
          </p:cNvSpPr>
          <p:nvPr>
            <p:ph type="title"/>
          </p:nvPr>
        </p:nvSpPr>
        <p:spPr bwMode="gray">
          <a:xfrm>
            <a:off x="0" y="3429000"/>
            <a:ext cx="9144000" cy="1066800"/>
          </a:xfrm>
          <a:solidFill>
            <a:schemeClr val="accent5">
              <a:lumMod val="75000"/>
              <a:alpha val="64706"/>
            </a:schemeClr>
          </a:solidFill>
          <a:ln>
            <a:noFill/>
          </a:ln>
          <a:effectLst/>
        </p:spPr>
        <p:txBody>
          <a:bodyPr vert="horz" wrap="square" lIns="228600" tIns="137160" rIns="228600" bIns="91440" numCol="1" rtlCol="0" anchor="ctr" anchorCtr="0" compatLnSpc="1">
            <a:prstTxWarp prst="textNoShape">
              <a:avLst/>
            </a:prstTxWarp>
            <a:noAutofit/>
          </a:bodyPr>
          <a:lstStyle>
            <a:lvl1pPr>
              <a:defRPr lang="en-US" sz="2800" kern="1200" dirty="0">
                <a:solidFill>
                  <a:schemeClr val="bg1"/>
                </a:solidFill>
                <a:latin typeface="Arial" charset="0"/>
                <a:ea typeface="+mn-ea"/>
                <a:cs typeface="+mn-cs"/>
              </a:defRPr>
            </a:lvl1pPr>
          </a:lstStyle>
          <a:p>
            <a:pPr marL="0" lvl="0" indent="0">
              <a:spcBef>
                <a:spcPct val="65000"/>
              </a:spcBef>
              <a:buClr>
                <a:schemeClr val="accent5"/>
              </a:buClr>
              <a:buFont typeface="Wingdings" pitchFamily="34" charset="2"/>
              <a:buNone/>
            </a:pPr>
            <a:r>
              <a:rPr lang="en-US"/>
              <a:t>Click to edit Master title style</a:t>
            </a:r>
            <a:endParaRPr lang="en-US" dirty="0"/>
          </a:p>
        </p:txBody>
      </p:sp>
      <p:sp>
        <p:nvSpPr>
          <p:cNvPr id="17" name="Rectangle 3"/>
          <p:cNvSpPr>
            <a:spLocks noGrp="1" noChangeArrowheads="1"/>
          </p:cNvSpPr>
          <p:nvPr>
            <p:ph type="subTitle" idx="1"/>
          </p:nvPr>
        </p:nvSpPr>
        <p:spPr bwMode="gray">
          <a:xfrm>
            <a:off x="139938" y="4495800"/>
            <a:ext cx="7429500" cy="9144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spcBef>
                <a:spcPts val="1200"/>
              </a:spcBef>
              <a:buNone/>
              <a:defRPr lang="en-US" sz="2200" b="1" kern="0" noProof="0" smtClean="0">
                <a:solidFill>
                  <a:schemeClr val="accent4"/>
                </a:solidFill>
              </a:defRPr>
            </a:lvl1pPr>
          </a:lstStyle>
          <a:p>
            <a:pPr lvl="0"/>
            <a:r>
              <a:rPr lang="en-US" noProof="0"/>
              <a:t>Click to edit Master subtitle style</a:t>
            </a:r>
            <a:endParaRPr lang="en-US" noProof="0" dirty="0"/>
          </a:p>
        </p:txBody>
      </p:sp>
      <p:sp>
        <p:nvSpPr>
          <p:cNvPr id="10" name="Text Placeholder 3"/>
          <p:cNvSpPr>
            <a:spLocks noGrp="1"/>
          </p:cNvSpPr>
          <p:nvPr>
            <p:ph type="body" sz="quarter" idx="11" hasCustomPrompt="1"/>
          </p:nvPr>
        </p:nvSpPr>
        <p:spPr>
          <a:xfrm>
            <a:off x="0" y="5620334"/>
            <a:ext cx="4253472" cy="378565"/>
          </a:xfrm>
          <a:solidFill>
            <a:schemeClr val="accent4"/>
          </a:solidFill>
        </p:spPr>
        <p:txBody>
          <a:bodyPr wrap="none" lIns="201168" tIns="64008" rIns="201168" bIns="64008" anchor="ctr" anchorCtr="0">
            <a:spAutoFit/>
          </a:bodyPr>
          <a:lstStyle>
            <a:lvl1pPr marL="0" indent="0">
              <a:buFontTx/>
              <a:buNone/>
              <a:defRPr sz="1800" b="1">
                <a:solidFill>
                  <a:schemeClr val="bg1"/>
                </a:solidFill>
              </a:defRPr>
            </a:lvl1pPr>
            <a:lvl2pPr marL="211138" indent="0">
              <a:buFontTx/>
              <a:buNone/>
              <a:defRPr/>
            </a:lvl2pPr>
            <a:lvl3pPr marL="396875" indent="0">
              <a:buFontTx/>
              <a:buNone/>
              <a:defRPr/>
            </a:lvl3pPr>
            <a:lvl4pPr marL="595313" indent="0">
              <a:buFontTx/>
              <a:buNone/>
              <a:defRPr/>
            </a:lvl4pPr>
            <a:lvl5pPr marL="793750" indent="0">
              <a:buFontTx/>
              <a:buNone/>
              <a:defRPr/>
            </a:lvl5pPr>
          </a:lstStyle>
          <a:p>
            <a:pPr lvl="0"/>
            <a:r>
              <a:rPr lang="en-US" dirty="0"/>
              <a:t>Click to edit DRAFT or Client Name</a:t>
            </a:r>
          </a:p>
        </p:txBody>
      </p:sp>
    </p:spTree>
    <p:extLst>
      <p:ext uri="{BB962C8B-B14F-4D97-AF65-F5344CB8AC3E}">
        <p14:creationId xmlns:p14="http://schemas.microsoft.com/office/powerpoint/2010/main" val="2557601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276224" y="76200"/>
            <a:ext cx="87153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cxnSp>
        <p:nvCxnSpPr>
          <p:cNvPr id="4" name="Straight Connector 3"/>
          <p:cNvCxnSpPr/>
          <p:nvPr/>
        </p:nvCxnSpPr>
        <p:spPr bwMode="auto">
          <a:xfrm>
            <a:off x="379562" y="855663"/>
            <a:ext cx="8764438" cy="0"/>
          </a:xfrm>
          <a:prstGeom prst="line">
            <a:avLst/>
          </a:prstGeom>
          <a:solidFill>
            <a:schemeClr val="accent1"/>
          </a:solidFill>
          <a:ln w="1905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380094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6" name="Slide Number Placeholder 7"/>
          <p:cNvSpPr txBox="1">
            <a:spLocks/>
          </p:cNvSpPr>
          <p:nvPr/>
        </p:nvSpPr>
        <p:spPr>
          <a:xfrm>
            <a:off x="8578971" y="6616757"/>
            <a:ext cx="547777" cy="225484"/>
          </a:xfrm>
          <a:prstGeom prst="rect">
            <a:avLst/>
          </a:prstGeom>
          <a:ln>
            <a:noFill/>
          </a:ln>
        </p:spPr>
        <p:txBody>
          <a:bodyPr vert="horz" lIns="91440" tIns="45720" rIns="91440" bIns="45720" rtlCol="0" anchor="ctr"/>
          <a:lstStyle>
            <a:defPPr>
              <a:defRPr lang="en-US"/>
            </a:defPPr>
            <a:lvl1pPr algn="r" rtl="0" fontAlgn="base">
              <a:lnSpc>
                <a:spcPct val="90000"/>
              </a:lnSpc>
              <a:spcBef>
                <a:spcPct val="50000"/>
              </a:spcBef>
              <a:spcAft>
                <a:spcPct val="0"/>
              </a:spcAft>
              <a:defRPr sz="1000" kern="1200">
                <a:solidFill>
                  <a:schemeClr val="tx1"/>
                </a:solidFill>
                <a:latin typeface="Arial" charset="0"/>
                <a:ea typeface="+mn-ea"/>
                <a:cs typeface="+mn-cs"/>
              </a:defRPr>
            </a:lvl1pPr>
            <a:lvl2pPr marL="457200" algn="l" rtl="0" fontAlgn="base">
              <a:lnSpc>
                <a:spcPct val="90000"/>
              </a:lnSpc>
              <a:spcBef>
                <a:spcPct val="50000"/>
              </a:spcBef>
              <a:spcAft>
                <a:spcPct val="0"/>
              </a:spcAft>
              <a:defRPr sz="1600" kern="1200">
                <a:solidFill>
                  <a:schemeClr val="tx1"/>
                </a:solidFill>
                <a:latin typeface="Arial" charset="0"/>
                <a:ea typeface="+mn-ea"/>
                <a:cs typeface="+mn-cs"/>
              </a:defRPr>
            </a:lvl2pPr>
            <a:lvl3pPr marL="914400" algn="l" rtl="0" fontAlgn="base">
              <a:lnSpc>
                <a:spcPct val="90000"/>
              </a:lnSpc>
              <a:spcBef>
                <a:spcPct val="50000"/>
              </a:spcBef>
              <a:spcAft>
                <a:spcPct val="0"/>
              </a:spcAft>
              <a:defRPr sz="1600" kern="1200">
                <a:solidFill>
                  <a:schemeClr val="tx1"/>
                </a:solidFill>
                <a:latin typeface="Arial" charset="0"/>
                <a:ea typeface="+mn-ea"/>
                <a:cs typeface="+mn-cs"/>
              </a:defRPr>
            </a:lvl3pPr>
            <a:lvl4pPr marL="1371600" algn="l" rtl="0" fontAlgn="base">
              <a:lnSpc>
                <a:spcPct val="90000"/>
              </a:lnSpc>
              <a:spcBef>
                <a:spcPct val="50000"/>
              </a:spcBef>
              <a:spcAft>
                <a:spcPct val="0"/>
              </a:spcAft>
              <a:defRPr sz="1600" kern="1200">
                <a:solidFill>
                  <a:schemeClr val="tx1"/>
                </a:solidFill>
                <a:latin typeface="Arial" charset="0"/>
                <a:ea typeface="+mn-ea"/>
                <a:cs typeface="+mn-cs"/>
              </a:defRPr>
            </a:lvl4pPr>
            <a:lvl5pPr marL="1828800" algn="l" rtl="0" fontAlgn="base">
              <a:lnSpc>
                <a:spcPct val="90000"/>
              </a:lnSpc>
              <a:spcBef>
                <a:spcPct val="5000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fld id="{296C8835-0D17-40BE-AF3A-B681D566BC72}" type="slidenum">
              <a:rPr lang="en-US" smtClean="0">
                <a:solidFill>
                  <a:prstClr val="black"/>
                </a:solidFill>
              </a:rPr>
              <a:pPr/>
              <a:t>‹#›</a:t>
            </a:fld>
            <a:endParaRPr lang="en-US" dirty="0">
              <a:solidFill>
                <a:prstClr val="black"/>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54692" y="6597294"/>
            <a:ext cx="1591056" cy="219012"/>
          </a:xfrm>
          <a:prstGeom prst="rect">
            <a:avLst/>
          </a:prstGeom>
        </p:spPr>
      </p:pic>
    </p:spTree>
    <p:extLst>
      <p:ext uri="{BB962C8B-B14F-4D97-AF65-F5344CB8AC3E}">
        <p14:creationId xmlns:p14="http://schemas.microsoft.com/office/powerpoint/2010/main" val="39793422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Title and Content">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70109"/>
            <a:ext cx="1847092" cy="117957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593" y="0"/>
            <a:ext cx="3200407" cy="2743206"/>
          </a:xfrm>
          <a:prstGeom prst="rect">
            <a:avLst/>
          </a:prstGeom>
        </p:spPr>
      </p:pic>
      <p:sp>
        <p:nvSpPr>
          <p:cNvPr id="3" name="Content Placeholder 2"/>
          <p:cNvSpPr>
            <a:spLocks noGrp="1"/>
          </p:cNvSpPr>
          <p:nvPr>
            <p:ph idx="1"/>
          </p:nvPr>
        </p:nvSpPr>
        <p:spPr>
          <a:xfrm>
            <a:off x="67654" y="990600"/>
            <a:ext cx="8915400" cy="5257800"/>
          </a:xfrm>
          <a:prstGeom prst="rect">
            <a:avLst/>
          </a:prstGeom>
        </p:spPr>
        <p:txBody>
          <a:bodyPr/>
          <a:lstStyle>
            <a:lvl1pPr>
              <a:buClr>
                <a:schemeClr val="accent5"/>
              </a:buCl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2"/>
          <p:cNvSpPr>
            <a:spLocks noGrp="1" noChangeArrowheads="1"/>
          </p:cNvSpPr>
          <p:nvPr>
            <p:ph type="title"/>
          </p:nvPr>
        </p:nvSpPr>
        <p:spPr bwMode="auto">
          <a:xfrm>
            <a:off x="276224" y="76200"/>
            <a:ext cx="87153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cxnSp>
        <p:nvCxnSpPr>
          <p:cNvPr id="8" name="Straight Connector 7"/>
          <p:cNvCxnSpPr/>
          <p:nvPr/>
        </p:nvCxnSpPr>
        <p:spPr bwMode="auto">
          <a:xfrm>
            <a:off x="379562" y="855663"/>
            <a:ext cx="8764438" cy="0"/>
          </a:xfrm>
          <a:prstGeom prst="line">
            <a:avLst/>
          </a:prstGeom>
          <a:solidFill>
            <a:schemeClr val="accent1"/>
          </a:solidFill>
          <a:ln w="1905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0835708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ustom Two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70109"/>
            <a:ext cx="1847092" cy="1179578"/>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593" y="0"/>
            <a:ext cx="3200407" cy="2743206"/>
          </a:xfrm>
          <a:prstGeom prst="rect">
            <a:avLst/>
          </a:prstGeom>
        </p:spPr>
      </p:pic>
      <p:sp>
        <p:nvSpPr>
          <p:cNvPr id="3" name="Content Placeholder 2"/>
          <p:cNvSpPr>
            <a:spLocks noGrp="1"/>
          </p:cNvSpPr>
          <p:nvPr>
            <p:ph sz="half" idx="1"/>
          </p:nvPr>
        </p:nvSpPr>
        <p:spPr>
          <a:xfrm>
            <a:off x="67654" y="990600"/>
            <a:ext cx="4381500" cy="5334000"/>
          </a:xfrm>
        </p:spPr>
        <p:txBody>
          <a:bodyPr/>
          <a:lstStyle>
            <a:lvl1pPr>
              <a:buClr>
                <a:schemeClr val="accent5"/>
              </a:buCl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01554" y="990600"/>
            <a:ext cx="4381500" cy="5334000"/>
          </a:xfrm>
        </p:spPr>
        <p:txBody>
          <a:bodyPr/>
          <a:lstStyle>
            <a:lvl1pPr>
              <a:buClr>
                <a:schemeClr val="accent5"/>
              </a:buCl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2"/>
          <p:cNvSpPr>
            <a:spLocks noGrp="1" noChangeArrowheads="1"/>
          </p:cNvSpPr>
          <p:nvPr>
            <p:ph type="title"/>
          </p:nvPr>
        </p:nvSpPr>
        <p:spPr bwMode="auto">
          <a:xfrm>
            <a:off x="276224" y="76200"/>
            <a:ext cx="87153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cxnSp>
        <p:nvCxnSpPr>
          <p:cNvPr id="11" name="Straight Connector 10"/>
          <p:cNvCxnSpPr/>
          <p:nvPr/>
        </p:nvCxnSpPr>
        <p:spPr bwMode="auto">
          <a:xfrm>
            <a:off x="379562" y="855663"/>
            <a:ext cx="8764438" cy="0"/>
          </a:xfrm>
          <a:prstGeom prst="line">
            <a:avLst/>
          </a:prstGeom>
          <a:solidFill>
            <a:schemeClr val="accent1"/>
          </a:solidFill>
          <a:ln w="1905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0490332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ustom Comparison">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70109"/>
            <a:ext cx="1847092" cy="1179578"/>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593" y="0"/>
            <a:ext cx="3200407" cy="2743206"/>
          </a:xfrm>
          <a:prstGeom prst="rect">
            <a:avLst/>
          </a:prstGeom>
        </p:spPr>
      </p:pic>
      <p:sp>
        <p:nvSpPr>
          <p:cNvPr id="12" name="Rectangle 2"/>
          <p:cNvSpPr>
            <a:spLocks noGrp="1" noChangeArrowheads="1"/>
          </p:cNvSpPr>
          <p:nvPr>
            <p:ph type="title"/>
          </p:nvPr>
        </p:nvSpPr>
        <p:spPr bwMode="auto">
          <a:xfrm>
            <a:off x="276224" y="76200"/>
            <a:ext cx="87153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3" name="Text Placeholder 2"/>
          <p:cNvSpPr>
            <a:spLocks noGrp="1"/>
          </p:cNvSpPr>
          <p:nvPr>
            <p:ph type="body" idx="1"/>
          </p:nvPr>
        </p:nvSpPr>
        <p:spPr>
          <a:xfrm>
            <a:off x="76200" y="990600"/>
            <a:ext cx="4361471" cy="639762"/>
          </a:xfrm>
          <a:prstGeom prst="rect">
            <a:avLst/>
          </a:prstGeom>
        </p:spPr>
        <p:txBody>
          <a:bodyPr anchor="b"/>
          <a:lstStyle>
            <a:lvl1pPr marL="214313" indent="-214313">
              <a:buFont typeface="Arial" pitchFamily="34" charset="0"/>
              <a:buChar char=" "/>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4" name="Content Placeholder 3"/>
          <p:cNvSpPr>
            <a:spLocks noGrp="1"/>
          </p:cNvSpPr>
          <p:nvPr>
            <p:ph sz="half" idx="2"/>
          </p:nvPr>
        </p:nvSpPr>
        <p:spPr>
          <a:xfrm>
            <a:off x="67654" y="1676400"/>
            <a:ext cx="4343400" cy="4800600"/>
          </a:xfrm>
          <a:prstGeom prst="rect">
            <a:avLst/>
          </a:prstGeom>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4"/>
          <p:cNvSpPr>
            <a:spLocks noGrp="1"/>
          </p:cNvSpPr>
          <p:nvPr>
            <p:ph type="body" sz="quarter" idx="3"/>
          </p:nvPr>
        </p:nvSpPr>
        <p:spPr>
          <a:xfrm>
            <a:off x="4648200" y="990600"/>
            <a:ext cx="4370996" cy="639762"/>
          </a:xfrm>
          <a:prstGeom prst="rect">
            <a:avLst/>
          </a:prstGeom>
        </p:spPr>
        <p:txBody>
          <a:bodyPr anchor="b"/>
          <a:lstStyle>
            <a:lvl1pPr marL="204788" indent="-204788">
              <a:buFont typeface="Arial" pitchFamily="34" charset="0"/>
              <a:buChar char=" "/>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Content Placeholder 5"/>
          <p:cNvSpPr>
            <a:spLocks noGrp="1"/>
          </p:cNvSpPr>
          <p:nvPr>
            <p:ph sz="quarter" idx="4"/>
          </p:nvPr>
        </p:nvSpPr>
        <p:spPr>
          <a:xfrm>
            <a:off x="4645025" y="1676400"/>
            <a:ext cx="4346575" cy="4800600"/>
          </a:xfrm>
          <a:prstGeom prst="rect">
            <a:avLst/>
          </a:prstGeom>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7" name="Straight Connector 16"/>
          <p:cNvCxnSpPr/>
          <p:nvPr/>
        </p:nvCxnSpPr>
        <p:spPr bwMode="auto">
          <a:xfrm>
            <a:off x="379562" y="855663"/>
            <a:ext cx="8764438" cy="0"/>
          </a:xfrm>
          <a:prstGeom prst="line">
            <a:avLst/>
          </a:prstGeom>
          <a:solidFill>
            <a:schemeClr val="accent1"/>
          </a:solidFill>
          <a:ln w="1905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6898029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ustom  Four Content">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593" y="0"/>
            <a:ext cx="3200407" cy="2743206"/>
          </a:xfrm>
          <a:prstGeom prst="rect">
            <a:avLst/>
          </a:prstGeom>
        </p:spPr>
      </p:pic>
      <p:sp>
        <p:nvSpPr>
          <p:cNvPr id="3" name="Content Placeholder 2"/>
          <p:cNvSpPr>
            <a:spLocks noGrp="1"/>
          </p:cNvSpPr>
          <p:nvPr>
            <p:ph sz="half" idx="1"/>
          </p:nvPr>
        </p:nvSpPr>
        <p:spPr>
          <a:xfrm>
            <a:off x="67654" y="990600"/>
            <a:ext cx="4343400" cy="2600865"/>
          </a:xfrm>
          <a:prstGeom prst="rect">
            <a:avLst/>
          </a:prstGeom>
        </p:spPr>
        <p:txBody>
          <a:bodyPr/>
          <a:lstStyle>
            <a:lvl1pPr>
              <a:buClr>
                <a:schemeClr val="accent5"/>
              </a:buCl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15854" y="990600"/>
            <a:ext cx="4267200" cy="2590800"/>
          </a:xfrm>
          <a:prstGeom prst="rect">
            <a:avLst/>
          </a:prstGeom>
        </p:spPr>
        <p:txBody>
          <a:bodyPr/>
          <a:lstStyle>
            <a:lvl1pPr>
              <a:buClr>
                <a:schemeClr val="accent5"/>
              </a:buCl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10"/>
          </p:nvPr>
        </p:nvSpPr>
        <p:spPr>
          <a:xfrm>
            <a:off x="67654" y="3733800"/>
            <a:ext cx="4343400" cy="2743200"/>
          </a:xfrm>
        </p:spPr>
        <p:txBody>
          <a:bodyPr/>
          <a:lstStyle>
            <a:lvl1pPr>
              <a:defRPr sz="1400"/>
            </a:lvl1pPr>
            <a:lvl2pPr>
              <a:buClr>
                <a:schemeClr val="accent5"/>
              </a:buCl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1"/>
          </p:nvPr>
        </p:nvSpPr>
        <p:spPr>
          <a:xfrm>
            <a:off x="4715854" y="3733800"/>
            <a:ext cx="4267200" cy="2743200"/>
          </a:xfrm>
        </p:spPr>
        <p:txBody>
          <a:bodyPr/>
          <a:lstStyle>
            <a:lvl1pPr>
              <a:buClr>
                <a:schemeClr val="accent5"/>
              </a:buCl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70109"/>
            <a:ext cx="1847092" cy="1179578"/>
          </a:xfrm>
          <a:prstGeom prst="rect">
            <a:avLst/>
          </a:prstGeom>
        </p:spPr>
      </p:pic>
      <p:sp>
        <p:nvSpPr>
          <p:cNvPr id="13" name="Rectangle 2"/>
          <p:cNvSpPr>
            <a:spLocks noGrp="1" noChangeArrowheads="1"/>
          </p:cNvSpPr>
          <p:nvPr>
            <p:ph type="title"/>
          </p:nvPr>
        </p:nvSpPr>
        <p:spPr bwMode="auto">
          <a:xfrm>
            <a:off x="276224" y="76200"/>
            <a:ext cx="87153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cxnSp>
        <p:nvCxnSpPr>
          <p:cNvPr id="14" name="Straight Connector 13"/>
          <p:cNvCxnSpPr/>
          <p:nvPr/>
        </p:nvCxnSpPr>
        <p:spPr bwMode="auto">
          <a:xfrm>
            <a:off x="379562" y="855663"/>
            <a:ext cx="8764438" cy="0"/>
          </a:xfrm>
          <a:prstGeom prst="line">
            <a:avLst/>
          </a:prstGeom>
          <a:solidFill>
            <a:schemeClr val="accent1"/>
          </a:solidFill>
          <a:ln w="1905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2584166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ustom Title Only">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70109"/>
            <a:ext cx="1847092" cy="117957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593" y="0"/>
            <a:ext cx="3200407" cy="2743206"/>
          </a:xfrm>
          <a:prstGeom prst="rect">
            <a:avLst/>
          </a:prstGeom>
        </p:spPr>
      </p:pic>
      <p:sp>
        <p:nvSpPr>
          <p:cNvPr id="8" name="Rectangle 2"/>
          <p:cNvSpPr>
            <a:spLocks noGrp="1" noChangeArrowheads="1"/>
          </p:cNvSpPr>
          <p:nvPr>
            <p:ph type="title"/>
          </p:nvPr>
        </p:nvSpPr>
        <p:spPr bwMode="auto">
          <a:xfrm>
            <a:off x="276224" y="76200"/>
            <a:ext cx="87153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cxnSp>
        <p:nvCxnSpPr>
          <p:cNvPr id="9" name="Straight Connector 8"/>
          <p:cNvCxnSpPr/>
          <p:nvPr/>
        </p:nvCxnSpPr>
        <p:spPr bwMode="auto">
          <a:xfrm>
            <a:off x="379562" y="855663"/>
            <a:ext cx="8764438" cy="0"/>
          </a:xfrm>
          <a:prstGeom prst="line">
            <a:avLst/>
          </a:prstGeom>
          <a:solidFill>
            <a:schemeClr val="accent1"/>
          </a:solidFill>
          <a:ln w="1905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3751027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Custom Blank">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70109"/>
            <a:ext cx="1847092" cy="1179578"/>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593" y="0"/>
            <a:ext cx="3200407" cy="2743206"/>
          </a:xfrm>
          <a:prstGeom prst="rect">
            <a:avLst/>
          </a:prstGeom>
        </p:spPr>
      </p:pic>
      <p:sp>
        <p:nvSpPr>
          <p:cNvPr id="7" name="Slide Number Placeholder 7"/>
          <p:cNvSpPr txBox="1">
            <a:spLocks/>
          </p:cNvSpPr>
          <p:nvPr/>
        </p:nvSpPr>
        <p:spPr>
          <a:xfrm>
            <a:off x="8578971" y="6616757"/>
            <a:ext cx="547777" cy="225484"/>
          </a:xfrm>
          <a:prstGeom prst="rect">
            <a:avLst/>
          </a:prstGeom>
          <a:ln>
            <a:noFill/>
          </a:ln>
        </p:spPr>
        <p:txBody>
          <a:bodyPr vert="horz" lIns="91440" tIns="45720" rIns="91440" bIns="45720" rtlCol="0" anchor="ctr"/>
          <a:lstStyle>
            <a:defPPr>
              <a:defRPr lang="en-US"/>
            </a:defPPr>
            <a:lvl1pPr algn="r" rtl="0" fontAlgn="base">
              <a:lnSpc>
                <a:spcPct val="90000"/>
              </a:lnSpc>
              <a:spcBef>
                <a:spcPct val="50000"/>
              </a:spcBef>
              <a:spcAft>
                <a:spcPct val="0"/>
              </a:spcAft>
              <a:defRPr sz="1000" kern="1200">
                <a:solidFill>
                  <a:schemeClr val="tx1"/>
                </a:solidFill>
                <a:latin typeface="Arial" charset="0"/>
                <a:ea typeface="+mn-ea"/>
                <a:cs typeface="+mn-cs"/>
              </a:defRPr>
            </a:lvl1pPr>
            <a:lvl2pPr marL="457200" algn="l" rtl="0" fontAlgn="base">
              <a:lnSpc>
                <a:spcPct val="90000"/>
              </a:lnSpc>
              <a:spcBef>
                <a:spcPct val="50000"/>
              </a:spcBef>
              <a:spcAft>
                <a:spcPct val="0"/>
              </a:spcAft>
              <a:defRPr sz="1600" kern="1200">
                <a:solidFill>
                  <a:schemeClr val="tx1"/>
                </a:solidFill>
                <a:latin typeface="Arial" charset="0"/>
                <a:ea typeface="+mn-ea"/>
                <a:cs typeface="+mn-cs"/>
              </a:defRPr>
            </a:lvl2pPr>
            <a:lvl3pPr marL="914400" algn="l" rtl="0" fontAlgn="base">
              <a:lnSpc>
                <a:spcPct val="90000"/>
              </a:lnSpc>
              <a:spcBef>
                <a:spcPct val="50000"/>
              </a:spcBef>
              <a:spcAft>
                <a:spcPct val="0"/>
              </a:spcAft>
              <a:defRPr sz="1600" kern="1200">
                <a:solidFill>
                  <a:schemeClr val="tx1"/>
                </a:solidFill>
                <a:latin typeface="Arial" charset="0"/>
                <a:ea typeface="+mn-ea"/>
                <a:cs typeface="+mn-cs"/>
              </a:defRPr>
            </a:lvl3pPr>
            <a:lvl4pPr marL="1371600" algn="l" rtl="0" fontAlgn="base">
              <a:lnSpc>
                <a:spcPct val="90000"/>
              </a:lnSpc>
              <a:spcBef>
                <a:spcPct val="50000"/>
              </a:spcBef>
              <a:spcAft>
                <a:spcPct val="0"/>
              </a:spcAft>
              <a:defRPr sz="1600" kern="1200">
                <a:solidFill>
                  <a:schemeClr val="tx1"/>
                </a:solidFill>
                <a:latin typeface="Arial" charset="0"/>
                <a:ea typeface="+mn-ea"/>
                <a:cs typeface="+mn-cs"/>
              </a:defRPr>
            </a:lvl4pPr>
            <a:lvl5pPr marL="1828800" algn="l" rtl="0" fontAlgn="base">
              <a:lnSpc>
                <a:spcPct val="90000"/>
              </a:lnSpc>
              <a:spcBef>
                <a:spcPct val="5000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fld id="{296C8835-0D17-40BE-AF3A-B681D566BC72}" type="slidenum">
              <a:rPr lang="en-US" smtClean="0">
                <a:solidFill>
                  <a:prstClr val="black"/>
                </a:solidFill>
              </a:rPr>
              <a:pPr/>
              <a:t>‹#›</a:t>
            </a:fld>
            <a:endParaRPr lang="en-US" dirty="0">
              <a:solidFill>
                <a:prstClr val="black"/>
              </a:solidFill>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54692" y="6597294"/>
            <a:ext cx="1591056" cy="219012"/>
          </a:xfrm>
          <a:prstGeom prst="rect">
            <a:avLst/>
          </a:prstGeom>
        </p:spPr>
      </p:pic>
    </p:spTree>
    <p:extLst>
      <p:ext uri="{BB962C8B-B14F-4D97-AF65-F5344CB8AC3E}">
        <p14:creationId xmlns:p14="http://schemas.microsoft.com/office/powerpoint/2010/main" val="14103542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IO_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304800" y="990600"/>
            <a:ext cx="4114800" cy="5486400"/>
          </a:xfrm>
        </p:spPr>
        <p:txBody>
          <a:bodyPr/>
          <a:lstStyle>
            <a:lvl1pPr marL="0" indent="0">
              <a:buNone/>
              <a:defRPr sz="1200">
                <a:latin typeface="Arial Narrow" panose="020B0606020202030204" pitchFamily="34" charset="0"/>
              </a:defRPr>
            </a:lvl1pPr>
            <a:lvl2pPr marL="153988" indent="-153988">
              <a:defRPr sz="1200">
                <a:latin typeface="Arial Narrow" panose="020B0606020202030204" pitchFamily="34" charset="0"/>
              </a:defRPr>
            </a:lvl2pPr>
            <a:lvl3pPr marL="325438" indent="-171450">
              <a:defRPr sz="1200">
                <a:latin typeface="Arial Narrow" panose="020B0606020202030204" pitchFamily="34" charset="0"/>
              </a:defRPr>
            </a:lvl3pPr>
            <a:lvl4pPr marL="461963" indent="-153988">
              <a:defRPr sz="1200">
                <a:latin typeface="Arial Narrow" panose="020B0606020202030204" pitchFamily="34" charset="0"/>
              </a:defRPr>
            </a:lvl4pPr>
            <a:lvl5pPr marL="581025" indent="-119063">
              <a:defRPr sz="1200">
                <a:latin typeface="Arial Narrow" panose="020B0606020202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1"/>
          </p:nvPr>
        </p:nvSpPr>
        <p:spPr>
          <a:xfrm>
            <a:off x="4724400" y="990600"/>
            <a:ext cx="4114800" cy="4495800"/>
          </a:xfrm>
        </p:spPr>
        <p:txBody>
          <a:bodyPr/>
          <a:lstStyle>
            <a:lvl1pPr marL="0" indent="0">
              <a:buNone/>
              <a:defRPr sz="1200">
                <a:latin typeface="Arial Narrow" panose="020B0606020202030204" pitchFamily="34" charset="0"/>
              </a:defRPr>
            </a:lvl1pPr>
            <a:lvl2pPr marL="161925" indent="-161925">
              <a:defRPr sz="1200">
                <a:latin typeface="Arial Narrow" panose="020B0606020202030204" pitchFamily="34" charset="0"/>
              </a:defRPr>
            </a:lvl2pPr>
            <a:lvl3pPr marL="307975" indent="-146050">
              <a:defRPr sz="1200">
                <a:latin typeface="Arial Narrow" panose="020B0606020202030204" pitchFamily="34" charset="0"/>
              </a:defRPr>
            </a:lvl3pPr>
            <a:lvl4pPr marL="427038" indent="-136525">
              <a:defRPr sz="1200">
                <a:latin typeface="Arial Narrow" panose="020B0606020202030204" pitchFamily="34" charset="0"/>
              </a:defRPr>
            </a:lvl4pPr>
            <a:lvl5pPr marL="530225" indent="-103188">
              <a:defRPr sz="1200">
                <a:latin typeface="Arial Narrow" panose="020B0606020202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2"/>
          </p:nvPr>
        </p:nvSpPr>
        <p:spPr>
          <a:xfrm>
            <a:off x="4724400" y="5562600"/>
            <a:ext cx="4114800" cy="914400"/>
          </a:xfrm>
        </p:spPr>
        <p:txBody>
          <a:bodyPr/>
          <a:lstStyle>
            <a:lvl1pPr marL="0" indent="0">
              <a:buNone/>
              <a:defRPr sz="1000">
                <a:solidFill>
                  <a:schemeClr val="accent4"/>
                </a:solidFill>
                <a:latin typeface="Arial Narrow" panose="020B0606020202030204" pitchFamily="34" charset="0"/>
              </a:defRPr>
            </a:lvl1pPr>
            <a:lvl2pPr marL="211138" indent="0">
              <a:buNone/>
              <a:defRPr sz="1000">
                <a:solidFill>
                  <a:schemeClr val="accent4"/>
                </a:solidFill>
                <a:latin typeface="Arial Narrow" panose="020B0606020202030204" pitchFamily="34" charset="0"/>
              </a:defRPr>
            </a:lvl2pPr>
            <a:lvl3pPr marL="396875" indent="0">
              <a:buNone/>
              <a:defRPr sz="1000">
                <a:solidFill>
                  <a:schemeClr val="accent4"/>
                </a:solidFill>
                <a:latin typeface="Arial Narrow" panose="020B0606020202030204" pitchFamily="34" charset="0"/>
              </a:defRPr>
            </a:lvl3pPr>
            <a:lvl4pPr marL="595313" indent="0">
              <a:buNone/>
              <a:defRPr sz="1000">
                <a:solidFill>
                  <a:schemeClr val="accent4"/>
                </a:solidFill>
                <a:latin typeface="Arial Narrow" panose="020B0606020202030204" pitchFamily="34" charset="0"/>
              </a:defRPr>
            </a:lvl4pPr>
            <a:lvl5pPr marL="793750" indent="0">
              <a:buNone/>
              <a:defRPr sz="1000">
                <a:solidFill>
                  <a:schemeClr val="accent4"/>
                </a:solidFill>
                <a:latin typeface="Arial Narrow" panose="020B0606020202030204" pitchFamily="34" charset="0"/>
              </a:defRPr>
            </a:lvl5pPr>
          </a:lstStyle>
          <a:p>
            <a:pPr lvl="0"/>
            <a:r>
              <a:rPr lang="en-US"/>
              <a:t>Edit Master text styles</a:t>
            </a:r>
          </a:p>
        </p:txBody>
      </p:sp>
      <p:cxnSp>
        <p:nvCxnSpPr>
          <p:cNvPr id="7" name="Straight Connector 6"/>
          <p:cNvCxnSpPr/>
          <p:nvPr/>
        </p:nvCxnSpPr>
        <p:spPr bwMode="auto">
          <a:xfrm>
            <a:off x="379562" y="855663"/>
            <a:ext cx="8764438" cy="0"/>
          </a:xfrm>
          <a:prstGeom prst="line">
            <a:avLst/>
          </a:prstGeom>
          <a:solidFill>
            <a:schemeClr val="accent1"/>
          </a:solidFill>
          <a:ln w="1905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5224614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A88B48FB-E956-2048-9E74-C69E7CAA26CC}" type="slidenum">
              <a:rPr lang="en-US" smtClean="0"/>
              <a:t>‹#›</a:t>
            </a:fld>
            <a:endParaRPr lang="en-US" dirty="0"/>
          </a:p>
        </p:txBody>
      </p:sp>
    </p:spTree>
    <p:extLst>
      <p:ext uri="{BB962C8B-B14F-4D97-AF65-F5344CB8AC3E}">
        <p14:creationId xmlns:p14="http://schemas.microsoft.com/office/powerpoint/2010/main" val="1516827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2_Title Slide">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t="22752"/>
          <a:stretch/>
        </p:blipFill>
        <p:spPr bwMode="gray">
          <a:xfrm>
            <a:off x="4629551" y="3443954"/>
            <a:ext cx="4484537" cy="3414045"/>
          </a:xfrm>
          <a:prstGeom prst="rect">
            <a:avLst/>
          </a:prstGeom>
        </p:spPr>
      </p:pic>
      <p:sp>
        <p:nvSpPr>
          <p:cNvPr id="3" name="Picture Placeholder 2"/>
          <p:cNvSpPr>
            <a:spLocks noGrp="1"/>
          </p:cNvSpPr>
          <p:nvPr>
            <p:ph type="pic" sz="quarter" idx="10"/>
          </p:nvPr>
        </p:nvSpPr>
        <p:spPr bwMode="gray">
          <a:xfrm>
            <a:off x="0" y="0"/>
            <a:ext cx="9144000" cy="3429000"/>
          </a:xfrm>
          <a:noFill/>
          <a:ln>
            <a:noFill/>
          </a:ln>
        </p:spPr>
        <p:txBody>
          <a:bodyPr/>
          <a:lstStyle>
            <a:lvl1pPr marL="0" indent="0">
              <a:buFontTx/>
              <a:buNone/>
              <a:defRPr/>
            </a:lvl1pPr>
          </a:lstStyle>
          <a:p>
            <a:r>
              <a:rPr lang="en-US" dirty="0"/>
              <a:t>Click icon to add picture</a:t>
            </a:r>
          </a:p>
        </p:txBody>
      </p:sp>
      <p:sp>
        <p:nvSpPr>
          <p:cNvPr id="15" name="Title 6"/>
          <p:cNvSpPr>
            <a:spLocks noGrp="1"/>
          </p:cNvSpPr>
          <p:nvPr>
            <p:ph type="title"/>
          </p:nvPr>
        </p:nvSpPr>
        <p:spPr bwMode="gray">
          <a:xfrm>
            <a:off x="0" y="3429000"/>
            <a:ext cx="9144000" cy="1066800"/>
          </a:xfrm>
          <a:solidFill>
            <a:schemeClr val="accent5">
              <a:lumMod val="75000"/>
              <a:alpha val="64706"/>
            </a:schemeClr>
          </a:solidFill>
          <a:ln>
            <a:noFill/>
          </a:ln>
          <a:effectLst/>
        </p:spPr>
        <p:txBody>
          <a:bodyPr vert="horz" wrap="square" lIns="228600" tIns="137160" rIns="228600" bIns="91440" numCol="1" rtlCol="0" anchor="ctr" anchorCtr="0" compatLnSpc="1">
            <a:prstTxWarp prst="textNoShape">
              <a:avLst/>
            </a:prstTxWarp>
            <a:noAutofit/>
          </a:bodyPr>
          <a:lstStyle>
            <a:lvl1pPr>
              <a:defRPr lang="en-US" sz="2800" kern="1200" dirty="0">
                <a:solidFill>
                  <a:schemeClr val="bg1"/>
                </a:solidFill>
                <a:latin typeface="Arial" charset="0"/>
                <a:ea typeface="+mn-ea"/>
                <a:cs typeface="+mn-cs"/>
              </a:defRPr>
            </a:lvl1pPr>
          </a:lstStyle>
          <a:p>
            <a:pPr marL="0" lvl="0" indent="0">
              <a:spcBef>
                <a:spcPct val="65000"/>
              </a:spcBef>
              <a:buClr>
                <a:schemeClr val="accent5"/>
              </a:buClr>
              <a:buFont typeface="Wingdings" pitchFamily="34" charset="2"/>
              <a:buNone/>
            </a:pPr>
            <a:r>
              <a:rPr lang="en-US"/>
              <a:t>Click to edit Master title style</a:t>
            </a:r>
            <a:endParaRPr lang="en-US" dirty="0"/>
          </a:p>
        </p:txBody>
      </p:sp>
      <p:sp>
        <p:nvSpPr>
          <p:cNvPr id="16" name="Rectangle 3"/>
          <p:cNvSpPr>
            <a:spLocks noGrp="1" noChangeArrowheads="1"/>
          </p:cNvSpPr>
          <p:nvPr>
            <p:ph type="subTitle" idx="1"/>
          </p:nvPr>
        </p:nvSpPr>
        <p:spPr bwMode="gray">
          <a:xfrm>
            <a:off x="139938" y="4495800"/>
            <a:ext cx="7429500" cy="9144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spcBef>
                <a:spcPts val="1200"/>
              </a:spcBef>
              <a:buNone/>
              <a:defRPr lang="en-US" sz="2200" b="1" kern="0" noProof="0" smtClean="0">
                <a:solidFill>
                  <a:schemeClr val="accent4"/>
                </a:solidFill>
              </a:defRPr>
            </a:lvl1pPr>
          </a:lstStyle>
          <a:p>
            <a:pPr lvl="0"/>
            <a:r>
              <a:rPr lang="en-US" noProof="0"/>
              <a:t>Click to edit Master subtitle style</a:t>
            </a:r>
            <a:endParaRPr lang="en-US" noProof="0" dirty="0"/>
          </a:p>
        </p:txBody>
      </p:sp>
      <p:sp>
        <p:nvSpPr>
          <p:cNvPr id="4" name="Text Placeholder 3"/>
          <p:cNvSpPr>
            <a:spLocks noGrp="1"/>
          </p:cNvSpPr>
          <p:nvPr>
            <p:ph type="body" sz="quarter" idx="11" hasCustomPrompt="1"/>
          </p:nvPr>
        </p:nvSpPr>
        <p:spPr>
          <a:xfrm>
            <a:off x="0" y="5620334"/>
            <a:ext cx="4253472" cy="378565"/>
          </a:xfrm>
          <a:solidFill>
            <a:schemeClr val="accent4"/>
          </a:solidFill>
        </p:spPr>
        <p:txBody>
          <a:bodyPr wrap="none" lIns="201168" tIns="64008" rIns="201168" bIns="64008" anchor="ctr" anchorCtr="0">
            <a:spAutoFit/>
          </a:bodyPr>
          <a:lstStyle>
            <a:lvl1pPr marL="0" marR="0" indent="0" algn="l" defTabSz="914400" rtl="0" eaLnBrk="1" fontAlgn="base" latinLnBrk="0" hangingPunct="1">
              <a:lnSpc>
                <a:spcPct val="90000"/>
              </a:lnSpc>
              <a:spcBef>
                <a:spcPct val="65000"/>
              </a:spcBef>
              <a:spcAft>
                <a:spcPct val="0"/>
              </a:spcAft>
              <a:buClr>
                <a:schemeClr val="accent5"/>
              </a:buClr>
              <a:buSzTx/>
              <a:buFontTx/>
              <a:buNone/>
              <a:tabLst/>
              <a:defRPr sz="1800" b="1">
                <a:solidFill>
                  <a:schemeClr val="bg1"/>
                </a:solidFill>
              </a:defRPr>
            </a:lvl1pPr>
            <a:lvl2pPr marL="211138" indent="0">
              <a:buFontTx/>
              <a:buNone/>
              <a:defRPr/>
            </a:lvl2pPr>
            <a:lvl3pPr marL="396875" indent="0">
              <a:buFontTx/>
              <a:buNone/>
              <a:defRPr/>
            </a:lvl3pPr>
            <a:lvl4pPr marL="595313" indent="0">
              <a:buFontTx/>
              <a:buNone/>
              <a:defRPr/>
            </a:lvl4pPr>
            <a:lvl5pPr marL="793750" indent="0">
              <a:buFontTx/>
              <a:buNone/>
              <a:defRPr/>
            </a:lvl5pPr>
          </a:lstStyle>
          <a:p>
            <a:pPr lvl="0"/>
            <a:r>
              <a:rPr lang="en-US" dirty="0"/>
              <a:t>Click to edit DRAFT or Client Name</a:t>
            </a:r>
          </a:p>
        </p:txBody>
      </p:sp>
      <p:sp>
        <p:nvSpPr>
          <p:cNvPr id="9" name="Text Box 47"/>
          <p:cNvSpPr txBox="1">
            <a:spLocks noChangeArrowheads="1"/>
          </p:cNvSpPr>
          <p:nvPr/>
        </p:nvSpPr>
        <p:spPr bwMode="gray">
          <a:xfrm>
            <a:off x="133048" y="6578667"/>
            <a:ext cx="307808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800" dirty="0">
                <a:solidFill>
                  <a:srgbClr val="616365"/>
                </a:solidFill>
              </a:rPr>
              <a:t>Copyright © 2018 by The Segal Group, Inc. All rights reserved. </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gray">
          <a:xfrm>
            <a:off x="6107204" y="5993827"/>
            <a:ext cx="2674334" cy="368127"/>
          </a:xfrm>
          <a:prstGeom prst="rect">
            <a:avLst/>
          </a:prstGeom>
        </p:spPr>
      </p:pic>
    </p:spTree>
    <p:extLst>
      <p:ext uri="{BB962C8B-B14F-4D97-AF65-F5344CB8AC3E}">
        <p14:creationId xmlns:p14="http://schemas.microsoft.com/office/powerpoint/2010/main" val="26052680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A88B48FB-E956-2048-9E74-C69E7CAA26CC}" type="slidenum">
              <a:rPr lang="en-US" smtClean="0"/>
              <a:pPr/>
              <a:t>‹#›</a:t>
            </a:fld>
            <a:endParaRPr lang="en-US" dirty="0"/>
          </a:p>
        </p:txBody>
      </p:sp>
      <p:sp>
        <p:nvSpPr>
          <p:cNvPr id="7" name="Text Placeholder 6"/>
          <p:cNvSpPr>
            <a:spLocks noGrp="1"/>
          </p:cNvSpPr>
          <p:nvPr>
            <p:ph type="body" sz="quarter" idx="13"/>
          </p:nvPr>
        </p:nvSpPr>
        <p:spPr>
          <a:xfrm>
            <a:off x="115889" y="965201"/>
            <a:ext cx="3887787" cy="349251"/>
          </a:xfrm>
        </p:spPr>
        <p:txBody>
          <a:bodyPr/>
          <a:lstStyle/>
          <a:p>
            <a:pPr lvl="0"/>
            <a:r>
              <a:rPr lang="en-US" dirty="0"/>
              <a:t>Click to edit Master text styles</a:t>
            </a:r>
          </a:p>
        </p:txBody>
      </p:sp>
    </p:spTree>
    <p:extLst>
      <p:ext uri="{BB962C8B-B14F-4D97-AF65-F5344CB8AC3E}">
        <p14:creationId xmlns:p14="http://schemas.microsoft.com/office/powerpoint/2010/main" val="40980065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able sty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A88B48FB-E956-2048-9E74-C69E7CAA26CC}" type="slidenum">
              <a:rPr lang="en-US" smtClean="0"/>
              <a:pPr/>
              <a:t>‹#›</a:t>
            </a:fld>
            <a:endParaRPr lang="en-US" dirty="0"/>
          </a:p>
        </p:txBody>
      </p:sp>
      <p:graphicFrame>
        <p:nvGraphicFramePr>
          <p:cNvPr id="5" name="Table 4"/>
          <p:cNvGraphicFramePr>
            <a:graphicFrameLocks noGrp="1"/>
          </p:cNvGraphicFramePr>
          <p:nvPr userDrawn="1">
            <p:extLst>
              <p:ext uri="{D42A27DB-BD31-4B8C-83A1-F6EECF244321}">
                <p14:modId xmlns:p14="http://schemas.microsoft.com/office/powerpoint/2010/main" val="1413022696"/>
              </p:ext>
            </p:extLst>
          </p:nvPr>
        </p:nvGraphicFramePr>
        <p:xfrm>
          <a:off x="204788" y="1403202"/>
          <a:ext cx="5953649" cy="3870960"/>
        </p:xfrm>
        <a:graphic>
          <a:graphicData uri="http://schemas.openxmlformats.org/drawingml/2006/table">
            <a:tbl>
              <a:tblPr firstRow="1" lastRow="1" bandRow="1">
                <a:tableStyleId>{1FECB4D8-DB02-4DC6-A0A2-4F2EBAE1DC90}</a:tableStyleId>
              </a:tblPr>
              <a:tblGrid>
                <a:gridCol w="4802370">
                  <a:extLst>
                    <a:ext uri="{9D8B030D-6E8A-4147-A177-3AD203B41FA5}">
                      <a16:colId xmlns:a16="http://schemas.microsoft.com/office/drawing/2014/main" val="20000"/>
                    </a:ext>
                  </a:extLst>
                </a:gridCol>
                <a:gridCol w="716414">
                  <a:extLst>
                    <a:ext uri="{9D8B030D-6E8A-4147-A177-3AD203B41FA5}">
                      <a16:colId xmlns:a16="http://schemas.microsoft.com/office/drawing/2014/main" val="20001"/>
                    </a:ext>
                  </a:extLst>
                </a:gridCol>
                <a:gridCol w="434865">
                  <a:extLst>
                    <a:ext uri="{9D8B030D-6E8A-4147-A177-3AD203B41FA5}">
                      <a16:colId xmlns:a16="http://schemas.microsoft.com/office/drawing/2014/main" val="20002"/>
                    </a:ext>
                  </a:extLst>
                </a:gridCol>
              </a:tblGrid>
              <a:tr h="416167">
                <a:tc>
                  <a:txBody>
                    <a:bodyPr/>
                    <a:lstStyle/>
                    <a:p>
                      <a:r>
                        <a:rPr lang="en-US" sz="1500" dirty="0">
                          <a:solidFill>
                            <a:schemeClr val="bg1"/>
                          </a:solidFill>
                          <a:latin typeface="Arial"/>
                          <a:cs typeface="Arial"/>
                        </a:rPr>
                        <a:t>Answer Choices</a:t>
                      </a:r>
                    </a:p>
                  </a:txBody>
                  <a:tcPr marT="60960" marB="6096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r>
                        <a:rPr lang="en-US" sz="1500" dirty="0">
                          <a:solidFill>
                            <a:schemeClr val="bg1"/>
                          </a:solidFill>
                          <a:latin typeface="Arial"/>
                          <a:cs typeface="Arial"/>
                        </a:rPr>
                        <a:t>Responses</a:t>
                      </a:r>
                    </a:p>
                  </a:txBody>
                  <a:tcPr marT="60960" marB="6096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US" sz="1200" dirty="0">
                        <a:solidFill>
                          <a:schemeClr val="bg1"/>
                        </a:solidFill>
                        <a:latin typeface="Arial"/>
                        <a:cs typeface="Arial"/>
                      </a:endParaRP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416167">
                <a:tc>
                  <a:txBody>
                    <a:bodyPr/>
                    <a:lstStyle/>
                    <a:p>
                      <a:r>
                        <a:rPr lang="en-US" sz="1400" dirty="0">
                          <a:solidFill>
                            <a:schemeClr val="tx1"/>
                          </a:solidFill>
                          <a:latin typeface="Arial"/>
                          <a:cs typeface="Arial"/>
                        </a:rPr>
                        <a:t>Less than one year</a:t>
                      </a: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a:solidFill>
                            <a:schemeClr val="tx1"/>
                          </a:solidFill>
                          <a:latin typeface="Arial"/>
                          <a:cs typeface="Arial"/>
                        </a:rPr>
                        <a:t>10.00%</a:t>
                      </a:r>
                    </a:p>
                  </a:txBody>
                  <a:tcPr marT="60960" marB="6096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400" dirty="0">
                          <a:solidFill>
                            <a:schemeClr val="tx1"/>
                          </a:solidFill>
                          <a:latin typeface="Arial"/>
                          <a:cs typeface="Arial"/>
                        </a:rPr>
                        <a:t>10</a:t>
                      </a:r>
                    </a:p>
                  </a:txBody>
                  <a:tcPr marT="60960" marB="6096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416167">
                <a:tc>
                  <a:txBody>
                    <a:bodyPr/>
                    <a:lstStyle/>
                    <a:p>
                      <a:r>
                        <a:rPr lang="en-US" sz="1400" dirty="0">
                          <a:solidFill>
                            <a:schemeClr val="tx1"/>
                          </a:solidFill>
                          <a:latin typeface="Arial"/>
                          <a:cs typeface="Arial"/>
                        </a:rPr>
                        <a:t>1 to 3 years</a:t>
                      </a: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a:solidFill>
                            <a:schemeClr val="tx1"/>
                          </a:solidFill>
                          <a:latin typeface="Arial"/>
                          <a:cs typeface="Arial"/>
                        </a:rPr>
                        <a:t>10.00%</a:t>
                      </a:r>
                    </a:p>
                  </a:txBody>
                  <a:tcPr marT="60960" marB="60960"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400" dirty="0">
                          <a:solidFill>
                            <a:schemeClr val="tx1"/>
                          </a:solidFill>
                          <a:latin typeface="Arial"/>
                          <a:cs typeface="Arial"/>
                        </a:rPr>
                        <a:t>10</a:t>
                      </a:r>
                    </a:p>
                  </a:txBody>
                  <a:tcPr marT="60960" marB="60960"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416167">
                <a:tc>
                  <a:txBody>
                    <a:bodyPr/>
                    <a:lstStyle/>
                    <a:p>
                      <a:r>
                        <a:rPr lang="en-US" sz="1400" dirty="0">
                          <a:solidFill>
                            <a:schemeClr val="tx1"/>
                          </a:solidFill>
                          <a:latin typeface="Arial"/>
                          <a:cs typeface="Arial"/>
                        </a:rPr>
                        <a:t>3 to 5 years</a:t>
                      </a: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a:solidFill>
                            <a:schemeClr val="tx1"/>
                          </a:solidFill>
                          <a:latin typeface="Arial"/>
                          <a:cs typeface="Arial"/>
                        </a:rPr>
                        <a:t>25.00%</a:t>
                      </a:r>
                    </a:p>
                  </a:txBody>
                  <a:tcPr marT="60960" marB="60960"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400" dirty="0">
                          <a:solidFill>
                            <a:schemeClr val="tx1"/>
                          </a:solidFill>
                          <a:latin typeface="Arial"/>
                          <a:cs typeface="Arial"/>
                        </a:rPr>
                        <a:t>25</a:t>
                      </a:r>
                    </a:p>
                  </a:txBody>
                  <a:tcPr marT="60960" marB="60960"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416167">
                <a:tc>
                  <a:txBody>
                    <a:bodyPr/>
                    <a:lstStyle/>
                    <a:p>
                      <a:r>
                        <a:rPr lang="en-US" sz="1400" dirty="0">
                          <a:solidFill>
                            <a:schemeClr val="tx1"/>
                          </a:solidFill>
                          <a:latin typeface="Arial"/>
                          <a:cs typeface="Arial"/>
                        </a:rPr>
                        <a:t>5 to 7 years</a:t>
                      </a: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a:solidFill>
                            <a:schemeClr val="tx1"/>
                          </a:solidFill>
                          <a:latin typeface="Arial"/>
                          <a:cs typeface="Arial"/>
                        </a:rPr>
                        <a:t>15.00%</a:t>
                      </a:r>
                    </a:p>
                  </a:txBody>
                  <a:tcPr marT="60960" marB="60960"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400" dirty="0">
                          <a:solidFill>
                            <a:schemeClr val="tx1"/>
                          </a:solidFill>
                          <a:latin typeface="Arial"/>
                          <a:cs typeface="Arial"/>
                        </a:rPr>
                        <a:t>15</a:t>
                      </a:r>
                    </a:p>
                  </a:txBody>
                  <a:tcPr marT="60960" marB="60960"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416167">
                <a:tc>
                  <a:txBody>
                    <a:bodyPr/>
                    <a:lstStyle/>
                    <a:p>
                      <a:r>
                        <a:rPr lang="en-US" sz="1400" dirty="0">
                          <a:solidFill>
                            <a:schemeClr val="tx1"/>
                          </a:solidFill>
                          <a:latin typeface="Arial"/>
                          <a:cs typeface="Arial"/>
                        </a:rPr>
                        <a:t>More than seven</a:t>
                      </a:r>
                      <a:r>
                        <a:rPr lang="en-US" sz="1400" baseline="0" dirty="0">
                          <a:solidFill>
                            <a:schemeClr val="tx1"/>
                          </a:solidFill>
                          <a:latin typeface="Arial"/>
                          <a:cs typeface="Arial"/>
                        </a:rPr>
                        <a:t> years</a:t>
                      </a:r>
                      <a:endParaRPr lang="en-US" sz="1400" dirty="0">
                        <a:solidFill>
                          <a:schemeClr val="tx1"/>
                        </a:solidFill>
                        <a:latin typeface="Arial"/>
                        <a:cs typeface="Arial"/>
                      </a:endParaRP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a:solidFill>
                            <a:schemeClr val="tx1"/>
                          </a:solidFill>
                          <a:latin typeface="Arial"/>
                          <a:cs typeface="Arial"/>
                        </a:rPr>
                        <a:t>40.00%</a:t>
                      </a:r>
                    </a:p>
                  </a:txBody>
                  <a:tcPr marT="60960" marB="60960"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400" dirty="0">
                          <a:solidFill>
                            <a:schemeClr val="tx1"/>
                          </a:solidFill>
                          <a:latin typeface="Arial"/>
                          <a:cs typeface="Arial"/>
                        </a:rPr>
                        <a:t>40</a:t>
                      </a:r>
                    </a:p>
                  </a:txBody>
                  <a:tcPr marT="60960" marB="60960"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416167">
                <a:tc>
                  <a:txBody>
                    <a:bodyPr/>
                    <a:lstStyle/>
                    <a:p>
                      <a:r>
                        <a:rPr lang="en-US" sz="1400" dirty="0">
                          <a:solidFill>
                            <a:srgbClr val="FFFFFF"/>
                          </a:solidFill>
                          <a:latin typeface="Arial"/>
                          <a:cs typeface="Arial"/>
                        </a:rPr>
                        <a:t>Total</a:t>
                      </a: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400" dirty="0">
                        <a:solidFill>
                          <a:srgbClr val="FFFFFF"/>
                        </a:solidFill>
                        <a:latin typeface="Arial"/>
                        <a:cs typeface="Arial"/>
                      </a:endParaRPr>
                    </a:p>
                  </a:txBody>
                  <a:tcPr marT="60960" marB="6096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pPr algn="r"/>
                      <a:r>
                        <a:rPr lang="en-US" sz="1400" dirty="0">
                          <a:solidFill>
                            <a:srgbClr val="FFFFFF"/>
                          </a:solidFill>
                          <a:latin typeface="Arial"/>
                          <a:cs typeface="Arial"/>
                        </a:rPr>
                        <a:t>100</a:t>
                      </a:r>
                    </a:p>
                  </a:txBody>
                  <a:tcPr marT="60960" marB="6096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extLst>
                  <a:ext uri="{0D108BD9-81ED-4DB2-BD59-A6C34878D82A}">
                    <a16:rowId xmlns:a16="http://schemas.microsoft.com/office/drawing/2014/main" val="10006"/>
                  </a:ext>
                </a:extLst>
              </a:tr>
            </a:tbl>
          </a:graphicData>
        </a:graphic>
      </p:graphicFrame>
      <p:sp>
        <p:nvSpPr>
          <p:cNvPr id="7" name="Text Placeholder 6"/>
          <p:cNvSpPr>
            <a:spLocks noGrp="1"/>
          </p:cNvSpPr>
          <p:nvPr>
            <p:ph type="body" sz="quarter" idx="11"/>
          </p:nvPr>
        </p:nvSpPr>
        <p:spPr>
          <a:xfrm>
            <a:off x="115889" y="965201"/>
            <a:ext cx="4478337" cy="349251"/>
          </a:xfrm>
        </p:spPr>
        <p:txBody>
          <a:bodyPr/>
          <a:lstStyle/>
          <a:p>
            <a:pPr lvl="0"/>
            <a:r>
              <a:rPr lang="en-US" dirty="0"/>
              <a:t>Click to edit Master text styles</a:t>
            </a:r>
          </a:p>
        </p:txBody>
      </p:sp>
    </p:spTree>
    <p:extLst>
      <p:ext uri="{BB962C8B-B14F-4D97-AF65-F5344CB8AC3E}">
        <p14:creationId xmlns:p14="http://schemas.microsoft.com/office/powerpoint/2010/main" val="973976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9144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08831" y="1449146"/>
            <a:ext cx="7526338"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08831" y="5280847"/>
            <a:ext cx="7526338"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7272BD6-CB13-404C-BBAB-5920B3CC15CD}" type="datetime1">
              <a:rPr lang="en-US" smtClean="0"/>
              <a:t>7/14/2023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B5F13F-7E1A-4580-A55C-09F2476A26E1}" type="slidenum">
              <a:rPr lang="en-US" smtClean="0"/>
              <a:t>‹#›</a:t>
            </a:fld>
            <a:endParaRPr lang="en-US" dirty="0"/>
          </a:p>
        </p:txBody>
      </p:sp>
    </p:spTree>
    <p:extLst>
      <p:ext uri="{BB962C8B-B14F-4D97-AF65-F5344CB8AC3E}">
        <p14:creationId xmlns:p14="http://schemas.microsoft.com/office/powerpoint/2010/main" val="3441398437"/>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09997" y="2222287"/>
            <a:ext cx="7524003" cy="36365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304C30-85AE-4A92-984D-60C6A1DBFA42}" type="datetime1">
              <a:rPr lang="en-US" smtClean="0"/>
              <a:t>7/14/2023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B5F13F-7E1A-4580-A55C-09F2476A26E1}" type="slidenum">
              <a:rPr lang="en-US" smtClean="0"/>
              <a:t>‹#›</a:t>
            </a:fld>
            <a:endParaRPr lang="en-US" dirty="0"/>
          </a:p>
        </p:txBody>
      </p:sp>
    </p:spTree>
    <p:extLst>
      <p:ext uri="{BB962C8B-B14F-4D97-AF65-F5344CB8AC3E}">
        <p14:creationId xmlns:p14="http://schemas.microsoft.com/office/powerpoint/2010/main" val="14178910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0"/>
            <a:ext cx="9144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4863" y="2951396"/>
            <a:ext cx="7526337"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04863" y="5281200"/>
            <a:ext cx="7526337"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D72D159-92A4-4119-87A8-8289266E0BBE}" type="datetime1">
              <a:rPr lang="en-US" smtClean="0"/>
              <a:t>7/14/2023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B5F13F-7E1A-4580-A55C-09F2476A26E1}" type="slidenum">
              <a:rPr lang="en-US" smtClean="0"/>
              <a:t>‹#›</a:t>
            </a:fld>
            <a:endParaRPr lang="en-US" dirty="0"/>
          </a:p>
        </p:txBody>
      </p:sp>
    </p:spTree>
    <p:extLst>
      <p:ext uri="{BB962C8B-B14F-4D97-AF65-F5344CB8AC3E}">
        <p14:creationId xmlns:p14="http://schemas.microsoft.com/office/powerpoint/2010/main" val="3310176769"/>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09996" y="2222287"/>
            <a:ext cx="367072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280" y="2222287"/>
            <a:ext cx="3670720"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CF74D32-E27B-4CF1-9451-12DE577B47D6}" type="datetime1">
              <a:rPr lang="en-US" smtClean="0"/>
              <a:t>7/14/2023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B5F13F-7E1A-4580-A55C-09F2476A26E1}" type="slidenum">
              <a:rPr lang="en-US" smtClean="0"/>
              <a:t>‹#›</a:t>
            </a:fld>
            <a:endParaRPr lang="en-US" dirty="0"/>
          </a:p>
        </p:txBody>
      </p:sp>
    </p:spTree>
    <p:extLst>
      <p:ext uri="{BB962C8B-B14F-4D97-AF65-F5344CB8AC3E}">
        <p14:creationId xmlns:p14="http://schemas.microsoft.com/office/powerpoint/2010/main" val="12042888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09996" y="2174875"/>
            <a:ext cx="367072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09996" y="2751137"/>
            <a:ext cx="3687391"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280" y="2174875"/>
            <a:ext cx="3670720"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280" y="2751137"/>
            <a:ext cx="3670720"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DE8A779-EBE4-4697-A0A3-DA9E551BDAFC}" type="datetime1">
              <a:rPr lang="en-US" smtClean="0"/>
              <a:t>7/14/2023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8B5F13F-7E1A-4580-A55C-09F2476A26E1}" type="slidenum">
              <a:rPr lang="en-US" smtClean="0"/>
              <a:t>‹#›</a:t>
            </a:fld>
            <a:endParaRPr lang="en-US" dirty="0"/>
          </a:p>
        </p:txBody>
      </p:sp>
    </p:spTree>
    <p:extLst>
      <p:ext uri="{BB962C8B-B14F-4D97-AF65-F5344CB8AC3E}">
        <p14:creationId xmlns:p14="http://schemas.microsoft.com/office/powerpoint/2010/main" val="26522496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EA666EE-F406-4A69-AC6B-1272CEEE21CC}" type="datetime1">
              <a:rPr lang="en-US" smtClean="0"/>
              <a:t>7/14/2023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8B5F13F-7E1A-4580-A55C-09F2476A26E1}" type="slidenum">
              <a:rPr lang="en-US" smtClean="0"/>
              <a:t>‹#›</a:t>
            </a:fld>
            <a:endParaRPr lang="en-US" dirty="0"/>
          </a:p>
        </p:txBody>
      </p:sp>
    </p:spTree>
    <p:extLst>
      <p:ext uri="{BB962C8B-B14F-4D97-AF65-F5344CB8AC3E}">
        <p14:creationId xmlns:p14="http://schemas.microsoft.com/office/powerpoint/2010/main" val="25079117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BEFEFA-CBB5-452B-A6E0-F41E3EEAFFAB}" type="datetime1">
              <a:rPr lang="en-US" smtClean="0"/>
              <a:t>7/14/2023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8B5F13F-7E1A-4580-A55C-09F2476A26E1}" type="slidenum">
              <a:rPr lang="en-US" smtClean="0"/>
              <a:t>‹#›</a:t>
            </a:fld>
            <a:endParaRPr lang="en-US" dirty="0"/>
          </a:p>
        </p:txBody>
      </p:sp>
    </p:spTree>
    <p:extLst>
      <p:ext uri="{BB962C8B-B14F-4D97-AF65-F5344CB8AC3E}">
        <p14:creationId xmlns:p14="http://schemas.microsoft.com/office/powerpoint/2010/main" val="2098942410"/>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804863" y="446086"/>
            <a:ext cx="2660650"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4863" y="446088"/>
            <a:ext cx="2660650"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641724" y="446087"/>
            <a:ext cx="4689475"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04863" y="2260737"/>
            <a:ext cx="2660650"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012693F-7E9C-473F-B9BE-A99371B937BA}" type="datetime1">
              <a:rPr lang="en-US" smtClean="0"/>
              <a:t>7/14/2023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B5F13F-7E1A-4580-A55C-09F2476A26E1}" type="slidenum">
              <a:rPr lang="en-US" smtClean="0"/>
              <a:t>‹#›</a:t>
            </a:fld>
            <a:endParaRPr lang="en-US" dirty="0"/>
          </a:p>
        </p:txBody>
      </p:sp>
    </p:spTree>
    <p:extLst>
      <p:ext uri="{BB962C8B-B14F-4D97-AF65-F5344CB8AC3E}">
        <p14:creationId xmlns:p14="http://schemas.microsoft.com/office/powerpoint/2010/main" val="4174669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2_Alt_Title Slide">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2">
            <a:duotone>
              <a:schemeClr val="accent5">
                <a:shade val="45000"/>
                <a:satMod val="135000"/>
              </a:schemeClr>
              <a:prstClr val="white"/>
            </a:duotone>
            <a:extLst>
              <a:ext uri="{28A0092B-C50C-407E-A947-70E740481C1C}">
                <a14:useLocalDpi xmlns:a14="http://schemas.microsoft.com/office/drawing/2010/main" val="0"/>
              </a:ext>
            </a:extLst>
          </a:blip>
          <a:srcRect t="-829"/>
          <a:stretch/>
        </p:blipFill>
        <p:spPr bwMode="gray">
          <a:xfrm flipV="1">
            <a:off x="4539274" y="0"/>
            <a:ext cx="4604726" cy="4572592"/>
          </a:xfrm>
          <a:prstGeom prst="rect">
            <a:avLst/>
          </a:prstGeom>
        </p:spPr>
      </p:pic>
      <p:sp>
        <p:nvSpPr>
          <p:cNvPr id="15" name="Text Box 47"/>
          <p:cNvSpPr txBox="1">
            <a:spLocks noChangeArrowheads="1"/>
          </p:cNvSpPr>
          <p:nvPr/>
        </p:nvSpPr>
        <p:spPr bwMode="gray">
          <a:xfrm>
            <a:off x="133048" y="6578667"/>
            <a:ext cx="307808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800" dirty="0">
                <a:solidFill>
                  <a:srgbClr val="616365"/>
                </a:solidFill>
              </a:rPr>
              <a:t>Copyright © 2019 by The Segal Group, Inc. All rights reserved. </a:t>
            </a:r>
          </a:p>
        </p:txBody>
      </p:sp>
      <p:sp>
        <p:nvSpPr>
          <p:cNvPr id="7" name="Title 6"/>
          <p:cNvSpPr>
            <a:spLocks noGrp="1"/>
          </p:cNvSpPr>
          <p:nvPr>
            <p:ph type="title"/>
          </p:nvPr>
        </p:nvSpPr>
        <p:spPr bwMode="gray">
          <a:xfrm>
            <a:off x="0" y="1752600"/>
            <a:ext cx="9144000" cy="1066800"/>
          </a:xfrm>
          <a:solidFill>
            <a:schemeClr val="accent5">
              <a:lumMod val="75000"/>
              <a:alpha val="64706"/>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28600" tIns="137160" rIns="228600" bIns="91440" numCol="1" rtlCol="0" anchor="ctr" anchorCtr="0" compatLnSpc="1">
            <a:prstTxWarp prst="textNoShape">
              <a:avLst/>
            </a:prstTxWarp>
            <a:noAutofit/>
          </a:bodyPr>
          <a:lstStyle>
            <a:lvl1pPr>
              <a:defRPr lang="en-US" sz="2800" kern="1200" dirty="0">
                <a:solidFill>
                  <a:schemeClr val="bg1"/>
                </a:solidFill>
                <a:latin typeface="Arial" charset="0"/>
                <a:ea typeface="+mn-ea"/>
                <a:cs typeface="+mn-cs"/>
              </a:defRPr>
            </a:lvl1pPr>
          </a:lstStyle>
          <a:p>
            <a:pPr marL="0" lvl="0" indent="0">
              <a:spcBef>
                <a:spcPct val="65000"/>
              </a:spcBef>
              <a:buClr>
                <a:schemeClr val="accent5"/>
              </a:buClr>
              <a:buFont typeface="Wingdings" pitchFamily="34" charset="2"/>
              <a:buNone/>
            </a:pPr>
            <a:r>
              <a:rPr lang="en-US"/>
              <a:t>Click to edit Master title style</a:t>
            </a:r>
            <a:endParaRPr lang="en-US" dirty="0"/>
          </a:p>
        </p:txBody>
      </p:sp>
      <p:sp>
        <p:nvSpPr>
          <p:cNvPr id="10" name="Rectangle 3"/>
          <p:cNvSpPr>
            <a:spLocks noGrp="1" noChangeArrowheads="1"/>
          </p:cNvSpPr>
          <p:nvPr>
            <p:ph type="subTitle" idx="1"/>
          </p:nvPr>
        </p:nvSpPr>
        <p:spPr bwMode="gray">
          <a:xfrm>
            <a:off x="120098" y="2819400"/>
            <a:ext cx="7429500" cy="9144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spcBef>
                <a:spcPts val="1200"/>
              </a:spcBef>
              <a:buNone/>
              <a:defRPr lang="en-US" sz="2200" b="1" kern="0" noProof="0" smtClean="0">
                <a:solidFill>
                  <a:schemeClr val="accent4"/>
                </a:solidFill>
              </a:defRPr>
            </a:lvl1pPr>
          </a:lstStyle>
          <a:p>
            <a:pPr lvl="0"/>
            <a:r>
              <a:rPr lang="en-US" noProof="0"/>
              <a:t>Click to edit Master subtitle style</a:t>
            </a:r>
            <a:endParaRPr lang="en-US" noProof="0" dirty="0"/>
          </a:p>
        </p:txBody>
      </p:sp>
      <p:sp>
        <p:nvSpPr>
          <p:cNvPr id="4" name="Text Placeholder 3"/>
          <p:cNvSpPr>
            <a:spLocks noGrp="1"/>
          </p:cNvSpPr>
          <p:nvPr>
            <p:ph type="body" sz="quarter" idx="12" hasCustomPrompt="1"/>
          </p:nvPr>
        </p:nvSpPr>
        <p:spPr>
          <a:xfrm>
            <a:off x="120098" y="1050768"/>
            <a:ext cx="6065354" cy="701832"/>
          </a:xfrm>
          <a:noFill/>
        </p:spPr>
        <p:txBody>
          <a:bodyPr wrap="square" rtlCol="0" anchor="b" anchorCtr="0">
            <a:noAutofit/>
          </a:bodyPr>
          <a:lstStyle>
            <a:lvl1pPr marL="0" indent="0">
              <a:buNone/>
              <a:defRPr lang="en-US" sz="2200" b="1" kern="0" dirty="0">
                <a:solidFill>
                  <a:schemeClr val="accent4"/>
                </a:solidFill>
              </a:defRPr>
            </a:lvl1pPr>
          </a:lstStyle>
          <a:p>
            <a:pPr marL="0" lvl="0" defTabSz="914400" latinLnBrk="0"/>
            <a:r>
              <a:rPr lang="en-US" dirty="0"/>
              <a:t>Client or Plan Name</a:t>
            </a:r>
          </a:p>
        </p:txBody>
      </p:sp>
      <p:sp>
        <p:nvSpPr>
          <p:cNvPr id="12" name="Text Placeholder 3"/>
          <p:cNvSpPr>
            <a:spLocks noGrp="1"/>
          </p:cNvSpPr>
          <p:nvPr>
            <p:ph type="body" sz="quarter" idx="13" hasCustomPrompt="1"/>
          </p:nvPr>
        </p:nvSpPr>
        <p:spPr>
          <a:xfrm>
            <a:off x="120098" y="4191000"/>
            <a:ext cx="6065354" cy="1371600"/>
          </a:xfrm>
          <a:noFill/>
        </p:spPr>
        <p:txBody>
          <a:bodyPr wrap="square" rtlCol="0" anchor="t" anchorCtr="0">
            <a:noAutofit/>
          </a:bodyPr>
          <a:lstStyle>
            <a:lvl1pPr marL="0" indent="0">
              <a:buNone/>
              <a:defRPr lang="en-US" sz="1800" b="0" i="1" kern="0" dirty="0">
                <a:solidFill>
                  <a:schemeClr val="accent4"/>
                </a:solidFill>
              </a:defRPr>
            </a:lvl1pPr>
          </a:lstStyle>
          <a:p>
            <a:pPr marL="0" lvl="0" defTabSz="914400" latinLnBrk="0"/>
            <a:r>
              <a:rPr lang="en-US" dirty="0"/>
              <a:t>Presented by:</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gray">
          <a:xfrm>
            <a:off x="6104626" y="622237"/>
            <a:ext cx="2676912" cy="368363"/>
          </a:xfrm>
          <a:prstGeom prst="rect">
            <a:avLst/>
          </a:prstGeom>
        </p:spPr>
      </p:pic>
      <p:sp>
        <p:nvSpPr>
          <p:cNvPr id="16" name="Text Placeholder 3"/>
          <p:cNvSpPr>
            <a:spLocks noGrp="1"/>
          </p:cNvSpPr>
          <p:nvPr>
            <p:ph type="body" sz="quarter" idx="11" hasCustomPrompt="1"/>
          </p:nvPr>
        </p:nvSpPr>
        <p:spPr>
          <a:xfrm>
            <a:off x="0" y="3733800"/>
            <a:ext cx="4253472" cy="378565"/>
          </a:xfrm>
          <a:solidFill>
            <a:schemeClr val="accent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01168" tIns="64008" rIns="201168" bIns="64008" numCol="1" anchor="ctr" anchorCtr="0" compatLnSpc="1">
            <a:prstTxWarp prst="textNoShape">
              <a:avLst/>
            </a:prstTxWarp>
            <a:spAutoFit/>
          </a:bodyPr>
          <a:lstStyle>
            <a:lvl1pPr marL="0" indent="0">
              <a:buNone/>
              <a:defRPr lang="en-US" sz="1800" b="1" dirty="0">
                <a:solidFill>
                  <a:schemeClr val="bg1"/>
                </a:solidFill>
              </a:defRPr>
            </a:lvl1pPr>
          </a:lstStyle>
          <a:p>
            <a:pPr lvl="0"/>
            <a:r>
              <a:rPr lang="en-US" dirty="0"/>
              <a:t>Click to edit DRAFT or Client Name</a:t>
            </a:r>
          </a:p>
        </p:txBody>
      </p:sp>
    </p:spTree>
    <p:extLst>
      <p:ext uri="{BB962C8B-B14F-4D97-AF65-F5344CB8AC3E}">
        <p14:creationId xmlns:p14="http://schemas.microsoft.com/office/powerpoint/2010/main" val="7052543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9996" y="727521"/>
            <a:ext cx="350154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4573588" y="0"/>
            <a:ext cx="4570412"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09996" y="2344684"/>
            <a:ext cx="350154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2914357" y="6041361"/>
            <a:ext cx="732659" cy="365125"/>
          </a:xfrm>
        </p:spPr>
        <p:txBody>
          <a:bodyPr/>
          <a:lstStyle/>
          <a:p>
            <a:fld id="{49939ED1-20B6-486E-AD1A-0AF57D3268A8}" type="datetime1">
              <a:rPr lang="en-US" smtClean="0"/>
              <a:t>7/14/2023</a:t>
            </a:fld>
            <a:endParaRPr lang="en-US" dirty="0"/>
          </a:p>
        </p:txBody>
      </p:sp>
      <p:sp>
        <p:nvSpPr>
          <p:cNvPr id="6" name="Footer Placeholder 5"/>
          <p:cNvSpPr>
            <a:spLocks noGrp="1"/>
          </p:cNvSpPr>
          <p:nvPr>
            <p:ph type="ftr" sz="quarter" idx="11"/>
          </p:nvPr>
        </p:nvSpPr>
        <p:spPr>
          <a:xfrm>
            <a:off x="442797" y="6041361"/>
            <a:ext cx="2471560" cy="365125"/>
          </a:xfrm>
        </p:spPr>
        <p:txBody>
          <a:bodyPr/>
          <a:lstStyle/>
          <a:p>
            <a:endParaRPr lang="en-US" dirty="0"/>
          </a:p>
        </p:txBody>
      </p:sp>
      <p:sp>
        <p:nvSpPr>
          <p:cNvPr id="7" name="Slide Number Placeholder 6"/>
          <p:cNvSpPr>
            <a:spLocks noGrp="1"/>
          </p:cNvSpPr>
          <p:nvPr>
            <p:ph type="sldNum" sz="quarter" idx="12"/>
          </p:nvPr>
        </p:nvSpPr>
        <p:spPr>
          <a:xfrm>
            <a:off x="3647017" y="5915887"/>
            <a:ext cx="796616" cy="490599"/>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912683886"/>
      </p:ext>
    </p:extLst>
  </p:cSld>
  <p:clrMapOvr>
    <a:masterClrMapping/>
  </p:clrMapOvr>
  <p:hf sldNum="0" hdr="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4863" y="4800600"/>
            <a:ext cx="7526337"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9144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04863" y="5367338"/>
            <a:ext cx="7526337"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939ED1-20B6-486E-AD1A-0AF57D3268A8}" type="datetime1">
              <a:rPr lang="en-US" smtClean="0"/>
              <a:t>7/14/2023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79574709"/>
      </p:ext>
    </p:extLst>
  </p:cSld>
  <p:clrMapOvr>
    <a:masterClrMapping/>
  </p:clrMapOvr>
  <p:hf sldNum="0" hdr="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485107" y="1338479"/>
            <a:ext cx="4749312"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49573" y="1495525"/>
            <a:ext cx="442038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651226" y="4700702"/>
            <a:ext cx="4418727"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5398884" y="1338479"/>
            <a:ext cx="3302316" cy="4075464"/>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49939ED1-20B6-486E-AD1A-0AF57D3268A8}" type="datetime1">
              <a:rPr lang="en-US" smtClean="0"/>
              <a:t>7/14/2023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752015357"/>
      </p:ext>
    </p:extLst>
  </p:cSld>
  <p:clrMapOvr>
    <a:masterClrMapping/>
  </p:clrMapOvr>
  <p:hf sldNum="0" hdr="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855663" y="2286585"/>
            <a:ext cx="3671336"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017816" y="2435956"/>
            <a:ext cx="328689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4616450" y="2286000"/>
            <a:ext cx="3671888" cy="2300288"/>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49939ED1-20B6-486E-AD1A-0AF57D3268A8}" type="datetime1">
              <a:rPr lang="en-US" smtClean="0"/>
              <a:t>7/14/2023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590457975"/>
      </p:ext>
    </p:extLst>
  </p:cSld>
  <p:clrMapOvr>
    <a:masterClrMapping/>
  </p:clrMapOvr>
  <p:hf sldNum="0" hdr="0"/>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C606F1-6C94-4B42-9107-EF88F69A149F}" type="datetime1">
              <a:rPr lang="en-US" smtClean="0"/>
              <a:t>7/14/2023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B5F13F-7E1A-4580-A55C-09F2476A26E1}" type="slidenum">
              <a:rPr lang="en-US" smtClean="0"/>
              <a:t>‹#›</a:t>
            </a:fld>
            <a:endParaRPr lang="en-US" dirty="0"/>
          </a:p>
        </p:txBody>
      </p:sp>
    </p:spTree>
    <p:extLst>
      <p:ext uri="{BB962C8B-B14F-4D97-AF65-F5344CB8AC3E}">
        <p14:creationId xmlns:p14="http://schemas.microsoft.com/office/powerpoint/2010/main" val="19093481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5752238" y="446089"/>
            <a:ext cx="3391762"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9" name="AutoShape 4"/>
          <p:cNvSpPr>
            <a:spLocks noChangeAspect="1" noChangeArrowheads="1" noTextEdit="1"/>
          </p:cNvSpPr>
          <p:nvPr/>
        </p:nvSpPr>
        <p:spPr bwMode="auto">
          <a:xfrm>
            <a:off x="5233988" y="0"/>
            <a:ext cx="3910012"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 name="Vertical Title 1"/>
          <p:cNvSpPr>
            <a:spLocks noGrp="1"/>
          </p:cNvSpPr>
          <p:nvPr>
            <p:ph type="title" orient="vert"/>
          </p:nvPr>
        </p:nvSpPr>
        <p:spPr>
          <a:xfrm>
            <a:off x="6137655" y="586171"/>
            <a:ext cx="1701800"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04862" y="446089"/>
            <a:ext cx="4947376"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7D18A4-7AB3-4151-BAC9-99ED2866EE8D}" type="datetime1">
              <a:rPr lang="en-US" smtClean="0"/>
              <a:t>7/14/2023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B5F13F-7E1A-4580-A55C-09F2476A26E1}" type="slidenum">
              <a:rPr lang="en-US" smtClean="0"/>
              <a:t>‹#›</a:t>
            </a:fld>
            <a:endParaRPr lang="en-US" dirty="0"/>
          </a:p>
        </p:txBody>
      </p:sp>
    </p:spTree>
    <p:extLst>
      <p:ext uri="{BB962C8B-B14F-4D97-AF65-F5344CB8AC3E}">
        <p14:creationId xmlns:p14="http://schemas.microsoft.com/office/powerpoint/2010/main" val="13572606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148" y="1129513"/>
            <a:ext cx="3244935"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1443492" y="3145992"/>
            <a:ext cx="324028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1436664" y="5469857"/>
            <a:ext cx="3252420" cy="320123"/>
          </a:xfrm>
        </p:spPr>
        <p:txBody>
          <a:bodyPr/>
          <a:lstStyle>
            <a:lvl1pPr algn="l">
              <a:defRPr/>
            </a:lvl1pPr>
          </a:lstStyle>
          <a:p>
            <a:fld id="{4CE95A8D-EBA0-4BF6-AE99-54C9718622BD}" type="datetime1">
              <a:rPr lang="en-US" smtClean="0"/>
              <a:t>7/14/2023</a:t>
            </a:fld>
            <a:endParaRPr lang="en-US" dirty="0"/>
          </a:p>
        </p:txBody>
      </p:sp>
      <p:sp>
        <p:nvSpPr>
          <p:cNvPr id="6" name="Footer Placeholder 5"/>
          <p:cNvSpPr>
            <a:spLocks noGrp="1"/>
          </p:cNvSpPr>
          <p:nvPr>
            <p:ph type="ftr" sz="quarter" idx="11"/>
          </p:nvPr>
        </p:nvSpPr>
        <p:spPr>
          <a:xfrm>
            <a:off x="1437530" y="318641"/>
            <a:ext cx="3251553" cy="320931"/>
          </a:xfrm>
        </p:spPr>
        <p:txBody>
          <a:bodyPr/>
          <a:lstStyle/>
          <a:p>
            <a:endParaRPr lang="en-US" dirty="0"/>
          </a:p>
        </p:txBody>
      </p:sp>
      <p:sp>
        <p:nvSpPr>
          <p:cNvPr id="7" name="Slide Number Placeholder 6"/>
          <p:cNvSpPr>
            <a:spLocks noGrp="1"/>
          </p:cNvSpPr>
          <p:nvPr>
            <p:ph type="sldNum" sz="quarter" idx="12"/>
          </p:nvPr>
        </p:nvSpPr>
        <p:spPr/>
        <p:txBody>
          <a:bodyPr/>
          <a:lstStyle/>
          <a:p>
            <a:fld id="{98B5F13F-7E1A-4580-A55C-09F2476A26E1}" type="slidenum">
              <a:rPr lang="en-US" smtClean="0"/>
              <a:t>‹#›</a:t>
            </a:fld>
            <a:endParaRPr lang="en-US" dirty="0"/>
          </a:p>
        </p:txBody>
      </p:sp>
    </p:spTree>
    <p:extLst>
      <p:ext uri="{BB962C8B-B14F-4D97-AF65-F5344CB8AC3E}">
        <p14:creationId xmlns:p14="http://schemas.microsoft.com/office/powerpoint/2010/main" val="23508831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9144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08831" y="1449146"/>
            <a:ext cx="7526338"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08831" y="5280847"/>
            <a:ext cx="7526338"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7272BD6-CB13-404C-BBAB-5920B3CC15CD}" type="datetime1">
              <a:rPr lang="en-US" smtClean="0"/>
              <a:t>7/14/2023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B5F13F-7E1A-4580-A55C-09F2476A26E1}" type="slidenum">
              <a:rPr lang="en-US" smtClean="0"/>
              <a:t>‹#›</a:t>
            </a:fld>
            <a:endParaRPr lang="en-US" dirty="0"/>
          </a:p>
        </p:txBody>
      </p:sp>
    </p:spTree>
    <p:extLst>
      <p:ext uri="{BB962C8B-B14F-4D97-AF65-F5344CB8AC3E}">
        <p14:creationId xmlns:p14="http://schemas.microsoft.com/office/powerpoint/2010/main" val="1581525043"/>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09997" y="2222287"/>
            <a:ext cx="7524003" cy="36365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304C30-85AE-4A92-984D-60C6A1DBFA42}" type="datetime1">
              <a:rPr lang="en-US" smtClean="0"/>
              <a:t>7/14/2023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B5F13F-7E1A-4580-A55C-09F2476A26E1}" type="slidenum">
              <a:rPr lang="en-US" smtClean="0"/>
              <a:t>‹#›</a:t>
            </a:fld>
            <a:endParaRPr lang="en-US" dirty="0"/>
          </a:p>
        </p:txBody>
      </p:sp>
    </p:spTree>
    <p:extLst>
      <p:ext uri="{BB962C8B-B14F-4D97-AF65-F5344CB8AC3E}">
        <p14:creationId xmlns:p14="http://schemas.microsoft.com/office/powerpoint/2010/main" val="23412766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0"/>
            <a:ext cx="9144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4863" y="2951396"/>
            <a:ext cx="7526337"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04863" y="5281200"/>
            <a:ext cx="7526337"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D72D159-92A4-4119-87A8-8289266E0BBE}" type="datetime1">
              <a:rPr lang="en-US" smtClean="0"/>
              <a:t>7/14/2023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B5F13F-7E1A-4580-A55C-09F2476A26E1}" type="slidenum">
              <a:rPr lang="en-US" smtClean="0"/>
              <a:t>‹#›</a:t>
            </a:fld>
            <a:endParaRPr lang="en-US" dirty="0"/>
          </a:p>
        </p:txBody>
      </p:sp>
    </p:spTree>
    <p:extLst>
      <p:ext uri="{BB962C8B-B14F-4D97-AF65-F5344CB8AC3E}">
        <p14:creationId xmlns:p14="http://schemas.microsoft.com/office/powerpoint/2010/main" val="1296846263"/>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4_Alt_Title Slide">
    <p:spTree>
      <p:nvGrpSpPr>
        <p:cNvPr id="1" name=""/>
        <p:cNvGrpSpPr/>
        <p:nvPr/>
      </p:nvGrpSpPr>
      <p:grpSpPr>
        <a:xfrm>
          <a:off x="0" y="0"/>
          <a:ext cx="0" cy="0"/>
          <a:chOff x="0" y="0"/>
          <a:chExt cx="0" cy="0"/>
        </a:xfrm>
      </p:grpSpPr>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gray">
          <a:xfrm rot="16454853">
            <a:off x="4470200" y="-124166"/>
            <a:ext cx="4544556" cy="4478750"/>
          </a:xfrm>
          <a:prstGeom prst="rect">
            <a:avLst/>
          </a:prstGeom>
        </p:spPr>
      </p:pic>
      <p:sp>
        <p:nvSpPr>
          <p:cNvPr id="7" name="Title 6"/>
          <p:cNvSpPr>
            <a:spLocks noGrp="1"/>
          </p:cNvSpPr>
          <p:nvPr>
            <p:ph type="title"/>
          </p:nvPr>
        </p:nvSpPr>
        <p:spPr bwMode="gray">
          <a:xfrm>
            <a:off x="0" y="1752600"/>
            <a:ext cx="9144000" cy="1066800"/>
          </a:xfrm>
          <a:solidFill>
            <a:schemeClr val="accent5">
              <a:lumMod val="75000"/>
              <a:alpha val="64706"/>
            </a:schemeClr>
          </a:solidFill>
          <a:ln>
            <a:noFill/>
          </a:ln>
          <a:effectLst/>
        </p:spPr>
        <p:txBody>
          <a:bodyPr vert="horz" wrap="square" lIns="228600" tIns="137160" rIns="228600" bIns="91440" numCol="1" rtlCol="0" anchor="ctr" anchorCtr="0" compatLnSpc="1">
            <a:prstTxWarp prst="textNoShape">
              <a:avLst/>
            </a:prstTxWarp>
            <a:noAutofit/>
          </a:bodyPr>
          <a:lstStyle>
            <a:lvl1pPr>
              <a:defRPr lang="en-US" sz="2800" kern="1200" dirty="0">
                <a:solidFill>
                  <a:schemeClr val="bg1"/>
                </a:solidFill>
                <a:latin typeface="Arial" charset="0"/>
                <a:ea typeface="+mn-ea"/>
                <a:cs typeface="+mn-cs"/>
              </a:defRPr>
            </a:lvl1pPr>
          </a:lstStyle>
          <a:p>
            <a:pPr marL="0" lvl="0" indent="0">
              <a:spcBef>
                <a:spcPct val="65000"/>
              </a:spcBef>
              <a:buClr>
                <a:schemeClr val="accent5"/>
              </a:buClr>
              <a:buFont typeface="Wingdings" pitchFamily="34" charset="2"/>
              <a:buNone/>
            </a:pPr>
            <a:r>
              <a:rPr lang="en-US"/>
              <a:t>Click to edit Master title style</a:t>
            </a:r>
            <a:endParaRPr lang="en-US" dirty="0"/>
          </a:p>
        </p:txBody>
      </p:sp>
      <p:sp>
        <p:nvSpPr>
          <p:cNvPr id="10" name="Rectangle 3"/>
          <p:cNvSpPr>
            <a:spLocks noGrp="1" noChangeArrowheads="1"/>
          </p:cNvSpPr>
          <p:nvPr>
            <p:ph type="subTitle" idx="1"/>
          </p:nvPr>
        </p:nvSpPr>
        <p:spPr bwMode="gray">
          <a:xfrm>
            <a:off x="120098" y="2819400"/>
            <a:ext cx="7429500" cy="9144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spcBef>
                <a:spcPts val="1200"/>
              </a:spcBef>
              <a:buNone/>
              <a:defRPr lang="en-US" sz="2200" b="1" kern="0" noProof="0" smtClean="0">
                <a:solidFill>
                  <a:schemeClr val="accent4"/>
                </a:solidFill>
              </a:defRPr>
            </a:lvl1pPr>
          </a:lstStyle>
          <a:p>
            <a:pPr lvl="0"/>
            <a:r>
              <a:rPr lang="en-US" noProof="0"/>
              <a:t>Click to edit Master subtitle style</a:t>
            </a:r>
            <a:endParaRPr lang="en-US" noProof="0" dirty="0"/>
          </a:p>
        </p:txBody>
      </p:sp>
      <p:sp>
        <p:nvSpPr>
          <p:cNvPr id="4" name="Text Placeholder 3"/>
          <p:cNvSpPr>
            <a:spLocks noGrp="1"/>
          </p:cNvSpPr>
          <p:nvPr>
            <p:ph type="body" sz="quarter" idx="12" hasCustomPrompt="1"/>
          </p:nvPr>
        </p:nvSpPr>
        <p:spPr>
          <a:xfrm>
            <a:off x="120098" y="1050768"/>
            <a:ext cx="6065354" cy="701832"/>
          </a:xfrm>
          <a:noFill/>
        </p:spPr>
        <p:txBody>
          <a:bodyPr wrap="square" rtlCol="0" anchor="b" anchorCtr="0">
            <a:noAutofit/>
          </a:bodyPr>
          <a:lstStyle>
            <a:lvl1pPr marL="0" indent="0">
              <a:buNone/>
              <a:defRPr lang="en-US" sz="2200" b="1" kern="0" dirty="0">
                <a:solidFill>
                  <a:schemeClr val="accent4"/>
                </a:solidFill>
              </a:defRPr>
            </a:lvl1pPr>
          </a:lstStyle>
          <a:p>
            <a:pPr marL="0" lvl="0" defTabSz="914400" latinLnBrk="0"/>
            <a:r>
              <a:rPr lang="en-US" dirty="0"/>
              <a:t>Client or Plan Name</a:t>
            </a:r>
          </a:p>
        </p:txBody>
      </p:sp>
      <p:sp>
        <p:nvSpPr>
          <p:cNvPr id="12" name="Text Placeholder 3"/>
          <p:cNvSpPr>
            <a:spLocks noGrp="1"/>
          </p:cNvSpPr>
          <p:nvPr>
            <p:ph type="body" sz="quarter" idx="13" hasCustomPrompt="1"/>
          </p:nvPr>
        </p:nvSpPr>
        <p:spPr>
          <a:xfrm>
            <a:off x="120098" y="4191000"/>
            <a:ext cx="6065354" cy="1371600"/>
          </a:xfrm>
          <a:noFill/>
        </p:spPr>
        <p:txBody>
          <a:bodyPr wrap="square" rtlCol="0" anchor="t" anchorCtr="0">
            <a:noAutofit/>
          </a:bodyPr>
          <a:lstStyle>
            <a:lvl1pPr marL="0" indent="0">
              <a:buNone/>
              <a:defRPr lang="en-US" sz="1800" b="0" i="1" kern="0" dirty="0">
                <a:solidFill>
                  <a:schemeClr val="accent4"/>
                </a:solidFill>
              </a:defRPr>
            </a:lvl1pPr>
          </a:lstStyle>
          <a:p>
            <a:pPr marL="0" lvl="0" defTabSz="914400" latinLnBrk="0"/>
            <a:r>
              <a:rPr lang="en-US" dirty="0"/>
              <a:t>Presented by:</a:t>
            </a:r>
          </a:p>
        </p:txBody>
      </p:sp>
      <p:sp>
        <p:nvSpPr>
          <p:cNvPr id="11" name="Text Placeholder 3"/>
          <p:cNvSpPr>
            <a:spLocks noGrp="1"/>
          </p:cNvSpPr>
          <p:nvPr>
            <p:ph type="body" sz="quarter" idx="11" hasCustomPrompt="1"/>
          </p:nvPr>
        </p:nvSpPr>
        <p:spPr>
          <a:xfrm>
            <a:off x="0" y="3733800"/>
            <a:ext cx="4253472" cy="378565"/>
          </a:xfrm>
          <a:solidFill>
            <a:schemeClr val="accent4"/>
          </a:solidFill>
        </p:spPr>
        <p:txBody>
          <a:bodyPr wrap="none" lIns="201168" tIns="64008" rIns="201168" bIns="64008" anchor="ctr" anchorCtr="0">
            <a:spAutoFit/>
          </a:bodyPr>
          <a:lstStyle>
            <a:lvl1pPr marL="0" indent="0">
              <a:buFontTx/>
              <a:buNone/>
              <a:defRPr sz="1800" b="1">
                <a:solidFill>
                  <a:schemeClr val="bg1"/>
                </a:solidFill>
              </a:defRPr>
            </a:lvl1pPr>
            <a:lvl2pPr marL="211138" indent="0">
              <a:buFontTx/>
              <a:buNone/>
              <a:defRPr/>
            </a:lvl2pPr>
            <a:lvl3pPr marL="396875" indent="0">
              <a:buFontTx/>
              <a:buNone/>
              <a:defRPr/>
            </a:lvl3pPr>
            <a:lvl4pPr marL="595313" indent="0">
              <a:buFontTx/>
              <a:buNone/>
              <a:defRPr/>
            </a:lvl4pPr>
            <a:lvl5pPr marL="793750" indent="0">
              <a:buFontTx/>
              <a:buNone/>
              <a:defRPr/>
            </a:lvl5pPr>
          </a:lstStyle>
          <a:p>
            <a:pPr lvl="0"/>
            <a:r>
              <a:rPr lang="en-US" dirty="0"/>
              <a:t>Click to edit DRAFT or Client Name</a:t>
            </a:r>
          </a:p>
        </p:txBody>
      </p:sp>
      <p:sp>
        <p:nvSpPr>
          <p:cNvPr id="14" name="Text Box 47"/>
          <p:cNvSpPr txBox="1">
            <a:spLocks noChangeArrowheads="1"/>
          </p:cNvSpPr>
          <p:nvPr/>
        </p:nvSpPr>
        <p:spPr bwMode="gray">
          <a:xfrm>
            <a:off x="133048" y="6578667"/>
            <a:ext cx="307808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800" dirty="0">
                <a:solidFill>
                  <a:srgbClr val="616365"/>
                </a:solidFill>
              </a:rPr>
              <a:t>Copyright © 2018 by The Segal Group, Inc. All rights reserved. </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gray">
          <a:xfrm>
            <a:off x="6107204" y="615352"/>
            <a:ext cx="2674334" cy="368127"/>
          </a:xfrm>
          <a:prstGeom prst="rect">
            <a:avLst/>
          </a:prstGeom>
        </p:spPr>
      </p:pic>
    </p:spTree>
    <p:extLst>
      <p:ext uri="{BB962C8B-B14F-4D97-AF65-F5344CB8AC3E}">
        <p14:creationId xmlns:p14="http://schemas.microsoft.com/office/powerpoint/2010/main" val="10324570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09996" y="2222287"/>
            <a:ext cx="367072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280" y="2222287"/>
            <a:ext cx="3670720"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CF74D32-E27B-4CF1-9451-12DE577B47D6}" type="datetime1">
              <a:rPr lang="en-US" smtClean="0"/>
              <a:t>7/14/2023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B5F13F-7E1A-4580-A55C-09F2476A26E1}" type="slidenum">
              <a:rPr lang="en-US" smtClean="0"/>
              <a:t>‹#›</a:t>
            </a:fld>
            <a:endParaRPr lang="en-US" dirty="0"/>
          </a:p>
        </p:txBody>
      </p:sp>
    </p:spTree>
    <p:extLst>
      <p:ext uri="{BB962C8B-B14F-4D97-AF65-F5344CB8AC3E}">
        <p14:creationId xmlns:p14="http://schemas.microsoft.com/office/powerpoint/2010/main" val="42142348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09996" y="2174875"/>
            <a:ext cx="367072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09996" y="2751137"/>
            <a:ext cx="3687391"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280" y="2174875"/>
            <a:ext cx="3670720"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280" y="2751137"/>
            <a:ext cx="3670720"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DE8A779-EBE4-4697-A0A3-DA9E551BDAFC}" type="datetime1">
              <a:rPr lang="en-US" smtClean="0"/>
              <a:t>7/14/2023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8B5F13F-7E1A-4580-A55C-09F2476A26E1}" type="slidenum">
              <a:rPr lang="en-US" smtClean="0"/>
              <a:t>‹#›</a:t>
            </a:fld>
            <a:endParaRPr lang="en-US" dirty="0"/>
          </a:p>
        </p:txBody>
      </p:sp>
    </p:spTree>
    <p:extLst>
      <p:ext uri="{BB962C8B-B14F-4D97-AF65-F5344CB8AC3E}">
        <p14:creationId xmlns:p14="http://schemas.microsoft.com/office/powerpoint/2010/main" val="1680418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EA666EE-F406-4A69-AC6B-1272CEEE21CC}" type="datetime1">
              <a:rPr lang="en-US" smtClean="0"/>
              <a:t>7/14/2023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8B5F13F-7E1A-4580-A55C-09F2476A26E1}" type="slidenum">
              <a:rPr lang="en-US" smtClean="0"/>
              <a:t>‹#›</a:t>
            </a:fld>
            <a:endParaRPr lang="en-US" dirty="0"/>
          </a:p>
        </p:txBody>
      </p:sp>
    </p:spTree>
    <p:extLst>
      <p:ext uri="{BB962C8B-B14F-4D97-AF65-F5344CB8AC3E}">
        <p14:creationId xmlns:p14="http://schemas.microsoft.com/office/powerpoint/2010/main" val="24269507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BEFEFA-CBB5-452B-A6E0-F41E3EEAFFAB}" type="datetime1">
              <a:rPr lang="en-US" smtClean="0"/>
              <a:t>7/14/2023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8B5F13F-7E1A-4580-A55C-09F2476A26E1}" type="slidenum">
              <a:rPr lang="en-US" smtClean="0"/>
              <a:t>‹#›</a:t>
            </a:fld>
            <a:endParaRPr lang="en-US" dirty="0"/>
          </a:p>
        </p:txBody>
      </p:sp>
    </p:spTree>
    <p:extLst>
      <p:ext uri="{BB962C8B-B14F-4D97-AF65-F5344CB8AC3E}">
        <p14:creationId xmlns:p14="http://schemas.microsoft.com/office/powerpoint/2010/main" val="4080446541"/>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804863" y="446086"/>
            <a:ext cx="2660650"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4863" y="446088"/>
            <a:ext cx="2660650"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641724" y="446087"/>
            <a:ext cx="4689475"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04863" y="2260737"/>
            <a:ext cx="2660650"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012693F-7E9C-473F-B9BE-A99371B937BA}" type="datetime1">
              <a:rPr lang="en-US" smtClean="0"/>
              <a:t>7/14/2023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B5F13F-7E1A-4580-A55C-09F2476A26E1}" type="slidenum">
              <a:rPr lang="en-US" smtClean="0"/>
              <a:t>‹#›</a:t>
            </a:fld>
            <a:endParaRPr lang="en-US" dirty="0"/>
          </a:p>
        </p:txBody>
      </p:sp>
    </p:spTree>
    <p:extLst>
      <p:ext uri="{BB962C8B-B14F-4D97-AF65-F5344CB8AC3E}">
        <p14:creationId xmlns:p14="http://schemas.microsoft.com/office/powerpoint/2010/main" val="66309306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9996" y="727521"/>
            <a:ext cx="350154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4573588" y="0"/>
            <a:ext cx="4570412"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09996" y="2344684"/>
            <a:ext cx="350154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2914357" y="6041361"/>
            <a:ext cx="732659" cy="365125"/>
          </a:xfrm>
        </p:spPr>
        <p:txBody>
          <a:bodyPr/>
          <a:lstStyle/>
          <a:p>
            <a:fld id="{49939ED1-20B6-486E-AD1A-0AF57D3268A8}" type="datetime1">
              <a:rPr lang="en-US" smtClean="0"/>
              <a:t>7/14/2023</a:t>
            </a:fld>
            <a:endParaRPr lang="en-US" dirty="0"/>
          </a:p>
        </p:txBody>
      </p:sp>
      <p:sp>
        <p:nvSpPr>
          <p:cNvPr id="6" name="Footer Placeholder 5"/>
          <p:cNvSpPr>
            <a:spLocks noGrp="1"/>
          </p:cNvSpPr>
          <p:nvPr>
            <p:ph type="ftr" sz="quarter" idx="11"/>
          </p:nvPr>
        </p:nvSpPr>
        <p:spPr>
          <a:xfrm>
            <a:off x="442797" y="6041361"/>
            <a:ext cx="2471560" cy="365125"/>
          </a:xfrm>
        </p:spPr>
        <p:txBody>
          <a:bodyPr/>
          <a:lstStyle/>
          <a:p>
            <a:endParaRPr lang="en-US" dirty="0"/>
          </a:p>
        </p:txBody>
      </p:sp>
      <p:sp>
        <p:nvSpPr>
          <p:cNvPr id="7" name="Slide Number Placeholder 6"/>
          <p:cNvSpPr>
            <a:spLocks noGrp="1"/>
          </p:cNvSpPr>
          <p:nvPr>
            <p:ph type="sldNum" sz="quarter" idx="12"/>
          </p:nvPr>
        </p:nvSpPr>
        <p:spPr>
          <a:xfrm>
            <a:off x="3647017" y="5915887"/>
            <a:ext cx="796616" cy="490599"/>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210281885"/>
      </p:ext>
    </p:extLst>
  </p:cSld>
  <p:clrMapOvr>
    <a:masterClrMapping/>
  </p:clrMapOvr>
  <p:hf sldNum="0" hdr="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4863" y="4800600"/>
            <a:ext cx="7526337"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9144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04863" y="5367338"/>
            <a:ext cx="7526337"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939ED1-20B6-486E-AD1A-0AF57D3268A8}" type="datetime1">
              <a:rPr lang="en-US" smtClean="0"/>
              <a:t>7/14/2023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701701543"/>
      </p:ext>
    </p:extLst>
  </p:cSld>
  <p:clrMapOvr>
    <a:masterClrMapping/>
  </p:clrMapOvr>
  <p:hf sldNum="0" hdr="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485107" y="1338479"/>
            <a:ext cx="4749312"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49573" y="1495525"/>
            <a:ext cx="442038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651226" y="4700702"/>
            <a:ext cx="4418727"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5398884" y="1338479"/>
            <a:ext cx="3302316" cy="4075464"/>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49939ED1-20B6-486E-AD1A-0AF57D3268A8}" type="datetime1">
              <a:rPr lang="en-US" smtClean="0"/>
              <a:t>7/14/2023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818182259"/>
      </p:ext>
    </p:extLst>
  </p:cSld>
  <p:clrMapOvr>
    <a:masterClrMapping/>
  </p:clrMapOvr>
  <p:hf sldNum="0" hdr="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855663" y="2286585"/>
            <a:ext cx="3671336"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017816" y="2435956"/>
            <a:ext cx="328689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4616450" y="2286000"/>
            <a:ext cx="3671888" cy="2300288"/>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49939ED1-20B6-486E-AD1A-0AF57D3268A8}" type="datetime1">
              <a:rPr lang="en-US" smtClean="0"/>
              <a:t>7/14/2023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995815012"/>
      </p:ext>
    </p:extLst>
  </p:cSld>
  <p:clrMapOvr>
    <a:masterClrMapping/>
  </p:clrMapOvr>
  <p:hf sldNum="0" hdr="0"/>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C606F1-6C94-4B42-9107-EF88F69A149F}" type="datetime1">
              <a:rPr lang="en-US" smtClean="0"/>
              <a:t>7/14/2023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B5F13F-7E1A-4580-A55C-09F2476A26E1}" type="slidenum">
              <a:rPr lang="en-US" smtClean="0"/>
              <a:t>‹#›</a:t>
            </a:fld>
            <a:endParaRPr lang="en-US" dirty="0"/>
          </a:p>
        </p:txBody>
      </p:sp>
    </p:spTree>
    <p:extLst>
      <p:ext uri="{BB962C8B-B14F-4D97-AF65-F5344CB8AC3E}">
        <p14:creationId xmlns:p14="http://schemas.microsoft.com/office/powerpoint/2010/main" val="1766052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1_Section_Page">
    <p:spTree>
      <p:nvGrpSpPr>
        <p:cNvPr id="1" name=""/>
        <p:cNvGrpSpPr/>
        <p:nvPr/>
      </p:nvGrpSpPr>
      <p:grpSpPr>
        <a:xfrm>
          <a:off x="0" y="0"/>
          <a:ext cx="0" cy="0"/>
          <a:chOff x="0" y="0"/>
          <a:chExt cx="0" cy="0"/>
        </a:xfrm>
      </p:grpSpPr>
      <p:pic>
        <p:nvPicPr>
          <p:cNvPr id="22" name="Picture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593" y="0"/>
            <a:ext cx="3200407" cy="2743206"/>
          </a:xfrm>
          <a:prstGeom prst="rect">
            <a:avLst/>
          </a:prstGeom>
        </p:spPr>
      </p:pic>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70109"/>
            <a:ext cx="1847092" cy="1179578"/>
          </a:xfrm>
          <a:prstGeom prst="rect">
            <a:avLst/>
          </a:prstGeom>
        </p:spPr>
      </p:pic>
      <p:sp>
        <p:nvSpPr>
          <p:cNvPr id="3" name="Text Placeholder 2"/>
          <p:cNvSpPr>
            <a:spLocks noGrp="1"/>
          </p:cNvSpPr>
          <p:nvPr>
            <p:ph type="body" sz="quarter" idx="10" hasCustomPrompt="1"/>
          </p:nvPr>
        </p:nvSpPr>
        <p:spPr>
          <a:xfrm>
            <a:off x="152399" y="1295400"/>
            <a:ext cx="8229601" cy="5078104"/>
          </a:xfrm>
        </p:spPr>
        <p:txBody>
          <a:bodyPr/>
          <a:lstStyle>
            <a:lvl1pPr marL="342900" indent="-342900">
              <a:buFont typeface="+mj-lt"/>
              <a:buNone/>
              <a:defRPr sz="2000" b="0">
                <a:latin typeface="Arial Black" pitchFamily="34" charset="0"/>
              </a:defRPr>
            </a:lvl1pPr>
            <a:lvl2pPr marL="569913" indent="-212725">
              <a:buClr>
                <a:schemeClr val="accent5"/>
              </a:buClr>
              <a:defRPr sz="2000" b="1"/>
            </a:lvl2pPr>
            <a:lvl3pPr marL="914400" indent="-223838">
              <a:buClr>
                <a:schemeClr val="accent5"/>
              </a:buClr>
              <a:defRPr sz="2000" b="1"/>
            </a:lvl3pPr>
            <a:lvl4pPr marL="1258888" indent="-231775">
              <a:buClr>
                <a:schemeClr val="accent5"/>
              </a:buClr>
              <a:defRPr sz="2000" b="1"/>
            </a:lvl4pPr>
            <a:lvl5pPr marL="1484313" indent="-225425">
              <a:buClr>
                <a:schemeClr val="accent5"/>
              </a:buClr>
              <a:defRPr sz="2000" b="1"/>
            </a:lvl5pPr>
          </a:lstStyle>
          <a:p>
            <a:pPr lvl="0"/>
            <a:r>
              <a:rPr lang="en-US" dirty="0"/>
              <a:t>	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Slide Number Placeholder 7"/>
          <p:cNvSpPr txBox="1">
            <a:spLocks/>
          </p:cNvSpPr>
          <p:nvPr/>
        </p:nvSpPr>
        <p:spPr>
          <a:xfrm>
            <a:off x="8578971" y="6616757"/>
            <a:ext cx="547777" cy="225484"/>
          </a:xfrm>
          <a:prstGeom prst="rect">
            <a:avLst/>
          </a:prstGeom>
          <a:ln>
            <a:noFill/>
          </a:ln>
        </p:spPr>
        <p:txBody>
          <a:bodyPr vert="horz" lIns="91440" tIns="45720" rIns="91440" bIns="45720" rtlCol="0" anchor="ctr"/>
          <a:lstStyle>
            <a:defPPr>
              <a:defRPr lang="en-US"/>
            </a:defPPr>
            <a:lvl1pPr algn="r" rtl="0" fontAlgn="base">
              <a:lnSpc>
                <a:spcPct val="90000"/>
              </a:lnSpc>
              <a:spcBef>
                <a:spcPct val="50000"/>
              </a:spcBef>
              <a:spcAft>
                <a:spcPct val="0"/>
              </a:spcAft>
              <a:defRPr sz="1000" kern="1200">
                <a:solidFill>
                  <a:schemeClr val="tx1"/>
                </a:solidFill>
                <a:latin typeface="Arial" charset="0"/>
                <a:ea typeface="+mn-ea"/>
                <a:cs typeface="+mn-cs"/>
              </a:defRPr>
            </a:lvl1pPr>
            <a:lvl2pPr marL="457200" algn="l" rtl="0" fontAlgn="base">
              <a:lnSpc>
                <a:spcPct val="90000"/>
              </a:lnSpc>
              <a:spcBef>
                <a:spcPct val="50000"/>
              </a:spcBef>
              <a:spcAft>
                <a:spcPct val="0"/>
              </a:spcAft>
              <a:defRPr sz="1600" kern="1200">
                <a:solidFill>
                  <a:schemeClr val="tx1"/>
                </a:solidFill>
                <a:latin typeface="Arial" charset="0"/>
                <a:ea typeface="+mn-ea"/>
                <a:cs typeface="+mn-cs"/>
              </a:defRPr>
            </a:lvl2pPr>
            <a:lvl3pPr marL="914400" algn="l" rtl="0" fontAlgn="base">
              <a:lnSpc>
                <a:spcPct val="90000"/>
              </a:lnSpc>
              <a:spcBef>
                <a:spcPct val="50000"/>
              </a:spcBef>
              <a:spcAft>
                <a:spcPct val="0"/>
              </a:spcAft>
              <a:defRPr sz="1600" kern="1200">
                <a:solidFill>
                  <a:schemeClr val="tx1"/>
                </a:solidFill>
                <a:latin typeface="Arial" charset="0"/>
                <a:ea typeface="+mn-ea"/>
                <a:cs typeface="+mn-cs"/>
              </a:defRPr>
            </a:lvl3pPr>
            <a:lvl4pPr marL="1371600" algn="l" rtl="0" fontAlgn="base">
              <a:lnSpc>
                <a:spcPct val="90000"/>
              </a:lnSpc>
              <a:spcBef>
                <a:spcPct val="50000"/>
              </a:spcBef>
              <a:spcAft>
                <a:spcPct val="0"/>
              </a:spcAft>
              <a:defRPr sz="1600" kern="1200">
                <a:solidFill>
                  <a:schemeClr val="tx1"/>
                </a:solidFill>
                <a:latin typeface="Arial" charset="0"/>
                <a:ea typeface="+mn-ea"/>
                <a:cs typeface="+mn-cs"/>
              </a:defRPr>
            </a:lvl4pPr>
            <a:lvl5pPr marL="1828800" algn="l" rtl="0" fontAlgn="base">
              <a:lnSpc>
                <a:spcPct val="90000"/>
              </a:lnSpc>
              <a:spcBef>
                <a:spcPct val="5000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fld id="{296C8835-0D17-40BE-AF3A-B681D566BC72}" type="slidenum">
              <a:rPr lang="en-US" smtClean="0">
                <a:solidFill>
                  <a:prstClr val="black"/>
                </a:solidFill>
              </a:rPr>
              <a:pPr/>
              <a:t>‹#›</a:t>
            </a:fld>
            <a:endParaRPr lang="en-US" dirty="0">
              <a:solidFill>
                <a:prstClr val="black"/>
              </a:solidFill>
            </a:endParaRPr>
          </a:p>
        </p:txBody>
      </p:sp>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54692" y="6597294"/>
            <a:ext cx="1591056" cy="219012"/>
          </a:xfrm>
          <a:prstGeom prst="rect">
            <a:avLst/>
          </a:prstGeom>
        </p:spPr>
      </p:pic>
    </p:spTree>
    <p:extLst>
      <p:ext uri="{BB962C8B-B14F-4D97-AF65-F5344CB8AC3E}">
        <p14:creationId xmlns:p14="http://schemas.microsoft.com/office/powerpoint/2010/main" val="83222116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5752238" y="446089"/>
            <a:ext cx="3391762"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9" name="AutoShape 4"/>
          <p:cNvSpPr>
            <a:spLocks noChangeAspect="1" noChangeArrowheads="1" noTextEdit="1"/>
          </p:cNvSpPr>
          <p:nvPr/>
        </p:nvSpPr>
        <p:spPr bwMode="auto">
          <a:xfrm>
            <a:off x="5233988" y="0"/>
            <a:ext cx="3910012"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 name="Vertical Title 1"/>
          <p:cNvSpPr>
            <a:spLocks noGrp="1"/>
          </p:cNvSpPr>
          <p:nvPr>
            <p:ph type="title" orient="vert"/>
          </p:nvPr>
        </p:nvSpPr>
        <p:spPr>
          <a:xfrm>
            <a:off x="6137655" y="586171"/>
            <a:ext cx="1701800"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04862" y="446089"/>
            <a:ext cx="4947376"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7D18A4-7AB3-4151-BAC9-99ED2866EE8D}" type="datetime1">
              <a:rPr lang="en-US" smtClean="0"/>
              <a:t>7/14/2023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B5F13F-7E1A-4580-A55C-09F2476A26E1}" type="slidenum">
              <a:rPr lang="en-US" smtClean="0"/>
              <a:t>‹#›</a:t>
            </a:fld>
            <a:endParaRPr lang="en-US" dirty="0"/>
          </a:p>
        </p:txBody>
      </p:sp>
    </p:spTree>
    <p:extLst>
      <p:ext uri="{BB962C8B-B14F-4D97-AF65-F5344CB8AC3E}">
        <p14:creationId xmlns:p14="http://schemas.microsoft.com/office/powerpoint/2010/main" val="334504679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9144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08831" y="1449146"/>
            <a:ext cx="7526338"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08831" y="5280847"/>
            <a:ext cx="7526338"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7272BD6-CB13-404C-BBAB-5920B3CC15CD}" type="datetime1">
              <a:rPr lang="en-US" smtClean="0"/>
              <a:t>7/14/2023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B5F13F-7E1A-4580-A55C-09F2476A26E1}" type="slidenum">
              <a:rPr lang="en-US" smtClean="0"/>
              <a:t>‹#›</a:t>
            </a:fld>
            <a:endParaRPr lang="en-US"/>
          </a:p>
        </p:txBody>
      </p:sp>
    </p:spTree>
    <p:extLst>
      <p:ext uri="{BB962C8B-B14F-4D97-AF65-F5344CB8AC3E}">
        <p14:creationId xmlns:p14="http://schemas.microsoft.com/office/powerpoint/2010/main" val="1166527173"/>
      </p:ext>
    </p:extLst>
  </p:cSld>
  <p:clrMapOvr>
    <a:masterClrMapping/>
  </p:clrMapOvr>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09997" y="2222287"/>
            <a:ext cx="7524003" cy="36365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304C30-85AE-4A92-984D-60C6A1DBFA42}" type="datetime1">
              <a:rPr lang="en-US" smtClean="0"/>
              <a:t>7/14/2023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B5F13F-7E1A-4580-A55C-09F2476A26E1}" type="slidenum">
              <a:rPr lang="en-US" smtClean="0"/>
              <a:t>‹#›</a:t>
            </a:fld>
            <a:endParaRPr lang="en-US"/>
          </a:p>
        </p:txBody>
      </p:sp>
    </p:spTree>
    <p:extLst>
      <p:ext uri="{BB962C8B-B14F-4D97-AF65-F5344CB8AC3E}">
        <p14:creationId xmlns:p14="http://schemas.microsoft.com/office/powerpoint/2010/main" val="300103209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0"/>
            <a:ext cx="9144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4863" y="2951396"/>
            <a:ext cx="7526337"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04863" y="5281200"/>
            <a:ext cx="7526337"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D72D159-92A4-4119-87A8-8289266E0BBE}" type="datetime1">
              <a:rPr lang="en-US" smtClean="0"/>
              <a:t>7/14/2023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B5F13F-7E1A-4580-A55C-09F2476A26E1}" type="slidenum">
              <a:rPr lang="en-US" smtClean="0"/>
              <a:t>‹#›</a:t>
            </a:fld>
            <a:endParaRPr lang="en-US"/>
          </a:p>
        </p:txBody>
      </p:sp>
    </p:spTree>
    <p:extLst>
      <p:ext uri="{BB962C8B-B14F-4D97-AF65-F5344CB8AC3E}">
        <p14:creationId xmlns:p14="http://schemas.microsoft.com/office/powerpoint/2010/main" val="2445388434"/>
      </p:ext>
    </p:extLst>
  </p:cSld>
  <p:clrMapOvr>
    <a:masterClrMapping/>
  </p:clrMapOvr>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09996" y="2222287"/>
            <a:ext cx="367072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280" y="2222287"/>
            <a:ext cx="3670720"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CF74D32-E27B-4CF1-9451-12DE577B47D6}" type="datetime1">
              <a:rPr lang="en-US" smtClean="0"/>
              <a:t>7/14/2023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B5F13F-7E1A-4580-A55C-09F2476A26E1}" type="slidenum">
              <a:rPr lang="en-US" smtClean="0"/>
              <a:t>‹#›</a:t>
            </a:fld>
            <a:endParaRPr lang="en-US"/>
          </a:p>
        </p:txBody>
      </p:sp>
    </p:spTree>
    <p:extLst>
      <p:ext uri="{BB962C8B-B14F-4D97-AF65-F5344CB8AC3E}">
        <p14:creationId xmlns:p14="http://schemas.microsoft.com/office/powerpoint/2010/main" val="94555246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09996" y="2174875"/>
            <a:ext cx="367072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09996" y="2751137"/>
            <a:ext cx="3687391"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280" y="2174875"/>
            <a:ext cx="3670720"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280" y="2751137"/>
            <a:ext cx="3670720"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DE8A779-EBE4-4697-A0A3-DA9E551BDAFC}" type="datetime1">
              <a:rPr lang="en-US" smtClean="0"/>
              <a:t>7/14/2023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B5F13F-7E1A-4580-A55C-09F2476A26E1}" type="slidenum">
              <a:rPr lang="en-US" smtClean="0"/>
              <a:t>‹#›</a:t>
            </a:fld>
            <a:endParaRPr lang="en-US"/>
          </a:p>
        </p:txBody>
      </p:sp>
    </p:spTree>
    <p:extLst>
      <p:ext uri="{BB962C8B-B14F-4D97-AF65-F5344CB8AC3E}">
        <p14:creationId xmlns:p14="http://schemas.microsoft.com/office/powerpoint/2010/main" val="221335658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EA666EE-F406-4A69-AC6B-1272CEEE21CC}" type="datetime1">
              <a:rPr lang="en-US" smtClean="0"/>
              <a:t>7/14/2023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B5F13F-7E1A-4580-A55C-09F2476A26E1}" type="slidenum">
              <a:rPr lang="en-US" smtClean="0"/>
              <a:t>‹#›</a:t>
            </a:fld>
            <a:endParaRPr lang="en-US"/>
          </a:p>
        </p:txBody>
      </p:sp>
    </p:spTree>
    <p:extLst>
      <p:ext uri="{BB962C8B-B14F-4D97-AF65-F5344CB8AC3E}">
        <p14:creationId xmlns:p14="http://schemas.microsoft.com/office/powerpoint/2010/main" val="1279966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BEFEFA-CBB5-452B-A6E0-F41E3EEAFFAB}" type="datetime1">
              <a:rPr lang="en-US" smtClean="0"/>
              <a:t>7/14/2023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B5F13F-7E1A-4580-A55C-09F2476A26E1}" type="slidenum">
              <a:rPr lang="en-US" smtClean="0"/>
              <a:t>‹#›</a:t>
            </a:fld>
            <a:endParaRPr lang="en-US"/>
          </a:p>
        </p:txBody>
      </p:sp>
    </p:spTree>
    <p:extLst>
      <p:ext uri="{BB962C8B-B14F-4D97-AF65-F5344CB8AC3E}">
        <p14:creationId xmlns:p14="http://schemas.microsoft.com/office/powerpoint/2010/main" val="2811805905"/>
      </p:ext>
    </p:extLst>
  </p:cSld>
  <p:clrMapOvr>
    <a:masterClrMapping/>
  </p:clrMapOvr>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804863" y="446086"/>
            <a:ext cx="2660650"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4863" y="446088"/>
            <a:ext cx="2660650"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641724" y="446087"/>
            <a:ext cx="4689475"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04863" y="2260737"/>
            <a:ext cx="2660650"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012693F-7E9C-473F-B9BE-A99371B937BA}" type="datetime1">
              <a:rPr lang="en-US" smtClean="0"/>
              <a:t>7/14/2023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B5F13F-7E1A-4580-A55C-09F2476A26E1}" type="slidenum">
              <a:rPr lang="en-US" smtClean="0"/>
              <a:t>‹#›</a:t>
            </a:fld>
            <a:endParaRPr lang="en-US"/>
          </a:p>
        </p:txBody>
      </p:sp>
    </p:spTree>
    <p:extLst>
      <p:ext uri="{BB962C8B-B14F-4D97-AF65-F5344CB8AC3E}">
        <p14:creationId xmlns:p14="http://schemas.microsoft.com/office/powerpoint/2010/main" val="74383006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9996" y="727521"/>
            <a:ext cx="350154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4573588" y="0"/>
            <a:ext cx="4570412"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09996" y="2344684"/>
            <a:ext cx="350154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2914357" y="6041361"/>
            <a:ext cx="732659" cy="365125"/>
          </a:xfrm>
        </p:spPr>
        <p:txBody>
          <a:bodyPr/>
          <a:lstStyle/>
          <a:p>
            <a:fld id="{49939ED1-20B6-486E-AD1A-0AF57D3268A8}" type="datetime1">
              <a:rPr lang="en-US" smtClean="0"/>
              <a:t>7/14/2023</a:t>
            </a:fld>
            <a:endParaRPr lang="en-US" dirty="0"/>
          </a:p>
        </p:txBody>
      </p:sp>
      <p:sp>
        <p:nvSpPr>
          <p:cNvPr id="6" name="Footer Placeholder 5"/>
          <p:cNvSpPr>
            <a:spLocks noGrp="1"/>
          </p:cNvSpPr>
          <p:nvPr>
            <p:ph type="ftr" sz="quarter" idx="11"/>
          </p:nvPr>
        </p:nvSpPr>
        <p:spPr>
          <a:xfrm>
            <a:off x="442797" y="6041361"/>
            <a:ext cx="2471560" cy="365125"/>
          </a:xfrm>
        </p:spPr>
        <p:txBody>
          <a:bodyPr/>
          <a:lstStyle/>
          <a:p>
            <a:endParaRPr lang="en-US" dirty="0"/>
          </a:p>
        </p:txBody>
      </p:sp>
      <p:sp>
        <p:nvSpPr>
          <p:cNvPr id="7" name="Slide Number Placeholder 6"/>
          <p:cNvSpPr>
            <a:spLocks noGrp="1"/>
          </p:cNvSpPr>
          <p:nvPr>
            <p:ph type="sldNum" sz="quarter" idx="12"/>
          </p:nvPr>
        </p:nvSpPr>
        <p:spPr>
          <a:xfrm>
            <a:off x="3647017" y="5915887"/>
            <a:ext cx="796616" cy="490599"/>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55558901"/>
      </p:ext>
    </p:extLst>
  </p:cSld>
  <p:clrMapOvr>
    <a:masterClrMapping/>
  </p:clrMapOvr>
  <p:hf sldNum="0" hd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7654" y="990600"/>
            <a:ext cx="8915400" cy="5257800"/>
          </a:xfrm>
          <a:prstGeom prst="rect">
            <a:avLst/>
          </a:prstGeom>
        </p:spPr>
        <p:txBody>
          <a:bodyPr/>
          <a:lstStyle>
            <a:lvl1pPr>
              <a:buClr>
                <a:schemeClr val="accent5"/>
              </a:buCl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4" name="Straight Connector 3"/>
          <p:cNvCxnSpPr/>
          <p:nvPr/>
        </p:nvCxnSpPr>
        <p:spPr bwMode="auto">
          <a:xfrm>
            <a:off x="379562" y="855663"/>
            <a:ext cx="8764438" cy="0"/>
          </a:xfrm>
          <a:prstGeom prst="line">
            <a:avLst/>
          </a:prstGeom>
          <a:solidFill>
            <a:schemeClr val="accent1"/>
          </a:solidFill>
          <a:ln w="1905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Rectangle 2"/>
          <p:cNvSpPr>
            <a:spLocks noGrp="1" noChangeArrowheads="1"/>
          </p:cNvSpPr>
          <p:nvPr>
            <p:ph type="title"/>
          </p:nvPr>
        </p:nvSpPr>
        <p:spPr bwMode="auto">
          <a:xfrm>
            <a:off x="276224" y="76200"/>
            <a:ext cx="87153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Tree>
    <p:extLst>
      <p:ext uri="{BB962C8B-B14F-4D97-AF65-F5344CB8AC3E}">
        <p14:creationId xmlns:p14="http://schemas.microsoft.com/office/powerpoint/2010/main" val="268437966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4863" y="4800600"/>
            <a:ext cx="7526337"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9144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04863" y="5367338"/>
            <a:ext cx="7526337"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939ED1-20B6-486E-AD1A-0AF57D3268A8}" type="datetime1">
              <a:rPr lang="en-US" smtClean="0"/>
              <a:t>7/14/2023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101040648"/>
      </p:ext>
    </p:extLst>
  </p:cSld>
  <p:clrMapOvr>
    <a:masterClrMapping/>
  </p:clrMapOvr>
  <p:hf sldNum="0" hdr="0"/>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485107" y="1338479"/>
            <a:ext cx="4749312"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49573" y="1495525"/>
            <a:ext cx="442038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651226" y="4700702"/>
            <a:ext cx="4418727"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5398884" y="1338479"/>
            <a:ext cx="3302316" cy="4075464"/>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49939ED1-20B6-486E-AD1A-0AF57D3268A8}" type="datetime1">
              <a:rPr lang="en-US" smtClean="0"/>
              <a:t>7/14/2023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056783588"/>
      </p:ext>
    </p:extLst>
  </p:cSld>
  <p:clrMapOvr>
    <a:masterClrMapping/>
  </p:clrMapOvr>
  <p:hf sldNum="0" hdr="0"/>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855663" y="2286585"/>
            <a:ext cx="3671336"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017816" y="2435956"/>
            <a:ext cx="328689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4616450" y="2286000"/>
            <a:ext cx="3671888" cy="2300288"/>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49939ED1-20B6-486E-AD1A-0AF57D3268A8}" type="datetime1">
              <a:rPr lang="en-US" smtClean="0"/>
              <a:t>7/14/2023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475693675"/>
      </p:ext>
    </p:extLst>
  </p:cSld>
  <p:clrMapOvr>
    <a:masterClrMapping/>
  </p:clrMapOvr>
  <p:hf sldNum="0" hdr="0"/>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C606F1-6C94-4B42-9107-EF88F69A149F}" type="datetime1">
              <a:rPr lang="en-US" smtClean="0"/>
              <a:t>7/14/2023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B5F13F-7E1A-4580-A55C-09F2476A26E1}" type="slidenum">
              <a:rPr lang="en-US" smtClean="0"/>
              <a:t>‹#›</a:t>
            </a:fld>
            <a:endParaRPr lang="en-US"/>
          </a:p>
        </p:txBody>
      </p:sp>
    </p:spTree>
    <p:extLst>
      <p:ext uri="{BB962C8B-B14F-4D97-AF65-F5344CB8AC3E}">
        <p14:creationId xmlns:p14="http://schemas.microsoft.com/office/powerpoint/2010/main" val="65607245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5752238" y="446089"/>
            <a:ext cx="3391762"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9" name="AutoShape 4"/>
          <p:cNvSpPr>
            <a:spLocks noChangeAspect="1" noChangeArrowheads="1" noTextEdit="1"/>
          </p:cNvSpPr>
          <p:nvPr/>
        </p:nvSpPr>
        <p:spPr bwMode="auto">
          <a:xfrm>
            <a:off x="5233988" y="0"/>
            <a:ext cx="3910012"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 name="Vertical Title 1"/>
          <p:cNvSpPr>
            <a:spLocks noGrp="1"/>
          </p:cNvSpPr>
          <p:nvPr>
            <p:ph type="title" orient="vert"/>
          </p:nvPr>
        </p:nvSpPr>
        <p:spPr>
          <a:xfrm>
            <a:off x="6137655" y="586171"/>
            <a:ext cx="1701800"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04862" y="446089"/>
            <a:ext cx="4947376"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7D18A4-7AB3-4151-BAC9-99ED2866EE8D}" type="datetime1">
              <a:rPr lang="en-US" smtClean="0"/>
              <a:t>7/14/2023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B5F13F-7E1A-4580-A55C-09F2476A26E1}" type="slidenum">
              <a:rPr lang="en-US" smtClean="0"/>
              <a:t>‹#›</a:t>
            </a:fld>
            <a:endParaRPr lang="en-US"/>
          </a:p>
        </p:txBody>
      </p:sp>
    </p:spTree>
    <p:extLst>
      <p:ext uri="{BB962C8B-B14F-4D97-AF65-F5344CB8AC3E}">
        <p14:creationId xmlns:p14="http://schemas.microsoft.com/office/powerpoint/2010/main" val="813461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7654" y="990600"/>
            <a:ext cx="4343400" cy="5211763"/>
          </a:xfrm>
          <a:prstGeom prst="rect">
            <a:avLst/>
          </a:prstGeom>
        </p:spPr>
        <p:txBody>
          <a:bodyPr/>
          <a:lstStyle>
            <a:lvl1pPr>
              <a:buClr>
                <a:schemeClr val="accent5"/>
              </a:buCl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15854" y="990600"/>
            <a:ext cx="4267200" cy="5211763"/>
          </a:xfrm>
          <a:prstGeom prst="rect">
            <a:avLst/>
          </a:prstGeom>
        </p:spPr>
        <p:txBody>
          <a:bodyPr/>
          <a:lstStyle>
            <a:lvl1pPr>
              <a:buClr>
                <a:schemeClr val="accent5"/>
              </a:buCl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2"/>
          <p:cNvSpPr>
            <a:spLocks noGrp="1" noChangeArrowheads="1"/>
          </p:cNvSpPr>
          <p:nvPr>
            <p:ph type="title"/>
          </p:nvPr>
        </p:nvSpPr>
        <p:spPr bwMode="auto">
          <a:xfrm>
            <a:off x="276224" y="76200"/>
            <a:ext cx="87153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cxnSp>
        <p:nvCxnSpPr>
          <p:cNvPr id="6" name="Straight Connector 5"/>
          <p:cNvCxnSpPr/>
          <p:nvPr/>
        </p:nvCxnSpPr>
        <p:spPr bwMode="auto">
          <a:xfrm>
            <a:off x="379562" y="855663"/>
            <a:ext cx="8764438" cy="0"/>
          </a:xfrm>
          <a:prstGeom prst="line">
            <a:avLst/>
          </a:prstGeom>
          <a:solidFill>
            <a:schemeClr val="accent1"/>
          </a:solidFill>
          <a:ln w="1905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727666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Four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7654" y="990600"/>
            <a:ext cx="4343400" cy="2468563"/>
          </a:xfrm>
          <a:prstGeom prst="rect">
            <a:avLst/>
          </a:prstGeom>
        </p:spPr>
        <p:txBody>
          <a:bodyPr/>
          <a:lstStyle>
            <a:lvl1pPr>
              <a:buClr>
                <a:schemeClr val="accent5"/>
              </a:buCl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15854" y="990600"/>
            <a:ext cx="4267200" cy="2459010"/>
          </a:xfrm>
          <a:prstGeom prst="rect">
            <a:avLst/>
          </a:prstGeom>
        </p:spPr>
        <p:txBody>
          <a:bodyPr/>
          <a:lstStyle>
            <a:lvl1pPr>
              <a:buClr>
                <a:schemeClr val="accent5"/>
              </a:buCl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10"/>
          </p:nvPr>
        </p:nvSpPr>
        <p:spPr>
          <a:xfrm>
            <a:off x="67654" y="3581400"/>
            <a:ext cx="4343400" cy="2667000"/>
          </a:xfrm>
        </p:spPr>
        <p:txBody>
          <a:bodyPr/>
          <a:lstStyle>
            <a:lvl1pPr>
              <a:buClr>
                <a:schemeClr val="accent5"/>
              </a:buCl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1"/>
          </p:nvPr>
        </p:nvSpPr>
        <p:spPr>
          <a:xfrm>
            <a:off x="4715854" y="3581400"/>
            <a:ext cx="4267200" cy="2667000"/>
          </a:xfrm>
        </p:spPr>
        <p:txBody>
          <a:bodyPr/>
          <a:lstStyle>
            <a:lvl1pPr>
              <a:buClr>
                <a:schemeClr val="accent5"/>
              </a:buCl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2"/>
          <p:cNvSpPr>
            <a:spLocks noGrp="1" noChangeArrowheads="1"/>
          </p:cNvSpPr>
          <p:nvPr>
            <p:ph type="title"/>
          </p:nvPr>
        </p:nvSpPr>
        <p:spPr bwMode="auto">
          <a:xfrm>
            <a:off x="276224" y="76200"/>
            <a:ext cx="87153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cxnSp>
        <p:nvCxnSpPr>
          <p:cNvPr id="8" name="Straight Connector 7"/>
          <p:cNvCxnSpPr/>
          <p:nvPr/>
        </p:nvCxnSpPr>
        <p:spPr bwMode="auto">
          <a:xfrm>
            <a:off x="379562" y="855663"/>
            <a:ext cx="8764438" cy="0"/>
          </a:xfrm>
          <a:prstGeom prst="line">
            <a:avLst/>
          </a:prstGeom>
          <a:solidFill>
            <a:schemeClr val="accent1"/>
          </a:solidFill>
          <a:ln w="1905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377667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bwMode="auto">
          <a:xfrm>
            <a:off x="276224" y="76200"/>
            <a:ext cx="87153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 name="Text Placeholder 2"/>
          <p:cNvSpPr>
            <a:spLocks noGrp="1"/>
          </p:cNvSpPr>
          <p:nvPr>
            <p:ph type="body" idx="1"/>
          </p:nvPr>
        </p:nvSpPr>
        <p:spPr>
          <a:xfrm>
            <a:off x="76200" y="990600"/>
            <a:ext cx="4361471" cy="639762"/>
          </a:xfrm>
          <a:prstGeom prst="rect">
            <a:avLst/>
          </a:prstGeom>
        </p:spPr>
        <p:txBody>
          <a:bodyPr anchor="b"/>
          <a:lstStyle>
            <a:lvl1pPr marL="214313" indent="-214313">
              <a:buFont typeface="Arial" pitchFamily="34" charset="0"/>
              <a:buChar char=" "/>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 name="Content Placeholder 3"/>
          <p:cNvSpPr>
            <a:spLocks noGrp="1"/>
          </p:cNvSpPr>
          <p:nvPr>
            <p:ph sz="half" idx="2"/>
          </p:nvPr>
        </p:nvSpPr>
        <p:spPr>
          <a:xfrm>
            <a:off x="67654" y="1676400"/>
            <a:ext cx="4343400" cy="4800600"/>
          </a:xfrm>
          <a:prstGeom prst="rect">
            <a:avLst/>
          </a:prstGeom>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4"/>
          <p:cNvSpPr>
            <a:spLocks noGrp="1"/>
          </p:cNvSpPr>
          <p:nvPr>
            <p:ph type="body" sz="quarter" idx="3"/>
          </p:nvPr>
        </p:nvSpPr>
        <p:spPr>
          <a:xfrm>
            <a:off x="4648200" y="990600"/>
            <a:ext cx="4370996" cy="639762"/>
          </a:xfrm>
          <a:prstGeom prst="rect">
            <a:avLst/>
          </a:prstGeom>
        </p:spPr>
        <p:txBody>
          <a:bodyPr anchor="b"/>
          <a:lstStyle>
            <a:lvl1pPr marL="204788" indent="-204788">
              <a:buFont typeface="Arial" pitchFamily="34" charset="0"/>
              <a:buChar char=" "/>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4"/>
          </p:nvPr>
        </p:nvSpPr>
        <p:spPr>
          <a:xfrm>
            <a:off x="4645025" y="1676400"/>
            <a:ext cx="4346575" cy="4800600"/>
          </a:xfrm>
          <a:prstGeom prst="rect">
            <a:avLst/>
          </a:prstGeom>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p:cNvCxnSpPr/>
          <p:nvPr/>
        </p:nvCxnSpPr>
        <p:spPr bwMode="auto">
          <a:xfrm>
            <a:off x="379562" y="855663"/>
            <a:ext cx="8764438" cy="0"/>
          </a:xfrm>
          <a:prstGeom prst="line">
            <a:avLst/>
          </a:prstGeom>
          <a:solidFill>
            <a:schemeClr val="accent1"/>
          </a:solidFill>
          <a:ln w="1905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976963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6" Type="http://schemas.openxmlformats.org/officeDocument/2006/relationships/theme" Target="../theme/theme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theme" Target="../theme/theme4.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theme" Target="../theme/theme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Rectangle 3"/>
          <p:cNvSpPr>
            <a:spLocks noGrp="1" noChangeArrowheads="1"/>
          </p:cNvSpPr>
          <p:nvPr>
            <p:ph type="body" idx="1"/>
          </p:nvPr>
        </p:nvSpPr>
        <p:spPr bwMode="auto">
          <a:xfrm>
            <a:off x="67654" y="990600"/>
            <a:ext cx="89154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2"/>
          <p:cNvSpPr>
            <a:spLocks noGrp="1" noChangeArrowheads="1"/>
          </p:cNvSpPr>
          <p:nvPr>
            <p:ph type="title"/>
          </p:nvPr>
        </p:nvSpPr>
        <p:spPr bwMode="auto">
          <a:xfrm>
            <a:off x="276224" y="76200"/>
            <a:ext cx="87153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 name="Slide Number Placeholder 7"/>
          <p:cNvSpPr txBox="1">
            <a:spLocks/>
          </p:cNvSpPr>
          <p:nvPr/>
        </p:nvSpPr>
        <p:spPr>
          <a:xfrm>
            <a:off x="8578971" y="6616757"/>
            <a:ext cx="547777" cy="225484"/>
          </a:xfrm>
          <a:prstGeom prst="rect">
            <a:avLst/>
          </a:prstGeom>
          <a:ln>
            <a:noFill/>
          </a:ln>
        </p:spPr>
        <p:txBody>
          <a:bodyPr vert="horz" lIns="91440" tIns="45720" rIns="91440" bIns="45720" rtlCol="0" anchor="ctr"/>
          <a:lstStyle>
            <a:defPPr>
              <a:defRPr lang="en-US"/>
            </a:defPPr>
            <a:lvl1pPr algn="r" rtl="0" fontAlgn="base">
              <a:lnSpc>
                <a:spcPct val="90000"/>
              </a:lnSpc>
              <a:spcBef>
                <a:spcPct val="50000"/>
              </a:spcBef>
              <a:spcAft>
                <a:spcPct val="0"/>
              </a:spcAft>
              <a:defRPr sz="1000" kern="1200">
                <a:solidFill>
                  <a:schemeClr val="tx1"/>
                </a:solidFill>
                <a:latin typeface="Arial" charset="0"/>
                <a:ea typeface="+mn-ea"/>
                <a:cs typeface="+mn-cs"/>
              </a:defRPr>
            </a:lvl1pPr>
            <a:lvl2pPr marL="457200" algn="l" rtl="0" fontAlgn="base">
              <a:lnSpc>
                <a:spcPct val="90000"/>
              </a:lnSpc>
              <a:spcBef>
                <a:spcPct val="50000"/>
              </a:spcBef>
              <a:spcAft>
                <a:spcPct val="0"/>
              </a:spcAft>
              <a:defRPr sz="1600" kern="1200">
                <a:solidFill>
                  <a:schemeClr val="tx1"/>
                </a:solidFill>
                <a:latin typeface="Arial" charset="0"/>
                <a:ea typeface="+mn-ea"/>
                <a:cs typeface="+mn-cs"/>
              </a:defRPr>
            </a:lvl2pPr>
            <a:lvl3pPr marL="914400" algn="l" rtl="0" fontAlgn="base">
              <a:lnSpc>
                <a:spcPct val="90000"/>
              </a:lnSpc>
              <a:spcBef>
                <a:spcPct val="50000"/>
              </a:spcBef>
              <a:spcAft>
                <a:spcPct val="0"/>
              </a:spcAft>
              <a:defRPr sz="1600" kern="1200">
                <a:solidFill>
                  <a:schemeClr val="tx1"/>
                </a:solidFill>
                <a:latin typeface="Arial" charset="0"/>
                <a:ea typeface="+mn-ea"/>
                <a:cs typeface="+mn-cs"/>
              </a:defRPr>
            </a:lvl3pPr>
            <a:lvl4pPr marL="1371600" algn="l" rtl="0" fontAlgn="base">
              <a:lnSpc>
                <a:spcPct val="90000"/>
              </a:lnSpc>
              <a:spcBef>
                <a:spcPct val="50000"/>
              </a:spcBef>
              <a:spcAft>
                <a:spcPct val="0"/>
              </a:spcAft>
              <a:defRPr sz="1600" kern="1200">
                <a:solidFill>
                  <a:schemeClr val="tx1"/>
                </a:solidFill>
                <a:latin typeface="Arial" charset="0"/>
                <a:ea typeface="+mn-ea"/>
                <a:cs typeface="+mn-cs"/>
              </a:defRPr>
            </a:lvl4pPr>
            <a:lvl5pPr marL="1828800" algn="l" rtl="0" fontAlgn="base">
              <a:lnSpc>
                <a:spcPct val="90000"/>
              </a:lnSpc>
              <a:spcBef>
                <a:spcPct val="5000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fld id="{296C8835-0D17-40BE-AF3A-B681D566BC72}" type="slidenum">
              <a:rPr lang="en-US" smtClean="0">
                <a:solidFill>
                  <a:prstClr val="black"/>
                </a:solidFill>
              </a:rPr>
              <a:pPr/>
              <a:t>‹#›</a:t>
            </a:fld>
            <a:endParaRPr lang="en-US" dirty="0">
              <a:solidFill>
                <a:prstClr val="black"/>
              </a:solidFill>
            </a:endParaRPr>
          </a:p>
        </p:txBody>
      </p:sp>
      <p:pic>
        <p:nvPicPr>
          <p:cNvPr id="8" name="Picture 7"/>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7154692" y="6597294"/>
            <a:ext cx="1591056" cy="219012"/>
          </a:xfrm>
          <a:prstGeom prst="rect">
            <a:avLst/>
          </a:prstGeom>
        </p:spPr>
      </p:pic>
    </p:spTree>
    <p:extLst>
      <p:ext uri="{BB962C8B-B14F-4D97-AF65-F5344CB8AC3E}">
        <p14:creationId xmlns:p14="http://schemas.microsoft.com/office/powerpoint/2010/main" val="390357866"/>
      </p:ext>
    </p:extLst>
  </p:cSld>
  <p:clrMap bg1="lt1" tx1="dk1" bg2="lt2" tx2="dk2" accent1="accent1" accent2="accent2" accent3="accent3" accent4="accent4" accent5="accent5" accent6="accent6" hlink="hlink" folHlink="folHlink"/>
  <p:sldLayoutIdLst>
    <p:sldLayoutId id="2147484344" r:id="rId1"/>
    <p:sldLayoutId id="2147484345" r:id="rId2"/>
    <p:sldLayoutId id="2147484346" r:id="rId3"/>
    <p:sldLayoutId id="2147484347" r:id="rId4"/>
    <p:sldLayoutId id="2147484348" r:id="rId5"/>
    <p:sldLayoutId id="2147484349" r:id="rId6"/>
    <p:sldLayoutId id="2147484350" r:id="rId7"/>
    <p:sldLayoutId id="2147484351" r:id="rId8"/>
    <p:sldLayoutId id="2147484352" r:id="rId9"/>
    <p:sldLayoutId id="2147484353" r:id="rId10"/>
    <p:sldLayoutId id="2147484354" r:id="rId11"/>
    <p:sldLayoutId id="2147484355" r:id="rId12"/>
    <p:sldLayoutId id="2147484356" r:id="rId13"/>
    <p:sldLayoutId id="2147484357" r:id="rId14"/>
    <p:sldLayoutId id="2147484358" r:id="rId15"/>
    <p:sldLayoutId id="2147484359" r:id="rId16"/>
    <p:sldLayoutId id="2147484360" r:id="rId17"/>
    <p:sldLayoutId id="2147484361" r:id="rId18"/>
  </p:sldLayoutIdLst>
  <p:hf sldNum="0" hdr="0" ftr="0" dt="0"/>
  <p:txStyles>
    <p:titleStyle>
      <a:lvl1pPr algn="l" rtl="0" eaLnBrk="1" fontAlgn="base" hangingPunct="1">
        <a:lnSpc>
          <a:spcPct val="90000"/>
        </a:lnSpc>
        <a:spcBef>
          <a:spcPct val="0"/>
        </a:spcBef>
        <a:spcAft>
          <a:spcPct val="0"/>
        </a:spcAft>
        <a:defRPr sz="2200" b="1">
          <a:solidFill>
            <a:schemeClr val="tx2"/>
          </a:solidFill>
          <a:latin typeface="+mj-lt"/>
          <a:ea typeface="+mj-ea"/>
          <a:cs typeface="+mj-cs"/>
        </a:defRPr>
      </a:lvl1pPr>
      <a:lvl2pPr algn="l" rtl="0" eaLnBrk="1" fontAlgn="base" hangingPunct="1">
        <a:lnSpc>
          <a:spcPct val="90000"/>
        </a:lnSpc>
        <a:spcBef>
          <a:spcPct val="0"/>
        </a:spcBef>
        <a:spcAft>
          <a:spcPct val="0"/>
        </a:spcAft>
        <a:defRPr sz="2200" b="1">
          <a:solidFill>
            <a:schemeClr val="tx2"/>
          </a:solidFill>
          <a:latin typeface="Arial" charset="0"/>
        </a:defRPr>
      </a:lvl2pPr>
      <a:lvl3pPr algn="l" rtl="0" eaLnBrk="1" fontAlgn="base" hangingPunct="1">
        <a:lnSpc>
          <a:spcPct val="90000"/>
        </a:lnSpc>
        <a:spcBef>
          <a:spcPct val="0"/>
        </a:spcBef>
        <a:spcAft>
          <a:spcPct val="0"/>
        </a:spcAft>
        <a:defRPr sz="2200" b="1">
          <a:solidFill>
            <a:schemeClr val="tx2"/>
          </a:solidFill>
          <a:latin typeface="Arial" charset="0"/>
        </a:defRPr>
      </a:lvl3pPr>
      <a:lvl4pPr algn="l" rtl="0" eaLnBrk="1" fontAlgn="base" hangingPunct="1">
        <a:lnSpc>
          <a:spcPct val="90000"/>
        </a:lnSpc>
        <a:spcBef>
          <a:spcPct val="0"/>
        </a:spcBef>
        <a:spcAft>
          <a:spcPct val="0"/>
        </a:spcAft>
        <a:defRPr sz="2200" b="1">
          <a:solidFill>
            <a:schemeClr val="tx2"/>
          </a:solidFill>
          <a:latin typeface="Arial" charset="0"/>
        </a:defRPr>
      </a:lvl4pPr>
      <a:lvl5pPr algn="l" rtl="0" eaLnBrk="1" fontAlgn="base" hangingPunct="1">
        <a:lnSpc>
          <a:spcPct val="90000"/>
        </a:lnSpc>
        <a:spcBef>
          <a:spcPct val="0"/>
        </a:spcBef>
        <a:spcAft>
          <a:spcPct val="0"/>
        </a:spcAft>
        <a:defRPr sz="2200" b="1">
          <a:solidFill>
            <a:schemeClr val="tx2"/>
          </a:solidFill>
          <a:latin typeface="Arial" charset="0"/>
        </a:defRPr>
      </a:lvl5pPr>
      <a:lvl6pPr marL="457200" algn="l" rtl="0" eaLnBrk="1" fontAlgn="base" hangingPunct="1">
        <a:lnSpc>
          <a:spcPct val="90000"/>
        </a:lnSpc>
        <a:spcBef>
          <a:spcPct val="0"/>
        </a:spcBef>
        <a:spcAft>
          <a:spcPct val="0"/>
        </a:spcAft>
        <a:defRPr sz="2200" b="1">
          <a:solidFill>
            <a:schemeClr val="tx2"/>
          </a:solidFill>
          <a:latin typeface="Arial" charset="0"/>
        </a:defRPr>
      </a:lvl6pPr>
      <a:lvl7pPr marL="914400" algn="l" rtl="0" eaLnBrk="1" fontAlgn="base" hangingPunct="1">
        <a:lnSpc>
          <a:spcPct val="90000"/>
        </a:lnSpc>
        <a:spcBef>
          <a:spcPct val="0"/>
        </a:spcBef>
        <a:spcAft>
          <a:spcPct val="0"/>
        </a:spcAft>
        <a:defRPr sz="2200" b="1">
          <a:solidFill>
            <a:schemeClr val="tx2"/>
          </a:solidFill>
          <a:latin typeface="Arial" charset="0"/>
        </a:defRPr>
      </a:lvl7pPr>
      <a:lvl8pPr marL="1371600" algn="l" rtl="0" eaLnBrk="1" fontAlgn="base" hangingPunct="1">
        <a:lnSpc>
          <a:spcPct val="90000"/>
        </a:lnSpc>
        <a:spcBef>
          <a:spcPct val="0"/>
        </a:spcBef>
        <a:spcAft>
          <a:spcPct val="0"/>
        </a:spcAft>
        <a:defRPr sz="2200" b="1">
          <a:solidFill>
            <a:schemeClr val="tx2"/>
          </a:solidFill>
          <a:latin typeface="Arial" charset="0"/>
        </a:defRPr>
      </a:lvl8pPr>
      <a:lvl9pPr marL="1828800" algn="l" rtl="0" eaLnBrk="1" fontAlgn="base" hangingPunct="1">
        <a:lnSpc>
          <a:spcPct val="90000"/>
        </a:lnSpc>
        <a:spcBef>
          <a:spcPct val="0"/>
        </a:spcBef>
        <a:spcAft>
          <a:spcPct val="0"/>
        </a:spcAft>
        <a:defRPr sz="2200" b="1">
          <a:solidFill>
            <a:schemeClr val="tx2"/>
          </a:solidFill>
          <a:latin typeface="Arial" charset="0"/>
        </a:defRPr>
      </a:lvl9pPr>
    </p:titleStyle>
    <p:bodyStyle>
      <a:lvl1pPr marL="209550" indent="-209550" algn="l" rtl="0" eaLnBrk="1" fontAlgn="base" hangingPunct="1">
        <a:lnSpc>
          <a:spcPct val="90000"/>
        </a:lnSpc>
        <a:spcBef>
          <a:spcPct val="65000"/>
        </a:spcBef>
        <a:spcAft>
          <a:spcPct val="0"/>
        </a:spcAft>
        <a:buClr>
          <a:schemeClr val="accent5"/>
        </a:buClr>
        <a:buFont typeface="Wingdings" pitchFamily="34" charset="2"/>
        <a:buChar char="Ø"/>
        <a:defRPr sz="1600">
          <a:solidFill>
            <a:schemeClr val="tx1"/>
          </a:solidFill>
          <a:latin typeface="+mn-lt"/>
          <a:ea typeface="+mn-ea"/>
          <a:cs typeface="+mn-cs"/>
        </a:defRPr>
      </a:lvl1pPr>
      <a:lvl2pPr marL="395288" indent="-184150" algn="l" rtl="0" eaLnBrk="1" fontAlgn="base" hangingPunct="1">
        <a:lnSpc>
          <a:spcPct val="90000"/>
        </a:lnSpc>
        <a:spcBef>
          <a:spcPct val="30000"/>
        </a:spcBef>
        <a:spcAft>
          <a:spcPct val="0"/>
        </a:spcAft>
        <a:buClr>
          <a:schemeClr val="accent5"/>
        </a:buClr>
        <a:buFont typeface="Symbol" pitchFamily="82" charset="2"/>
        <a:buChar char="·"/>
        <a:defRPr sz="1600">
          <a:solidFill>
            <a:schemeClr val="tx1"/>
          </a:solidFill>
          <a:latin typeface="+mn-lt"/>
        </a:defRPr>
      </a:lvl2pPr>
      <a:lvl3pPr marL="593725" indent="-196850" algn="l" rtl="0" eaLnBrk="1" fontAlgn="base" hangingPunct="1">
        <a:lnSpc>
          <a:spcPct val="90000"/>
        </a:lnSpc>
        <a:spcBef>
          <a:spcPct val="15000"/>
        </a:spcBef>
        <a:spcAft>
          <a:spcPct val="0"/>
        </a:spcAft>
        <a:buClr>
          <a:schemeClr val="accent5"/>
        </a:buClr>
        <a:buChar char="–"/>
        <a:defRPr sz="1600">
          <a:solidFill>
            <a:schemeClr val="tx1"/>
          </a:solidFill>
          <a:latin typeface="+mn-lt"/>
        </a:defRPr>
      </a:lvl3pPr>
      <a:lvl4pPr marL="792163" indent="-196850" algn="l" rtl="0" eaLnBrk="1" fontAlgn="base" hangingPunct="1">
        <a:lnSpc>
          <a:spcPct val="90000"/>
        </a:lnSpc>
        <a:spcBef>
          <a:spcPct val="15000"/>
        </a:spcBef>
        <a:spcAft>
          <a:spcPct val="0"/>
        </a:spcAft>
        <a:buClr>
          <a:schemeClr val="accent5"/>
        </a:buClr>
        <a:buChar char="»"/>
        <a:defRPr sz="1600">
          <a:solidFill>
            <a:schemeClr val="tx1"/>
          </a:solidFill>
          <a:latin typeface="+mn-lt"/>
        </a:defRPr>
      </a:lvl4pPr>
      <a:lvl5pPr marL="977900" indent="-184150" algn="l" rtl="0" eaLnBrk="1" fontAlgn="base" hangingPunct="1">
        <a:lnSpc>
          <a:spcPct val="90000"/>
        </a:lnSpc>
        <a:spcBef>
          <a:spcPct val="15000"/>
        </a:spcBef>
        <a:spcAft>
          <a:spcPct val="0"/>
        </a:spcAft>
        <a:buClr>
          <a:schemeClr val="accent5"/>
        </a:buClr>
        <a:buChar char="›"/>
        <a:defRPr sz="1600">
          <a:solidFill>
            <a:schemeClr val="tx1"/>
          </a:solidFill>
          <a:latin typeface="+mn-lt"/>
        </a:defRPr>
      </a:lvl5pPr>
      <a:lvl6pPr marL="1435100" indent="-184150" algn="l" rtl="0" eaLnBrk="1" fontAlgn="base" hangingPunct="1">
        <a:lnSpc>
          <a:spcPct val="90000"/>
        </a:lnSpc>
        <a:spcBef>
          <a:spcPct val="15000"/>
        </a:spcBef>
        <a:spcAft>
          <a:spcPct val="0"/>
        </a:spcAft>
        <a:buClr>
          <a:schemeClr val="folHlink"/>
        </a:buClr>
        <a:buChar char="›"/>
        <a:defRPr sz="1600">
          <a:solidFill>
            <a:schemeClr val="tx1"/>
          </a:solidFill>
          <a:latin typeface="+mn-lt"/>
        </a:defRPr>
      </a:lvl6pPr>
      <a:lvl7pPr marL="1892300" indent="-184150" algn="l" rtl="0" eaLnBrk="1" fontAlgn="base" hangingPunct="1">
        <a:lnSpc>
          <a:spcPct val="90000"/>
        </a:lnSpc>
        <a:spcBef>
          <a:spcPct val="15000"/>
        </a:spcBef>
        <a:spcAft>
          <a:spcPct val="0"/>
        </a:spcAft>
        <a:buClr>
          <a:schemeClr val="folHlink"/>
        </a:buClr>
        <a:buChar char="›"/>
        <a:defRPr sz="1600">
          <a:solidFill>
            <a:schemeClr val="tx1"/>
          </a:solidFill>
          <a:latin typeface="+mn-lt"/>
        </a:defRPr>
      </a:lvl7pPr>
      <a:lvl8pPr marL="2349500" indent="-184150" algn="l" rtl="0" eaLnBrk="1" fontAlgn="base" hangingPunct="1">
        <a:lnSpc>
          <a:spcPct val="90000"/>
        </a:lnSpc>
        <a:spcBef>
          <a:spcPct val="15000"/>
        </a:spcBef>
        <a:spcAft>
          <a:spcPct val="0"/>
        </a:spcAft>
        <a:buClr>
          <a:schemeClr val="folHlink"/>
        </a:buClr>
        <a:buChar char="›"/>
        <a:defRPr sz="1600">
          <a:solidFill>
            <a:schemeClr val="tx1"/>
          </a:solidFill>
          <a:latin typeface="+mn-lt"/>
        </a:defRPr>
      </a:lvl8pPr>
      <a:lvl9pPr marL="2806700" indent="-184150" algn="l" rtl="0" eaLnBrk="1" fontAlgn="base" hangingPunct="1">
        <a:lnSpc>
          <a:spcPct val="90000"/>
        </a:lnSpc>
        <a:spcBef>
          <a:spcPct val="15000"/>
        </a:spcBef>
        <a:spcAft>
          <a:spcPct val="0"/>
        </a:spcAft>
        <a:buClr>
          <a:schemeClr val="folHlink"/>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5136" y="444508"/>
            <a:ext cx="8229600" cy="521696"/>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15136" y="982199"/>
            <a:ext cx="5332506" cy="332192"/>
          </a:xfrm>
          <a:prstGeom prst="rect">
            <a:avLst/>
          </a:prstGeom>
        </p:spPr>
        <p:txBody>
          <a:bodyPr vert="horz" lIns="91440" tIns="45720" rIns="91440" bIns="45720" rtlCol="0">
            <a:normAutofit/>
          </a:bodyPr>
          <a:lstStyle/>
          <a:p>
            <a:pPr lvl="0"/>
            <a:r>
              <a:rPr lang="en-US" dirty="0"/>
              <a:t>Click to edit Master text styles</a:t>
            </a:r>
          </a:p>
        </p:txBody>
      </p:sp>
      <p:sp>
        <p:nvSpPr>
          <p:cNvPr id="6" name="Slide Number Placeholder 5"/>
          <p:cNvSpPr>
            <a:spLocks noGrp="1"/>
          </p:cNvSpPr>
          <p:nvPr>
            <p:ph type="sldNum" sz="quarter" idx="4"/>
          </p:nvPr>
        </p:nvSpPr>
        <p:spPr>
          <a:xfrm>
            <a:off x="8367077" y="6420103"/>
            <a:ext cx="626035" cy="366183"/>
          </a:xfrm>
          <a:prstGeom prst="rect">
            <a:avLst/>
          </a:prstGeom>
        </p:spPr>
        <p:txBody>
          <a:bodyPr vert="horz" lIns="91440" tIns="45720" rIns="91440" bIns="45720" rtlCol="0" anchor="ctr"/>
          <a:lstStyle>
            <a:lvl1pPr algn="r">
              <a:defRPr sz="1000">
                <a:solidFill>
                  <a:schemeClr val="accent2"/>
                </a:solidFill>
                <a:latin typeface="Arial"/>
                <a:cs typeface="Arial"/>
              </a:defRPr>
            </a:lvl1pPr>
          </a:lstStyle>
          <a:p>
            <a:fld id="{A88B48FB-E956-2048-9E74-C69E7CAA26CC}" type="slidenum">
              <a:rPr lang="en-US" smtClean="0"/>
              <a:pPr/>
              <a:t>‹#›</a:t>
            </a:fld>
            <a:endParaRPr lang="en-US" dirty="0"/>
          </a:p>
        </p:txBody>
      </p:sp>
      <p:cxnSp>
        <p:nvCxnSpPr>
          <p:cNvPr id="7" name="Straight Connector 6"/>
          <p:cNvCxnSpPr/>
          <p:nvPr/>
        </p:nvCxnSpPr>
        <p:spPr>
          <a:xfrm>
            <a:off x="0" y="6420101"/>
            <a:ext cx="9144000" cy="0"/>
          </a:xfrm>
          <a:prstGeom prst="line">
            <a:avLst/>
          </a:prstGeom>
          <a:ln w="12700" cmpd="sng">
            <a:solidFill>
              <a:srgbClr val="CCCCCC"/>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204789" y="972237"/>
            <a:ext cx="8780462" cy="0"/>
          </a:xfrm>
          <a:prstGeom prst="line">
            <a:avLst/>
          </a:prstGeom>
          <a:ln w="6350" cmpd="sng">
            <a:solidFill>
              <a:srgbClr val="CCCCC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1260871"/>
      </p:ext>
    </p:extLst>
  </p:cSld>
  <p:clrMap bg1="lt1" tx1="dk1" bg2="lt2" tx2="dk2" accent1="accent1" accent2="accent2" accent3="accent3" accent4="accent4" accent5="accent5" accent6="accent6" hlink="hlink" folHlink="folHlink"/>
  <p:sldLayoutIdLst>
    <p:sldLayoutId id="2147484423" r:id="rId1"/>
    <p:sldLayoutId id="2147484424" r:id="rId2"/>
    <p:sldLayoutId id="2147484425" r:id="rId3"/>
  </p:sldLayoutIdLst>
  <p:txStyles>
    <p:titleStyle>
      <a:lvl1pPr algn="l" defTabSz="457189" rtl="0" eaLnBrk="1" latinLnBrk="0" hangingPunct="1">
        <a:spcBef>
          <a:spcPct val="0"/>
        </a:spcBef>
        <a:buNone/>
        <a:defRPr sz="2000" b="1" kern="1200">
          <a:solidFill>
            <a:schemeClr val="tx1"/>
          </a:solidFill>
          <a:latin typeface="Arial"/>
          <a:ea typeface="+mj-ea"/>
          <a:cs typeface="Arial"/>
        </a:defRPr>
      </a:lvl1pPr>
    </p:titleStyle>
    <p:bodyStyle>
      <a:lvl1pPr marL="0" indent="0" algn="l" defTabSz="457189" rtl="0" eaLnBrk="1" latinLnBrk="0" hangingPunct="1">
        <a:spcBef>
          <a:spcPct val="20000"/>
        </a:spcBef>
        <a:buFont typeface="Arial"/>
        <a:buNone/>
        <a:defRPr sz="1000" kern="1200">
          <a:solidFill>
            <a:schemeClr val="tx1"/>
          </a:solidFill>
          <a:latin typeface="Arial"/>
          <a:ea typeface="+mn-ea"/>
          <a:cs typeface="Arial"/>
        </a:defRPr>
      </a:lvl1pPr>
      <a:lvl2pPr marL="742931" indent="-285743"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2"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8"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9997" y="447188"/>
            <a:ext cx="7524003"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09997" y="2184400"/>
            <a:ext cx="7524003"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42797" y="6041361"/>
            <a:ext cx="6289532"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6911422" y="6041361"/>
            <a:ext cx="993161"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7/14/2023</a:t>
            </a:fld>
            <a:endParaRPr lang="en-US" dirty="0"/>
          </a:p>
        </p:txBody>
      </p:sp>
      <p:sp>
        <p:nvSpPr>
          <p:cNvPr id="6" name="Slide Number Placeholder 5"/>
          <p:cNvSpPr>
            <a:spLocks noGrp="1"/>
          </p:cNvSpPr>
          <p:nvPr>
            <p:ph type="sldNum" sz="quarter" idx="4"/>
          </p:nvPr>
        </p:nvSpPr>
        <p:spPr>
          <a:xfrm>
            <a:off x="7904584" y="5915887"/>
            <a:ext cx="796616"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202384892"/>
      </p:ext>
    </p:extLst>
  </p:cSld>
  <p:clrMap bg1="dk1" tx1="lt1" bg2="dk2" tx2="lt2" accent1="accent1" accent2="accent2" accent3="accent3" accent4="accent4" accent5="accent5" accent6="accent6" hlink="hlink" folHlink="folHlink"/>
  <p:sldLayoutIdLst>
    <p:sldLayoutId id="2147484427" r:id="rId1"/>
    <p:sldLayoutId id="2147484428" r:id="rId2"/>
    <p:sldLayoutId id="2147484429" r:id="rId3"/>
    <p:sldLayoutId id="2147484430" r:id="rId4"/>
    <p:sldLayoutId id="2147484431" r:id="rId5"/>
    <p:sldLayoutId id="2147484432" r:id="rId6"/>
    <p:sldLayoutId id="2147484433" r:id="rId7"/>
    <p:sldLayoutId id="2147484434" r:id="rId8"/>
    <p:sldLayoutId id="2147484435" r:id="rId9"/>
    <p:sldLayoutId id="2147484436" r:id="rId10"/>
    <p:sldLayoutId id="2147484437" r:id="rId11"/>
    <p:sldLayoutId id="2147484438" r:id="rId12"/>
    <p:sldLayoutId id="2147484439" r:id="rId13"/>
    <p:sldLayoutId id="2147484440" r:id="rId14"/>
    <p:sldLayoutId id="2147484441" r:id="rId15"/>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9997" y="447188"/>
            <a:ext cx="7524003"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09997" y="2184400"/>
            <a:ext cx="7524003"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42797" y="6041361"/>
            <a:ext cx="6289532"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6911422" y="6041361"/>
            <a:ext cx="993161"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7/14/2023</a:t>
            </a:fld>
            <a:endParaRPr lang="en-US" dirty="0"/>
          </a:p>
        </p:txBody>
      </p:sp>
      <p:sp>
        <p:nvSpPr>
          <p:cNvPr id="6" name="Slide Number Placeholder 5"/>
          <p:cNvSpPr>
            <a:spLocks noGrp="1"/>
          </p:cNvSpPr>
          <p:nvPr>
            <p:ph type="sldNum" sz="quarter" idx="4"/>
          </p:nvPr>
        </p:nvSpPr>
        <p:spPr>
          <a:xfrm>
            <a:off x="7904584" y="5915887"/>
            <a:ext cx="796616"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486354665"/>
      </p:ext>
    </p:extLst>
  </p:cSld>
  <p:clrMap bg1="dk1" tx1="lt1" bg2="dk2" tx2="lt2" accent1="accent1" accent2="accent2" accent3="accent3" accent4="accent4" accent5="accent5" accent6="accent6" hlink="hlink" folHlink="folHlink"/>
  <p:sldLayoutIdLst>
    <p:sldLayoutId id="2147484459" r:id="rId1"/>
    <p:sldLayoutId id="2147484460" r:id="rId2"/>
    <p:sldLayoutId id="2147484461" r:id="rId3"/>
    <p:sldLayoutId id="2147484462" r:id="rId4"/>
    <p:sldLayoutId id="2147484463" r:id="rId5"/>
    <p:sldLayoutId id="2147484464" r:id="rId6"/>
    <p:sldLayoutId id="2147484465" r:id="rId7"/>
    <p:sldLayoutId id="2147484466" r:id="rId8"/>
    <p:sldLayoutId id="2147484467" r:id="rId9"/>
    <p:sldLayoutId id="2147484468" r:id="rId10"/>
    <p:sldLayoutId id="2147484469" r:id="rId11"/>
    <p:sldLayoutId id="2147484470" r:id="rId12"/>
    <p:sldLayoutId id="2147484471" r:id="rId13"/>
    <p:sldLayoutId id="2147484472"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9997" y="447188"/>
            <a:ext cx="7524003"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09997" y="2184400"/>
            <a:ext cx="7524003"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42797" y="6041361"/>
            <a:ext cx="6289532"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6911422" y="6041361"/>
            <a:ext cx="993161" cy="365125"/>
          </a:xfrm>
          <a:prstGeom prst="rect">
            <a:avLst/>
          </a:prstGeom>
        </p:spPr>
        <p:txBody>
          <a:bodyPr vert="horz" lIns="91440" tIns="45720" rIns="91440" bIns="45720" rtlCol="0" anchor="b"/>
          <a:lstStyle>
            <a:lvl1pPr algn="r">
              <a:defRPr sz="900">
                <a:solidFill>
                  <a:schemeClr val="tx1"/>
                </a:solidFill>
              </a:defRPr>
            </a:lvl1pPr>
          </a:lstStyle>
          <a:p>
            <a:fld id="{49939ED1-20B6-486E-AD1A-0AF57D3268A8}" type="datetime1">
              <a:rPr lang="en-US" smtClean="0"/>
              <a:t>7/14/2023</a:t>
            </a:fld>
            <a:endParaRPr lang="en-US" dirty="0"/>
          </a:p>
        </p:txBody>
      </p:sp>
      <p:sp>
        <p:nvSpPr>
          <p:cNvPr id="6" name="Slide Number Placeholder 5"/>
          <p:cNvSpPr>
            <a:spLocks noGrp="1"/>
          </p:cNvSpPr>
          <p:nvPr>
            <p:ph type="sldNum" sz="quarter" idx="4"/>
          </p:nvPr>
        </p:nvSpPr>
        <p:spPr>
          <a:xfrm>
            <a:off x="7904584" y="5915887"/>
            <a:ext cx="796616" cy="490599"/>
          </a:xfrm>
          <a:prstGeom prst="rect">
            <a:avLst/>
          </a:prstGeom>
        </p:spPr>
        <p:txBody>
          <a:bodyPr vert="horz" lIns="91440" tIns="45720" rIns="91440" bIns="10800" rtlCol="0" anchor="b"/>
          <a:lstStyle>
            <a:lvl1pPr algn="r">
              <a:defRPr sz="2000">
                <a:solidFill>
                  <a:schemeClr val="accent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656600707"/>
      </p:ext>
    </p:extLst>
  </p:cSld>
  <p:clrMap bg1="dk1" tx1="lt1" bg2="dk2" tx2="lt2" accent1="accent1" accent2="accent2" accent3="accent3" accent4="accent4" accent5="accent5" accent6="accent6" hlink="hlink" folHlink="folHlink"/>
  <p:sldLayoutIdLst>
    <p:sldLayoutId id="2147484474" r:id="rId1"/>
    <p:sldLayoutId id="2147484475" r:id="rId2"/>
    <p:sldLayoutId id="2147484476" r:id="rId3"/>
    <p:sldLayoutId id="2147484477" r:id="rId4"/>
    <p:sldLayoutId id="2147484478" r:id="rId5"/>
    <p:sldLayoutId id="2147484479" r:id="rId6"/>
    <p:sldLayoutId id="2147484480" r:id="rId7"/>
    <p:sldLayoutId id="2147484481" r:id="rId8"/>
    <p:sldLayoutId id="2147484482" r:id="rId9"/>
    <p:sldLayoutId id="2147484483" r:id="rId10"/>
    <p:sldLayoutId id="2147484484" r:id="rId11"/>
    <p:sldLayoutId id="2147484485" r:id="rId12"/>
    <p:sldLayoutId id="2147484486" r:id="rId13"/>
    <p:sldLayoutId id="2147484487" r:id="rId14"/>
  </p:sldLayoutIdLst>
  <p:hf sldNum="0" hdr="0"/>
  <p:txStyles>
    <p:titleStyle>
      <a:lvl1pPr algn="l" defTabSz="457200" rtl="0" eaLnBrk="1" latinLnBrk="0" hangingPunct="1">
        <a:spcBef>
          <a:spcPct val="0"/>
        </a:spcBef>
        <a:buNone/>
        <a:defRPr sz="4000" b="1" kern="1200">
          <a:solidFill>
            <a:srgbClr val="FEFEFE"/>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2.xml"/><Relationship Id="rId4" Type="http://schemas.openxmlformats.org/officeDocument/2006/relationships/image" Target="../media/image9.svg"/></Relationships>
</file>

<file path=ppt/slides/_rels/slide10.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image" Target="../media/image26.jpeg"/><Relationship Id="rId1" Type="http://schemas.openxmlformats.org/officeDocument/2006/relationships/slideLayout" Target="../slideLayouts/slideLayout2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jpeg"/><Relationship Id="rId1" Type="http://schemas.openxmlformats.org/officeDocument/2006/relationships/slideLayout" Target="../slideLayouts/slideLayout42.xml"/><Relationship Id="rId6" Type="http://schemas.openxmlformats.org/officeDocument/2006/relationships/image" Target="../media/image38.jpeg"/><Relationship Id="rId5" Type="http://schemas.openxmlformats.org/officeDocument/2006/relationships/image" Target="../media/image37.jpeg"/><Relationship Id="rId10" Type="http://schemas.openxmlformats.org/officeDocument/2006/relationships/image" Target="../media/image42.jpeg"/><Relationship Id="rId4" Type="http://schemas.openxmlformats.org/officeDocument/2006/relationships/image" Target="../media/image36.jpeg"/><Relationship Id="rId9" Type="http://schemas.openxmlformats.org/officeDocument/2006/relationships/image" Target="../media/image4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5.xml.rels><?xml version="1.0" encoding="UTF-8" standalone="yes"?>
<Relationships xmlns="http://schemas.openxmlformats.org/package/2006/relationships"><Relationship Id="rId2" Type="http://schemas.openxmlformats.org/officeDocument/2006/relationships/image" Target="https://files.constantcontact.com/4fdfceab001/4cd6bb01-03f4-42e5-8212-a383c9bfe9d8.png?rdr=true" TargetMode="External"/><Relationship Id="rId1" Type="http://schemas.openxmlformats.org/officeDocument/2006/relationships/slideLayout" Target="../slideLayouts/slideLayout4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52.xml"/></Relationships>
</file>

<file path=ppt/slides/_rels/slide23.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57.xml"/></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7.jpeg"/><Relationship Id="rId1" Type="http://schemas.openxmlformats.org/officeDocument/2006/relationships/slideLayout" Target="../slideLayouts/slideLayout25.xml"/><Relationship Id="rId4" Type="http://schemas.openxmlformats.org/officeDocument/2006/relationships/image" Target="../media/image47.svg"/></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25.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hyperlink" Target="https://successfulteaching.blogspot.com/2019/07/happy-4th-of-july.html" TargetMode="External"/><Relationship Id="rId7" Type="http://schemas.openxmlformats.org/officeDocument/2006/relationships/image" Target="../media/image21.jpeg"/><Relationship Id="rId2" Type="http://schemas.openxmlformats.org/officeDocument/2006/relationships/image" Target="../media/image17.jpg"/><Relationship Id="rId1" Type="http://schemas.openxmlformats.org/officeDocument/2006/relationships/slideLayout" Target="../slideLayouts/slideLayout2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7.xml"/><Relationship Id="rId5" Type="http://schemas.openxmlformats.org/officeDocument/2006/relationships/image" Target="../media/image25.jpeg"/><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7500" y="639097"/>
            <a:ext cx="4834654" cy="3781101"/>
          </a:xfrm>
        </p:spPr>
        <p:txBody>
          <a:bodyPr>
            <a:normAutofit/>
          </a:bodyPr>
          <a:lstStyle/>
          <a:p>
            <a:r>
              <a:rPr lang="en-US" dirty="0">
                <a:latin typeface="Franklin Gothic Medium" panose="020B0603020102020204" pitchFamily="34" charset="0"/>
              </a:rPr>
              <a:t>Board of Directors Meeting</a:t>
            </a:r>
          </a:p>
        </p:txBody>
      </p:sp>
      <p:sp>
        <p:nvSpPr>
          <p:cNvPr id="19" name="Freeform: Shape 12">
            <a:extLst>
              <a:ext uri="{FF2B5EF4-FFF2-40B4-BE49-F238E27FC236}">
                <a16:creationId xmlns:a16="http://schemas.microsoft.com/office/drawing/2014/main" id="{B95EB505-AE12-4878-88D1-3A93384E04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4896681"/>
            <a:ext cx="9141714" cy="1961319"/>
          </a:xfrm>
          <a:custGeom>
            <a:avLst/>
            <a:gdLst>
              <a:gd name="connsiteX0" fmla="*/ 0 w 12188952"/>
              <a:gd name="connsiteY0" fmla="*/ 0 h 1961319"/>
              <a:gd name="connsiteX1" fmla="*/ 1996017 w 12188952"/>
              <a:gd name="connsiteY1" fmla="*/ 0 h 1961319"/>
              <a:gd name="connsiteX2" fmla="*/ 2377017 w 12188952"/>
              <a:gd name="connsiteY2" fmla="*/ 263783 h 1961319"/>
              <a:gd name="connsiteX3" fmla="*/ 2385484 w 12188952"/>
              <a:gd name="connsiteY3" fmla="*/ 266713 h 1961319"/>
              <a:gd name="connsiteX4" fmla="*/ 2398184 w 12188952"/>
              <a:gd name="connsiteY4" fmla="*/ 271110 h 1961319"/>
              <a:gd name="connsiteX5" fmla="*/ 2410883 w 12188952"/>
              <a:gd name="connsiteY5" fmla="*/ 275506 h 1961319"/>
              <a:gd name="connsiteX6" fmla="*/ 2421467 w 12188952"/>
              <a:gd name="connsiteY6" fmla="*/ 275506 h 1961319"/>
              <a:gd name="connsiteX7" fmla="*/ 2434167 w 12188952"/>
              <a:gd name="connsiteY7" fmla="*/ 275506 h 1961319"/>
              <a:gd name="connsiteX8" fmla="*/ 2444750 w 12188952"/>
              <a:gd name="connsiteY8" fmla="*/ 271110 h 1961319"/>
              <a:gd name="connsiteX9" fmla="*/ 2457450 w 12188952"/>
              <a:gd name="connsiteY9" fmla="*/ 266713 h 1961319"/>
              <a:gd name="connsiteX10" fmla="*/ 2465917 w 12188952"/>
              <a:gd name="connsiteY10" fmla="*/ 263783 h 1961319"/>
              <a:gd name="connsiteX11" fmla="*/ 2846917 w 12188952"/>
              <a:gd name="connsiteY11" fmla="*/ 0 h 1961319"/>
              <a:gd name="connsiteX12" fmla="*/ 12188952 w 12188952"/>
              <a:gd name="connsiteY12" fmla="*/ 0 h 1961319"/>
              <a:gd name="connsiteX13" fmla="*/ 12188952 w 12188952"/>
              <a:gd name="connsiteY13" fmla="*/ 1264506 h 1961319"/>
              <a:gd name="connsiteX14" fmla="*/ 12188952 w 12188952"/>
              <a:gd name="connsiteY14" fmla="*/ 1917775 h 1961319"/>
              <a:gd name="connsiteX15" fmla="*/ 12188952 w 12188952"/>
              <a:gd name="connsiteY15" fmla="*/ 1961319 h 1961319"/>
              <a:gd name="connsiteX16" fmla="*/ 0 w 12188952"/>
              <a:gd name="connsiteY16" fmla="*/ 1961319 h 1961319"/>
              <a:gd name="connsiteX17" fmla="*/ 0 w 12188952"/>
              <a:gd name="connsiteY17" fmla="*/ 1917775 h 1961319"/>
              <a:gd name="connsiteX18" fmla="*/ 0 w 12188952"/>
              <a:gd name="connsiteY18" fmla="*/ 1264506 h 1961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88952" h="1961319">
                <a:moveTo>
                  <a:pt x="0" y="0"/>
                </a:moveTo>
                <a:lnTo>
                  <a:pt x="1996017" y="0"/>
                </a:lnTo>
                <a:lnTo>
                  <a:pt x="2377017" y="263783"/>
                </a:lnTo>
                <a:lnTo>
                  <a:pt x="2385484" y="266713"/>
                </a:lnTo>
                <a:lnTo>
                  <a:pt x="2398184" y="271110"/>
                </a:lnTo>
                <a:lnTo>
                  <a:pt x="2410883" y="275506"/>
                </a:lnTo>
                <a:lnTo>
                  <a:pt x="2421467" y="275506"/>
                </a:lnTo>
                <a:lnTo>
                  <a:pt x="2434167" y="275506"/>
                </a:lnTo>
                <a:lnTo>
                  <a:pt x="2444750" y="271110"/>
                </a:lnTo>
                <a:lnTo>
                  <a:pt x="2457450" y="266713"/>
                </a:lnTo>
                <a:lnTo>
                  <a:pt x="2465917" y="263783"/>
                </a:lnTo>
                <a:lnTo>
                  <a:pt x="2846917" y="0"/>
                </a:lnTo>
                <a:lnTo>
                  <a:pt x="12188952" y="0"/>
                </a:lnTo>
                <a:lnTo>
                  <a:pt x="12188952" y="1264506"/>
                </a:lnTo>
                <a:lnTo>
                  <a:pt x="12188952" y="1917775"/>
                </a:lnTo>
                <a:lnTo>
                  <a:pt x="12188952" y="1961319"/>
                </a:lnTo>
                <a:lnTo>
                  <a:pt x="0" y="1961319"/>
                </a:lnTo>
                <a:lnTo>
                  <a:pt x="0" y="1917775"/>
                </a:lnTo>
                <a:lnTo>
                  <a:pt x="0" y="1264506"/>
                </a:lnTo>
                <a:close/>
              </a:path>
            </a:pathLst>
          </a:cu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Subtitle 3"/>
          <p:cNvSpPr>
            <a:spLocks noGrp="1"/>
          </p:cNvSpPr>
          <p:nvPr>
            <p:ph type="subTitle" idx="1"/>
          </p:nvPr>
        </p:nvSpPr>
        <p:spPr>
          <a:xfrm>
            <a:off x="607500" y="5280847"/>
            <a:ext cx="4834654" cy="785656"/>
          </a:xfrm>
        </p:spPr>
        <p:txBody>
          <a:bodyPr>
            <a:normAutofit/>
          </a:bodyPr>
          <a:lstStyle/>
          <a:p>
            <a:r>
              <a:rPr lang="en-US" sz="2400" dirty="0">
                <a:solidFill>
                  <a:srgbClr val="FFFFFF"/>
                </a:solidFill>
                <a:latin typeface="Franklin Gothic Medium"/>
              </a:rPr>
              <a:t>July 15, 2023</a:t>
            </a:r>
          </a:p>
        </p:txBody>
      </p:sp>
      <p:sp>
        <p:nvSpPr>
          <p:cNvPr id="22" name="Rectangle 14">
            <a:extLst>
              <a:ext uri="{FF2B5EF4-FFF2-40B4-BE49-F238E27FC236}">
                <a16:creationId xmlns:a16="http://schemas.microsoft.com/office/drawing/2014/main" id="{A12BC7B8-5515-40FA-A38E-1054E2061B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6006" y="0"/>
            <a:ext cx="348799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14">
            <a:extLst>
              <a:ext uri="{FF2B5EF4-FFF2-40B4-BE49-F238E27FC236}">
                <a16:creationId xmlns:a16="http://schemas.microsoft.com/office/drawing/2014/main" id="{DD55F7DD-ACF1-44A0-B9B5-FC5A875443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38604" y="958640"/>
            <a:ext cx="2522798" cy="4945244"/>
          </a:xfrm>
          <a:prstGeom prst="roundRect">
            <a:avLst>
              <a:gd name="adj" fmla="val 3513"/>
            </a:avLst>
          </a:prstGeom>
          <a:solidFill>
            <a:schemeClr val="bg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descr="Meeting">
            <a:extLst>
              <a:ext uri="{FF2B5EF4-FFF2-40B4-BE49-F238E27FC236}">
                <a16:creationId xmlns:a16="http://schemas.microsoft.com/office/drawing/2014/main" id="{80607E5A-D77F-43FC-8C0E-97F0202CBCE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56554" y="2376463"/>
            <a:ext cx="2075365" cy="2075365"/>
          </a:xfrm>
          <a:prstGeom prst="rect">
            <a:avLst/>
          </a:prstGeom>
        </p:spPr>
      </p:pic>
    </p:spTree>
    <p:extLst>
      <p:ext uri="{BB962C8B-B14F-4D97-AF65-F5344CB8AC3E}">
        <p14:creationId xmlns:p14="http://schemas.microsoft.com/office/powerpoint/2010/main" val="547177192"/>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54652A-D1F4-EC79-8B77-9C71B5FA4E2D}"/>
              </a:ext>
            </a:extLst>
          </p:cNvPr>
          <p:cNvSpPr>
            <a:spLocks noGrp="1"/>
          </p:cNvSpPr>
          <p:nvPr>
            <p:ph type="title"/>
          </p:nvPr>
        </p:nvSpPr>
        <p:spPr>
          <a:xfrm>
            <a:off x="363894" y="228600"/>
            <a:ext cx="4737056" cy="1486989"/>
          </a:xfrm>
        </p:spPr>
        <p:txBody>
          <a:bodyPr/>
          <a:lstStyle/>
          <a:p>
            <a:r>
              <a:rPr lang="en-US" dirty="0"/>
              <a:t>Golf Maintenance</a:t>
            </a:r>
            <a:br>
              <a:rPr lang="en-US" dirty="0"/>
            </a:br>
            <a:r>
              <a:rPr lang="en-US" sz="3600" dirty="0"/>
              <a:t>Irrigation System</a:t>
            </a:r>
            <a:br>
              <a:rPr lang="en-US" sz="3600" dirty="0"/>
            </a:br>
            <a:r>
              <a:rPr lang="en-US" sz="3600" dirty="0"/>
              <a:t>Design Phase</a:t>
            </a:r>
          </a:p>
        </p:txBody>
      </p:sp>
      <p:sp>
        <p:nvSpPr>
          <p:cNvPr id="2" name="Rectangle 1">
            <a:extLst>
              <a:ext uri="{FF2B5EF4-FFF2-40B4-BE49-F238E27FC236}">
                <a16:creationId xmlns:a16="http://schemas.microsoft.com/office/drawing/2014/main" id="{BA7D5DFD-5BA7-A6E1-EFB8-7DC4FD16CBEE}"/>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 name="Picture 9" descr="A puddle of water in a golf course&#10;&#10;Description automatically generated">
            <a:extLst>
              <a:ext uri="{FF2B5EF4-FFF2-40B4-BE49-F238E27FC236}">
                <a16:creationId xmlns:a16="http://schemas.microsoft.com/office/drawing/2014/main" id="{60E94026-BE34-8653-1782-C05A431292A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97210" y="0"/>
            <a:ext cx="1537003" cy="2048085"/>
          </a:xfrm>
          <a:prstGeom prst="rect">
            <a:avLst/>
          </a:prstGeom>
        </p:spPr>
      </p:pic>
      <p:pic>
        <p:nvPicPr>
          <p:cNvPr id="12" name="Picture 11" descr="A water splashing in the ground&#10;&#10;Description automatically generated">
            <a:extLst>
              <a:ext uri="{FF2B5EF4-FFF2-40B4-BE49-F238E27FC236}">
                <a16:creationId xmlns:a16="http://schemas.microsoft.com/office/drawing/2014/main" id="{49FBDDA5-CCB5-4587-C5A0-6F542D4A09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25536" y="4555485"/>
            <a:ext cx="1537002" cy="2048084"/>
          </a:xfrm>
          <a:prstGeom prst="rect">
            <a:avLst/>
          </a:prstGeom>
        </p:spPr>
      </p:pic>
      <p:pic>
        <p:nvPicPr>
          <p:cNvPr id="14" name="Picture 13" descr="A puddle of water on the ground&#10;&#10;Description automatically generated">
            <a:extLst>
              <a:ext uri="{FF2B5EF4-FFF2-40B4-BE49-F238E27FC236}">
                <a16:creationId xmlns:a16="http://schemas.microsoft.com/office/drawing/2014/main" id="{2CBD2B0C-BA33-BA1A-B9F4-AE29488BBC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07515" y="2257727"/>
            <a:ext cx="1537004" cy="2048085"/>
          </a:xfrm>
          <a:prstGeom prst="rect">
            <a:avLst/>
          </a:prstGeom>
        </p:spPr>
      </p:pic>
      <p:pic>
        <p:nvPicPr>
          <p:cNvPr id="16" name="Picture 15" descr="A puddle of mud with a hole in it&#10;&#10;Description automatically generated">
            <a:extLst>
              <a:ext uri="{FF2B5EF4-FFF2-40B4-BE49-F238E27FC236}">
                <a16:creationId xmlns:a16="http://schemas.microsoft.com/office/drawing/2014/main" id="{0C976791-4C17-9C66-18DF-B1D15354922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19267" y="-1"/>
            <a:ext cx="1537004" cy="2048086"/>
          </a:xfrm>
          <a:prstGeom prst="rect">
            <a:avLst/>
          </a:prstGeom>
        </p:spPr>
      </p:pic>
      <p:sp>
        <p:nvSpPr>
          <p:cNvPr id="17" name="TextBox 16">
            <a:extLst>
              <a:ext uri="{FF2B5EF4-FFF2-40B4-BE49-F238E27FC236}">
                <a16:creationId xmlns:a16="http://schemas.microsoft.com/office/drawing/2014/main" id="{E706C838-6DC2-A098-E8C7-6F2C0446BB08}"/>
              </a:ext>
            </a:extLst>
          </p:cNvPr>
          <p:cNvSpPr txBox="1"/>
          <p:nvPr/>
        </p:nvSpPr>
        <p:spPr>
          <a:xfrm>
            <a:off x="5291458" y="1980566"/>
            <a:ext cx="1053738" cy="307777"/>
          </a:xfrm>
          <a:prstGeom prst="rect">
            <a:avLst/>
          </a:prstGeom>
          <a:noFill/>
        </p:spPr>
        <p:txBody>
          <a:bodyPr wrap="square" rtlCol="0">
            <a:spAutoFit/>
          </a:bodyPr>
          <a:lstStyle/>
          <a:p>
            <a:pPr algn="ctr"/>
            <a:r>
              <a:rPr lang="en-US" sz="1400" dirty="0"/>
              <a:t>Hole #1</a:t>
            </a:r>
          </a:p>
        </p:txBody>
      </p:sp>
      <p:sp>
        <p:nvSpPr>
          <p:cNvPr id="19" name="TextBox 18">
            <a:extLst>
              <a:ext uri="{FF2B5EF4-FFF2-40B4-BE49-F238E27FC236}">
                <a16:creationId xmlns:a16="http://schemas.microsoft.com/office/drawing/2014/main" id="{BFC1D0DE-0C6F-7347-DBD6-0467C142AA8B}"/>
              </a:ext>
            </a:extLst>
          </p:cNvPr>
          <p:cNvSpPr txBox="1"/>
          <p:nvPr/>
        </p:nvSpPr>
        <p:spPr>
          <a:xfrm>
            <a:off x="7299422" y="6566512"/>
            <a:ext cx="1053738" cy="307777"/>
          </a:xfrm>
          <a:prstGeom prst="rect">
            <a:avLst/>
          </a:prstGeom>
          <a:noFill/>
        </p:spPr>
        <p:txBody>
          <a:bodyPr wrap="square">
            <a:spAutoFit/>
          </a:bodyPr>
          <a:lstStyle/>
          <a:p>
            <a:pPr algn="ctr"/>
            <a:r>
              <a:rPr lang="en-US" sz="1400" dirty="0"/>
              <a:t>Hole #18</a:t>
            </a:r>
          </a:p>
        </p:txBody>
      </p:sp>
      <p:sp>
        <p:nvSpPr>
          <p:cNvPr id="20" name="TextBox 19">
            <a:extLst>
              <a:ext uri="{FF2B5EF4-FFF2-40B4-BE49-F238E27FC236}">
                <a16:creationId xmlns:a16="http://schemas.microsoft.com/office/drawing/2014/main" id="{6B500088-4533-806C-AF7E-9DD5DCD18F16}"/>
              </a:ext>
            </a:extLst>
          </p:cNvPr>
          <p:cNvSpPr txBox="1"/>
          <p:nvPr/>
        </p:nvSpPr>
        <p:spPr>
          <a:xfrm>
            <a:off x="5451469" y="4261881"/>
            <a:ext cx="1053738" cy="307777"/>
          </a:xfrm>
          <a:prstGeom prst="rect">
            <a:avLst/>
          </a:prstGeom>
          <a:noFill/>
        </p:spPr>
        <p:txBody>
          <a:bodyPr wrap="square" rtlCol="0">
            <a:spAutoFit/>
          </a:bodyPr>
          <a:lstStyle/>
          <a:p>
            <a:pPr algn="ctr"/>
            <a:r>
              <a:rPr lang="en-US" sz="1400" dirty="0"/>
              <a:t>Hole #7</a:t>
            </a:r>
          </a:p>
        </p:txBody>
      </p:sp>
      <p:sp>
        <p:nvSpPr>
          <p:cNvPr id="21" name="TextBox 20">
            <a:extLst>
              <a:ext uri="{FF2B5EF4-FFF2-40B4-BE49-F238E27FC236}">
                <a16:creationId xmlns:a16="http://schemas.microsoft.com/office/drawing/2014/main" id="{3A420AF7-30B7-4285-EADE-E66933E7C2B1}"/>
              </a:ext>
            </a:extLst>
          </p:cNvPr>
          <p:cNvSpPr txBox="1"/>
          <p:nvPr/>
        </p:nvSpPr>
        <p:spPr>
          <a:xfrm>
            <a:off x="7360900" y="1980566"/>
            <a:ext cx="1053738" cy="307777"/>
          </a:xfrm>
          <a:prstGeom prst="rect">
            <a:avLst/>
          </a:prstGeom>
          <a:noFill/>
        </p:spPr>
        <p:txBody>
          <a:bodyPr wrap="square" rtlCol="0">
            <a:spAutoFit/>
          </a:bodyPr>
          <a:lstStyle/>
          <a:p>
            <a:pPr algn="ctr"/>
            <a:r>
              <a:rPr lang="en-US" sz="1400" dirty="0"/>
              <a:t>Hole #4</a:t>
            </a:r>
          </a:p>
        </p:txBody>
      </p:sp>
      <p:pic>
        <p:nvPicPr>
          <p:cNvPr id="23" name="Picture 22" descr="A puddles in a grassy field&#10;&#10;Description automatically generated">
            <a:extLst>
              <a:ext uri="{FF2B5EF4-FFF2-40B4-BE49-F238E27FC236}">
                <a16:creationId xmlns:a16="http://schemas.microsoft.com/office/drawing/2014/main" id="{3FF2CDB2-81BF-0AC6-7329-1A9A0056959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63944" y="4569735"/>
            <a:ext cx="1537005" cy="2048087"/>
          </a:xfrm>
          <a:prstGeom prst="rect">
            <a:avLst/>
          </a:prstGeom>
        </p:spPr>
      </p:pic>
      <p:pic>
        <p:nvPicPr>
          <p:cNvPr id="25" name="Picture 24" descr="A puddle in a golf course&#10;&#10;Description automatically generated">
            <a:extLst>
              <a:ext uri="{FF2B5EF4-FFF2-40B4-BE49-F238E27FC236}">
                <a16:creationId xmlns:a16="http://schemas.microsoft.com/office/drawing/2014/main" id="{DF06243B-2545-F34B-F0AC-CBEB1E71411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59703" y="4555485"/>
            <a:ext cx="1547699" cy="2062337"/>
          </a:xfrm>
          <a:prstGeom prst="rect">
            <a:avLst/>
          </a:prstGeom>
        </p:spPr>
      </p:pic>
      <p:pic>
        <p:nvPicPr>
          <p:cNvPr id="29" name="Picture 28" descr="A puddle in a grassy field&#10;&#10;Description automatically generated">
            <a:extLst>
              <a:ext uri="{FF2B5EF4-FFF2-40B4-BE49-F238E27FC236}">
                <a16:creationId xmlns:a16="http://schemas.microsoft.com/office/drawing/2014/main" id="{562DB47D-0A0A-9240-9E2C-08E0BDFF1D5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25693" y="2276685"/>
            <a:ext cx="1547699" cy="2062337"/>
          </a:xfrm>
          <a:prstGeom prst="rect">
            <a:avLst/>
          </a:prstGeom>
        </p:spPr>
      </p:pic>
      <p:sp>
        <p:nvSpPr>
          <p:cNvPr id="30" name="TextBox 29">
            <a:extLst>
              <a:ext uri="{FF2B5EF4-FFF2-40B4-BE49-F238E27FC236}">
                <a16:creationId xmlns:a16="http://schemas.microsoft.com/office/drawing/2014/main" id="{BF793B03-063F-99FD-0C1E-7E09C78C056F}"/>
              </a:ext>
            </a:extLst>
          </p:cNvPr>
          <p:cNvSpPr txBox="1"/>
          <p:nvPr/>
        </p:nvSpPr>
        <p:spPr>
          <a:xfrm>
            <a:off x="7360900" y="4273539"/>
            <a:ext cx="1053738" cy="307777"/>
          </a:xfrm>
          <a:prstGeom prst="rect">
            <a:avLst/>
          </a:prstGeom>
          <a:noFill/>
        </p:spPr>
        <p:txBody>
          <a:bodyPr wrap="square" rtlCol="0">
            <a:spAutoFit/>
          </a:bodyPr>
          <a:lstStyle/>
          <a:p>
            <a:pPr algn="ctr"/>
            <a:r>
              <a:rPr lang="en-US" sz="1400" dirty="0"/>
              <a:t>Hole #12</a:t>
            </a:r>
          </a:p>
        </p:txBody>
      </p:sp>
      <p:sp>
        <p:nvSpPr>
          <p:cNvPr id="32" name="TextBox 31">
            <a:extLst>
              <a:ext uri="{FF2B5EF4-FFF2-40B4-BE49-F238E27FC236}">
                <a16:creationId xmlns:a16="http://schemas.microsoft.com/office/drawing/2014/main" id="{4EB83728-1535-1629-BBBA-EFEBC2CDED8D}"/>
              </a:ext>
            </a:extLst>
          </p:cNvPr>
          <p:cNvSpPr txBox="1"/>
          <p:nvPr/>
        </p:nvSpPr>
        <p:spPr>
          <a:xfrm>
            <a:off x="3724821" y="6566512"/>
            <a:ext cx="1085997" cy="307777"/>
          </a:xfrm>
          <a:prstGeom prst="rect">
            <a:avLst/>
          </a:prstGeom>
          <a:noFill/>
        </p:spPr>
        <p:txBody>
          <a:bodyPr wrap="square" rtlCol="0">
            <a:spAutoFit/>
          </a:bodyPr>
          <a:lstStyle/>
          <a:p>
            <a:pPr algn="ctr"/>
            <a:r>
              <a:rPr lang="en-US" sz="1400" dirty="0"/>
              <a:t>Hole #14</a:t>
            </a:r>
          </a:p>
        </p:txBody>
      </p:sp>
      <p:sp>
        <p:nvSpPr>
          <p:cNvPr id="33" name="TextBox 32">
            <a:extLst>
              <a:ext uri="{FF2B5EF4-FFF2-40B4-BE49-F238E27FC236}">
                <a16:creationId xmlns:a16="http://schemas.microsoft.com/office/drawing/2014/main" id="{C1EEF374-D69F-F35D-836D-06328EC005ED}"/>
              </a:ext>
            </a:extLst>
          </p:cNvPr>
          <p:cNvSpPr txBox="1"/>
          <p:nvPr/>
        </p:nvSpPr>
        <p:spPr>
          <a:xfrm>
            <a:off x="5606683" y="6596446"/>
            <a:ext cx="1053738" cy="307777"/>
          </a:xfrm>
          <a:prstGeom prst="rect">
            <a:avLst/>
          </a:prstGeom>
          <a:noFill/>
        </p:spPr>
        <p:txBody>
          <a:bodyPr wrap="square" rtlCol="0">
            <a:spAutoFit/>
          </a:bodyPr>
          <a:lstStyle/>
          <a:p>
            <a:pPr algn="ctr"/>
            <a:r>
              <a:rPr lang="en-US" sz="1400" dirty="0"/>
              <a:t>Hole #16</a:t>
            </a:r>
          </a:p>
        </p:txBody>
      </p:sp>
      <p:sp>
        <p:nvSpPr>
          <p:cNvPr id="4" name="TextBox 3">
            <a:extLst>
              <a:ext uri="{FF2B5EF4-FFF2-40B4-BE49-F238E27FC236}">
                <a16:creationId xmlns:a16="http://schemas.microsoft.com/office/drawing/2014/main" id="{9620B6DF-F922-5C76-C386-C5E96B233253}"/>
              </a:ext>
            </a:extLst>
          </p:cNvPr>
          <p:cNvSpPr txBox="1"/>
          <p:nvPr/>
        </p:nvSpPr>
        <p:spPr>
          <a:xfrm>
            <a:off x="285666" y="2193598"/>
            <a:ext cx="3274792" cy="4493538"/>
          </a:xfrm>
          <a:prstGeom prst="rect">
            <a:avLst/>
          </a:prstGeom>
          <a:noFill/>
        </p:spPr>
        <p:txBody>
          <a:bodyPr wrap="square" rtlCol="0">
            <a:spAutoFit/>
          </a:bodyPr>
          <a:lstStyle/>
          <a:p>
            <a:pPr marL="285750" indent="-285750">
              <a:buFont typeface="Arial" panose="020B0604020202020204" pitchFamily="34" charset="0"/>
              <a:buChar char="•"/>
            </a:pPr>
            <a:r>
              <a:rPr lang="en-US" sz="1600" dirty="0"/>
              <a:t>Hydro Designs </a:t>
            </a:r>
          </a:p>
          <a:p>
            <a:pPr marL="742950" lvl="1" indent="-285750">
              <a:buFont typeface="Arial" panose="020B0604020202020204" pitchFamily="34" charset="0"/>
              <a:buChar char="•"/>
            </a:pPr>
            <a:r>
              <a:rPr lang="en-US" sz="1600" dirty="0"/>
              <a:t>Laying out entire design system</a:t>
            </a:r>
          </a:p>
          <a:p>
            <a:pPr marL="742950" lvl="1" indent="-285750">
              <a:buFont typeface="Arial" panose="020B0604020202020204" pitchFamily="34" charset="0"/>
              <a:buChar char="•"/>
            </a:pPr>
            <a:endParaRPr lang="en-US" sz="1000" dirty="0"/>
          </a:p>
          <a:p>
            <a:pPr marL="285750" marR="0" indent="-285750">
              <a:spcBef>
                <a:spcPts val="0"/>
              </a:spcBef>
              <a:spcAft>
                <a:spcPts val="0"/>
              </a:spcAft>
              <a:buFont typeface="Arial" panose="020B0604020202020204" pitchFamily="34" charset="0"/>
              <a:buChar char="•"/>
            </a:pPr>
            <a:r>
              <a:rPr lang="en-US" sz="1600" dirty="0">
                <a:effectLst/>
                <a:ea typeface="Calibri" panose="020F0502020204030204" pitchFamily="34" charset="0"/>
              </a:rPr>
              <a:t>Design covers everything that will be put in the ground such as pipe, wire, valves, heads, controllers, weather stations, road crossings, lightning grounding etc.</a:t>
            </a:r>
          </a:p>
          <a:p>
            <a:pPr marL="285750" marR="0" indent="-285750">
              <a:spcBef>
                <a:spcPts val="0"/>
              </a:spcBef>
              <a:spcAft>
                <a:spcPts val="0"/>
              </a:spcAft>
              <a:buFont typeface="Arial" panose="020B0604020202020204" pitchFamily="34" charset="0"/>
              <a:buChar char="•"/>
            </a:pPr>
            <a:endParaRPr lang="en-US" sz="1000" dirty="0">
              <a:ea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entury Gothic" panose="020F0302020204030204"/>
                <a:ea typeface="Calibri" panose="020F0502020204030204" pitchFamily="34" charset="0"/>
                <a:cs typeface="+mn-cs"/>
              </a:rPr>
              <a:t>Next step will be to get bids  </a:t>
            </a:r>
          </a:p>
          <a:p>
            <a:pPr marR="0">
              <a:spcBef>
                <a:spcPts val="0"/>
              </a:spcBef>
              <a:spcAft>
                <a:spcPts val="0"/>
              </a:spcAft>
            </a:pPr>
            <a:endParaRPr lang="en-US" sz="1000" dirty="0">
              <a:ea typeface="Calibri" panose="020F0502020204030204" pitchFamily="34" charset="0"/>
            </a:endParaRPr>
          </a:p>
          <a:p>
            <a:pPr marL="285750" marR="0" indent="-285750">
              <a:spcBef>
                <a:spcPts val="0"/>
              </a:spcBef>
              <a:spcAft>
                <a:spcPts val="0"/>
              </a:spcAft>
              <a:buFont typeface="Arial" panose="020B0604020202020204" pitchFamily="34" charset="0"/>
              <a:buChar char="•"/>
            </a:pPr>
            <a:r>
              <a:rPr lang="en-US" sz="1600" dirty="0">
                <a:effectLst/>
                <a:ea typeface="Calibri" panose="020F0502020204030204" pitchFamily="34" charset="0"/>
              </a:rPr>
              <a:t>Also working on new pumpstation plans</a:t>
            </a:r>
          </a:p>
          <a:p>
            <a:pPr marL="285750" marR="0" indent="-285750">
              <a:spcBef>
                <a:spcPts val="0"/>
              </a:spcBef>
              <a:spcAft>
                <a:spcPts val="0"/>
              </a:spcAft>
              <a:buFont typeface="Arial" panose="020B0604020202020204" pitchFamily="34" charset="0"/>
              <a:buChar char="•"/>
            </a:pPr>
            <a:endParaRPr lang="en-US" sz="1000" dirty="0">
              <a:ea typeface="Calibri" panose="020F0502020204030204" pitchFamily="34" charset="0"/>
            </a:endParaRPr>
          </a:p>
          <a:p>
            <a:pPr marL="285750" marR="0" indent="-285750">
              <a:spcBef>
                <a:spcPts val="0"/>
              </a:spcBef>
              <a:spcAft>
                <a:spcPts val="0"/>
              </a:spcAft>
              <a:buFont typeface="Arial" panose="020B0604020202020204" pitchFamily="34" charset="0"/>
              <a:buChar char="•"/>
            </a:pPr>
            <a:r>
              <a:rPr lang="en-US" sz="1600" dirty="0">
                <a:effectLst/>
                <a:ea typeface="Calibri" panose="020F0502020204030204" pitchFamily="34" charset="0"/>
              </a:rPr>
              <a:t>Design phase cost:  $20,550</a:t>
            </a:r>
            <a:endParaRPr lang="en-US" dirty="0"/>
          </a:p>
        </p:txBody>
      </p:sp>
    </p:spTree>
    <p:extLst>
      <p:ext uri="{BB962C8B-B14F-4D97-AF65-F5344CB8AC3E}">
        <p14:creationId xmlns:p14="http://schemas.microsoft.com/office/powerpoint/2010/main" val="4079515600"/>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54652A-D1F4-EC79-8B77-9C71B5FA4E2D}"/>
              </a:ext>
            </a:extLst>
          </p:cNvPr>
          <p:cNvSpPr>
            <a:spLocks noGrp="1"/>
          </p:cNvSpPr>
          <p:nvPr>
            <p:ph type="title"/>
          </p:nvPr>
        </p:nvSpPr>
        <p:spPr>
          <a:xfrm>
            <a:off x="302933" y="380083"/>
            <a:ext cx="8406883" cy="1130175"/>
          </a:xfrm>
        </p:spPr>
        <p:txBody>
          <a:bodyPr/>
          <a:lstStyle/>
          <a:p>
            <a:pPr algn="ctr"/>
            <a:r>
              <a:rPr lang="en-US" dirty="0"/>
              <a:t>Historic Golf Gazebo</a:t>
            </a:r>
            <a:br>
              <a:rPr lang="en-US" dirty="0"/>
            </a:br>
            <a:r>
              <a:rPr lang="en-US" dirty="0"/>
              <a:t>Restored</a:t>
            </a:r>
          </a:p>
        </p:txBody>
      </p:sp>
      <p:pic>
        <p:nvPicPr>
          <p:cNvPr id="8" name="Picture 7" descr="A wooden gazebo on gravel&#10;&#10;Description automatically generated with low confidence">
            <a:extLst>
              <a:ext uri="{FF2B5EF4-FFF2-40B4-BE49-F238E27FC236}">
                <a16:creationId xmlns:a16="http://schemas.microsoft.com/office/drawing/2014/main" id="{F6DDB1F7-F26C-EB7E-86CF-9FC62DE4CEA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4595"/>
          <a:stretch/>
        </p:blipFill>
        <p:spPr>
          <a:xfrm rot="5400000">
            <a:off x="5011395" y="2502765"/>
            <a:ext cx="3970317" cy="3828360"/>
          </a:xfrm>
          <a:prstGeom prst="rect">
            <a:avLst/>
          </a:prstGeom>
        </p:spPr>
      </p:pic>
      <p:sp>
        <p:nvSpPr>
          <p:cNvPr id="4" name="TextBox 3">
            <a:extLst>
              <a:ext uri="{FF2B5EF4-FFF2-40B4-BE49-F238E27FC236}">
                <a16:creationId xmlns:a16="http://schemas.microsoft.com/office/drawing/2014/main" id="{9723C240-ADF6-3AE8-9AA2-8C018CB52636}"/>
              </a:ext>
            </a:extLst>
          </p:cNvPr>
          <p:cNvSpPr txBox="1"/>
          <p:nvPr/>
        </p:nvSpPr>
        <p:spPr>
          <a:xfrm>
            <a:off x="92365" y="2313241"/>
            <a:ext cx="4883036" cy="3939540"/>
          </a:xfrm>
          <a:prstGeom prst="rect">
            <a:avLst/>
          </a:prstGeom>
          <a:noFill/>
        </p:spPr>
        <p:txBody>
          <a:bodyPr wrap="square">
            <a:spAutoFit/>
          </a:bodyPr>
          <a:lstStyle/>
          <a:p>
            <a:pPr marL="174625" marR="0" indent="-174625">
              <a:spcBef>
                <a:spcPts val="0"/>
              </a:spcBef>
              <a:spcAft>
                <a:spcPts val="0"/>
              </a:spcAft>
              <a:buFont typeface="Arial" panose="020B0604020202020204" pitchFamily="34" charset="0"/>
              <a:buChar char="•"/>
            </a:pPr>
            <a:r>
              <a:rPr lang="en-US" sz="1400" dirty="0">
                <a:effectLst/>
                <a:ea typeface="Times New Roman" panose="02020603050405020304" pitchFamily="18" charset="0"/>
              </a:rPr>
              <a:t>With almost four decades of history, the gazebo's restoration initiative took shape in response to feedback from the Golf Advisory Committee</a:t>
            </a:r>
          </a:p>
          <a:p>
            <a:pPr marL="174625" marR="0" indent="-174625">
              <a:spcBef>
                <a:spcPts val="0"/>
              </a:spcBef>
              <a:spcAft>
                <a:spcPts val="0"/>
              </a:spcAft>
            </a:pPr>
            <a:endParaRPr lang="en-US" sz="1400" dirty="0">
              <a:effectLst/>
              <a:ea typeface="Times New Roman" panose="02020603050405020304" pitchFamily="18" charset="0"/>
            </a:endParaRPr>
          </a:p>
          <a:p>
            <a:pPr marL="174625" indent="-174625">
              <a:buSzPts val="1000"/>
              <a:buFont typeface="Symbol" panose="05050102010706020507" pitchFamily="18" charset="2"/>
              <a:buChar char=""/>
              <a:tabLst>
                <a:tab pos="457200" algn="l"/>
              </a:tabLst>
            </a:pPr>
            <a:r>
              <a:rPr lang="en-US" sz="1400" dirty="0">
                <a:effectLst/>
                <a:ea typeface="Times New Roman" panose="02020603050405020304" pitchFamily="18" charset="0"/>
              </a:rPr>
              <a:t>The gazebo's origins were traced back, by Dom McMullen, to the inaugural Calvin B. Taylor Bank golf tournament that started 39 years ago. </a:t>
            </a:r>
          </a:p>
          <a:p>
            <a:pPr marL="174625" marR="0" lvl="0" indent="-174625">
              <a:spcBef>
                <a:spcPts val="0"/>
              </a:spcBef>
              <a:spcAft>
                <a:spcPts val="0"/>
              </a:spcAft>
              <a:buSzPts val="1000"/>
              <a:buFont typeface="Symbol" panose="05050102010706020507" pitchFamily="18" charset="2"/>
              <a:buChar char=""/>
              <a:tabLst>
                <a:tab pos="457200" algn="l"/>
              </a:tabLst>
            </a:pPr>
            <a:endParaRPr lang="en-US" sz="1400" dirty="0">
              <a:ea typeface="Times New Roman" panose="02020603050405020304" pitchFamily="18" charset="0"/>
            </a:endParaRPr>
          </a:p>
          <a:p>
            <a:pPr marL="174625" indent="-174625">
              <a:buSzPts val="1000"/>
              <a:buFont typeface="Symbol" panose="05050102010706020507" pitchFamily="18" charset="2"/>
              <a:buChar char=""/>
              <a:tabLst>
                <a:tab pos="457200" algn="l"/>
              </a:tabLst>
            </a:pPr>
            <a:r>
              <a:rPr lang="en-US" sz="1400" dirty="0">
                <a:ea typeface="Times New Roman" panose="02020603050405020304" pitchFamily="18" charset="0"/>
              </a:rPr>
              <a:t>Repaired:</a:t>
            </a:r>
          </a:p>
          <a:p>
            <a:pPr marL="174625" indent="-174625">
              <a:buSzPts val="1000"/>
              <a:buFont typeface="Symbol" panose="05050102010706020507" pitchFamily="18" charset="2"/>
              <a:buChar char=""/>
              <a:tabLst>
                <a:tab pos="457200" algn="l"/>
              </a:tabLst>
            </a:pPr>
            <a:endParaRPr lang="en-US" sz="1400" dirty="0">
              <a:ea typeface="Times New Roman" panose="02020603050405020304" pitchFamily="18" charset="0"/>
            </a:endParaRPr>
          </a:p>
          <a:p>
            <a:pPr marL="574675" lvl="1" indent="-287338">
              <a:buSzPts val="1000"/>
              <a:buFont typeface="Courier New" panose="02070309020205020404" pitchFamily="49" charset="0"/>
              <a:buChar char="o"/>
              <a:tabLst>
                <a:tab pos="457200" algn="l"/>
              </a:tabLst>
            </a:pPr>
            <a:r>
              <a:rPr lang="en-US" sz="1400" dirty="0">
                <a:ea typeface="Times New Roman" panose="02020603050405020304" pitchFamily="18" charset="0"/>
              </a:rPr>
              <a:t>Railing and step as well as timbers replaced under the structure</a:t>
            </a:r>
          </a:p>
          <a:p>
            <a:pPr marL="574675" lvl="1" indent="-287338">
              <a:buSzPts val="1000"/>
              <a:buFont typeface="Courier New" panose="02070309020205020404" pitchFamily="49" charset="0"/>
              <a:buChar char="o"/>
              <a:tabLst>
                <a:tab pos="457200" algn="l"/>
              </a:tabLst>
            </a:pPr>
            <a:r>
              <a:rPr lang="en-US" sz="1400" dirty="0">
                <a:ea typeface="Times New Roman" panose="02020603050405020304" pitchFamily="18" charset="0"/>
              </a:rPr>
              <a:t>All the rafters</a:t>
            </a:r>
          </a:p>
          <a:p>
            <a:pPr marL="574675" lvl="1" indent="-287338">
              <a:buSzPts val="1000"/>
              <a:buFont typeface="Courier New" panose="02070309020205020404" pitchFamily="49" charset="0"/>
              <a:buChar char="o"/>
              <a:tabLst>
                <a:tab pos="457200" algn="l"/>
              </a:tabLst>
            </a:pPr>
            <a:r>
              <a:rPr lang="en-US" sz="1400" dirty="0">
                <a:ea typeface="Times New Roman" panose="02020603050405020304" pitchFamily="18" charset="0"/>
              </a:rPr>
              <a:t>Used leftover metal to cover the roof</a:t>
            </a:r>
          </a:p>
          <a:p>
            <a:pPr marL="574675" lvl="1" indent="-287338">
              <a:buSzPts val="1000"/>
              <a:buFont typeface="Courier New" panose="02070309020205020404" pitchFamily="49" charset="0"/>
              <a:buChar char="o"/>
              <a:tabLst>
                <a:tab pos="457200" algn="l"/>
              </a:tabLst>
            </a:pPr>
            <a:r>
              <a:rPr lang="en-US" sz="1400" dirty="0">
                <a:ea typeface="Times New Roman" panose="02020603050405020304" pitchFamily="18" charset="0"/>
              </a:rPr>
              <a:t>Ordered a new cupola</a:t>
            </a:r>
          </a:p>
          <a:p>
            <a:pPr marL="574675" lvl="1" indent="-287338">
              <a:buSzPts val="1000"/>
              <a:buFont typeface="Courier New" panose="02070309020205020404" pitchFamily="49" charset="0"/>
              <a:buChar char="o"/>
              <a:tabLst>
                <a:tab pos="457200" algn="l"/>
              </a:tabLst>
            </a:pPr>
            <a:r>
              <a:rPr lang="en-US" sz="1400" dirty="0">
                <a:ea typeface="Times New Roman" panose="02020603050405020304" pitchFamily="18" charset="0"/>
              </a:rPr>
              <a:t>Power washed the whole gazebo</a:t>
            </a:r>
          </a:p>
          <a:p>
            <a:pPr marL="574675" lvl="1" indent="-287338">
              <a:buSzPts val="1000"/>
              <a:buFont typeface="Courier New" panose="02070309020205020404" pitchFamily="49" charset="0"/>
              <a:buChar char="o"/>
              <a:tabLst>
                <a:tab pos="457200" algn="l"/>
              </a:tabLst>
            </a:pPr>
            <a:r>
              <a:rPr lang="en-US" sz="1400" dirty="0">
                <a:ea typeface="Times New Roman" panose="02020603050405020304" pitchFamily="18" charset="0"/>
              </a:rPr>
              <a:t>Added screws were needed</a:t>
            </a:r>
          </a:p>
          <a:p>
            <a:pPr marL="0" lvl="1">
              <a:buSzPts val="1000"/>
              <a:tabLst>
                <a:tab pos="457200" algn="l"/>
              </a:tabLst>
            </a:pPr>
            <a:endParaRPr lang="en-US" sz="1200" dirty="0">
              <a:ea typeface="Times New Roman" panose="02020603050405020304" pitchFamily="18" charset="0"/>
            </a:endParaRPr>
          </a:p>
        </p:txBody>
      </p:sp>
      <p:sp>
        <p:nvSpPr>
          <p:cNvPr id="2" name="Rectangle 1">
            <a:extLst>
              <a:ext uri="{FF2B5EF4-FFF2-40B4-BE49-F238E27FC236}">
                <a16:creationId xmlns:a16="http://schemas.microsoft.com/office/drawing/2014/main" id="{BA7D5DFD-5BA7-A6E1-EFB8-7DC4FD16CBEE}"/>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56696426"/>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F0A87-8AD9-0F59-7A42-714D806C60A2}"/>
              </a:ext>
            </a:extLst>
          </p:cNvPr>
          <p:cNvSpPr>
            <a:spLocks noGrp="1"/>
          </p:cNvSpPr>
          <p:nvPr>
            <p:ph type="title"/>
          </p:nvPr>
        </p:nvSpPr>
        <p:spPr>
          <a:xfrm>
            <a:off x="-112790" y="580865"/>
            <a:ext cx="5050872" cy="970450"/>
          </a:xfrm>
        </p:spPr>
        <p:txBody>
          <a:bodyPr/>
          <a:lstStyle/>
          <a:p>
            <a:pPr algn="ctr"/>
            <a:r>
              <a:rPr lang="en-US" dirty="0"/>
              <a:t>Maintenance &amp; Renovation</a:t>
            </a:r>
          </a:p>
        </p:txBody>
      </p:sp>
      <p:sp>
        <p:nvSpPr>
          <p:cNvPr id="4" name="Title 12">
            <a:extLst>
              <a:ext uri="{FF2B5EF4-FFF2-40B4-BE49-F238E27FC236}">
                <a16:creationId xmlns:a16="http://schemas.microsoft.com/office/drawing/2014/main" id="{B5F15BAF-5193-5B2E-AE40-50EFE9F0EFFC}"/>
              </a:ext>
            </a:extLst>
          </p:cNvPr>
          <p:cNvSpPr txBox="1">
            <a:spLocks/>
          </p:cNvSpPr>
          <p:nvPr/>
        </p:nvSpPr>
        <p:spPr>
          <a:xfrm>
            <a:off x="2720339" y="2844453"/>
            <a:ext cx="3703320" cy="1964523"/>
          </a:xfrm>
          <a:prstGeom prst="rect">
            <a:avLst/>
          </a:prstGeom>
        </p:spPr>
        <p:txBody>
          <a:bodyPr vert="horz" lIns="38576" tIns="19289" rIns="38576" bIns="0" rtlCol="0" anchor="b">
            <a:noAutofit/>
          </a:bodyPr>
          <a:lst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marL="194891" marR="0" lvl="0" indent="-95771" algn="l" defTabSz="685800" rtl="0" eaLnBrk="1" fontAlgn="auto" latinLnBrk="0" hangingPunct="1">
              <a:lnSpc>
                <a:spcPct val="100000"/>
              </a:lnSpc>
              <a:spcBef>
                <a:spcPct val="0"/>
              </a:spcBef>
              <a:spcAft>
                <a:spcPts val="254"/>
              </a:spcAft>
              <a:buClrTx/>
              <a:buSzTx/>
              <a:buFont typeface="Arial" panose="020B0604020202020204" pitchFamily="34" charset="0"/>
              <a:buChar char="•"/>
              <a:tabLst/>
              <a:defRPr/>
            </a:pPr>
            <a:endParaRPr kumimoji="0" lang="en-US" sz="591" b="0" i="0" u="none" strike="noStrike" kern="1200" cap="none" spc="0" normalizeH="0" baseline="0" noProof="0" dirty="0">
              <a:ln>
                <a:noFill/>
              </a:ln>
              <a:solidFill>
                <a:prstClr val="black"/>
              </a:solidFill>
              <a:effectLst/>
              <a:uLnTx/>
              <a:uFillTx/>
              <a:latin typeface="Century Gothic" panose="020B0502020202020204"/>
              <a:ea typeface="+mj-ea"/>
              <a:cs typeface="+mj-cs"/>
            </a:endParaRPr>
          </a:p>
        </p:txBody>
      </p:sp>
      <p:sp>
        <p:nvSpPr>
          <p:cNvPr id="7" name="TextBox 6">
            <a:extLst>
              <a:ext uri="{FF2B5EF4-FFF2-40B4-BE49-F238E27FC236}">
                <a16:creationId xmlns:a16="http://schemas.microsoft.com/office/drawing/2014/main" id="{5C1DF87E-924C-1C91-FEFF-8A0A15D51F44}"/>
              </a:ext>
            </a:extLst>
          </p:cNvPr>
          <p:cNvSpPr txBox="1"/>
          <p:nvPr/>
        </p:nvSpPr>
        <p:spPr>
          <a:xfrm>
            <a:off x="207136" y="2150450"/>
            <a:ext cx="4011685" cy="4493538"/>
          </a:xfrm>
          <a:prstGeom prst="rect">
            <a:avLst/>
          </a:prstGeom>
          <a:noFill/>
        </p:spPr>
        <p:txBody>
          <a:bodyPr wrap="square">
            <a:spAutoFit/>
          </a:bodyPr>
          <a:lstStyle/>
          <a:p>
            <a:pPr marL="171450" marR="0" lvl="0" indent="-171450" algn="l" defTabSz="38576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i="1" u="none" strike="noStrike" kern="1200" cap="none" spc="0" normalizeH="0" baseline="0" noProof="0" dirty="0">
                <a:ln>
                  <a:noFill/>
                </a:ln>
                <a:solidFill>
                  <a:prstClr val="black"/>
                </a:solidFill>
                <a:effectLst/>
                <a:uLnTx/>
                <a:uFillTx/>
                <a:latin typeface="Century Gothic" panose="020B0502020202020204"/>
                <a:ea typeface="Times New Roman" panose="02020603050405020304" pitchFamily="18" charset="0"/>
                <a:cs typeface="+mn-cs"/>
              </a:rPr>
              <a:t>Racquet Sports</a:t>
            </a:r>
          </a:p>
          <a:p>
            <a:pPr marL="628650" lvl="1" indent="-171450" defTabSz="385763">
              <a:buFont typeface="Arial" panose="020B0604020202020204" pitchFamily="34" charset="0"/>
              <a:buChar char="•"/>
            </a:pPr>
            <a:r>
              <a:rPr kumimoji="0" lang="en-US" sz="1300" b="0" i="0" u="none" strike="noStrike" kern="1200" cap="none" spc="0" normalizeH="0" baseline="0" noProof="0" dirty="0">
                <a:ln>
                  <a:noFill/>
                </a:ln>
                <a:solidFill>
                  <a:prstClr val="black"/>
                </a:solidFill>
                <a:effectLst/>
                <a:uLnTx/>
                <a:uFillTx/>
                <a:latin typeface="Century Gothic" panose="020B0502020202020204"/>
                <a:ea typeface="Times New Roman" panose="02020603050405020304" pitchFamily="18" charset="0"/>
                <a:cs typeface="+mn-cs"/>
              </a:rPr>
              <a:t>Shade Structure</a:t>
            </a:r>
          </a:p>
          <a:p>
            <a:pPr marL="628650" lvl="1" indent="-171450" defTabSz="385763">
              <a:buFont typeface="Arial" panose="020B0604020202020204" pitchFamily="34" charset="0"/>
              <a:buChar char="•"/>
            </a:pPr>
            <a:r>
              <a:rPr kumimoji="0" lang="en-US" sz="1300" b="0" i="0" u="none" strike="noStrike" kern="1200" cap="none" spc="0" normalizeH="0" baseline="0" noProof="0" dirty="0">
                <a:ln>
                  <a:noFill/>
                </a:ln>
                <a:solidFill>
                  <a:prstClr val="black"/>
                </a:solidFill>
                <a:effectLst/>
                <a:uLnTx/>
                <a:uFillTx/>
                <a:latin typeface="Century Gothic" panose="020B0502020202020204"/>
                <a:ea typeface="Times New Roman" panose="02020603050405020304" pitchFamily="18" charset="0"/>
                <a:cs typeface="+mn-cs"/>
              </a:rPr>
              <a:t>Platform Tennis Court #6 Fence which is scheduled for repair some time near the end of August </a:t>
            </a:r>
          </a:p>
          <a:p>
            <a:pPr lvl="1" defTabSz="385763"/>
            <a:endParaRPr kumimoji="0" lang="en-US" sz="1300" b="0" i="0" u="none" strike="noStrike" kern="1200" cap="none" spc="0" normalizeH="0" baseline="0" noProof="0" dirty="0">
              <a:ln>
                <a:noFill/>
              </a:ln>
              <a:solidFill>
                <a:prstClr val="black"/>
              </a:solidFill>
              <a:effectLst/>
              <a:uLnTx/>
              <a:uFillTx/>
              <a:latin typeface="Century Gothic" panose="020B0502020202020204"/>
              <a:ea typeface="Times New Roman" panose="02020603050405020304" pitchFamily="18" charset="0"/>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1" u="none" strike="noStrike" kern="1200" cap="none" spc="0" normalizeH="0" baseline="0" noProof="0" dirty="0">
                <a:ln>
                  <a:noFill/>
                </a:ln>
                <a:solidFill>
                  <a:prstClr val="black"/>
                </a:solidFill>
                <a:effectLst/>
                <a:uLnTx/>
                <a:uFillTx/>
                <a:latin typeface="Century Gothic" panose="020B0502020202020204"/>
                <a:ea typeface="+mn-ea"/>
                <a:cs typeface="+mn-cs"/>
              </a:rPr>
              <a:t>Ballfield Leak</a:t>
            </a:r>
          </a:p>
          <a:p>
            <a:pPr marL="428625" marR="0" lvl="1" indent="-171450" algn="l" defTabSz="457200" rtl="0" eaLnBrk="1" fontAlgn="auto" latinLnBrk="0" hangingPunct="1">
              <a:lnSpc>
                <a:spcPct val="100000"/>
              </a:lnSpc>
              <a:spcBef>
                <a:spcPts val="0"/>
              </a:spcBef>
              <a:spcAft>
                <a:spcPts val="0"/>
              </a:spcAft>
              <a:buClrTx/>
              <a:buSzPts val="1000"/>
              <a:buFont typeface="Arial" panose="020B0604020202020204" pitchFamily="34" charset="0"/>
              <a:buChar char="•"/>
              <a:tabLst>
                <a:tab pos="257175" algn="l"/>
              </a:tabLst>
              <a:defRPr/>
            </a:pPr>
            <a:r>
              <a:rPr kumimoji="0" lang="en-US" sz="1300" b="0" i="0" u="none" strike="noStrike" kern="1200" cap="none" spc="0" normalizeH="0" baseline="0" noProof="0" dirty="0">
                <a:ln>
                  <a:noFill/>
                </a:ln>
                <a:solidFill>
                  <a:prstClr val="black"/>
                </a:solidFill>
                <a:effectLst/>
                <a:uLnTx/>
                <a:uFillTx/>
                <a:latin typeface="Century Gothic" panose="020B0502020202020204"/>
                <a:ea typeface="Times New Roman" panose="02020603050405020304" pitchFamily="18" charset="0"/>
                <a:cs typeface="+mn-cs"/>
              </a:rPr>
              <a:t>This area was always wet </a:t>
            </a:r>
          </a:p>
          <a:p>
            <a:pPr marL="428625" marR="0" lvl="1" indent="-171450" algn="l" defTabSz="457200" rtl="0" eaLnBrk="1" fontAlgn="auto" latinLnBrk="0" hangingPunct="1">
              <a:lnSpc>
                <a:spcPct val="100000"/>
              </a:lnSpc>
              <a:spcBef>
                <a:spcPts val="0"/>
              </a:spcBef>
              <a:spcAft>
                <a:spcPts val="0"/>
              </a:spcAft>
              <a:buClrTx/>
              <a:buSzPts val="1000"/>
              <a:buFont typeface="Arial" panose="020B0604020202020204" pitchFamily="34" charset="0"/>
              <a:buChar char="•"/>
              <a:tabLst>
                <a:tab pos="257175" algn="l"/>
              </a:tabLst>
              <a:defRPr/>
            </a:pPr>
            <a:r>
              <a:rPr kumimoji="0" lang="en-US" sz="1300" b="0" i="0" u="none" strike="noStrike" kern="1200" cap="none" spc="0" normalizeH="0" baseline="0" noProof="0" dirty="0">
                <a:ln>
                  <a:noFill/>
                </a:ln>
                <a:solidFill>
                  <a:prstClr val="black"/>
                </a:solidFill>
                <a:effectLst/>
                <a:uLnTx/>
                <a:uFillTx/>
                <a:latin typeface="Century Gothic" panose="020B0502020202020204"/>
                <a:ea typeface="Times New Roman" panose="02020603050405020304" pitchFamily="18" charset="0"/>
                <a:cs typeface="+mn-cs"/>
              </a:rPr>
              <a:t>We excavated and found two breaks in the line</a:t>
            </a:r>
            <a:endParaRPr kumimoji="0" lang="en-US" sz="1300" b="0" i="0" u="none" strike="noStrike" kern="1200" cap="none" spc="0" normalizeH="0" baseline="0" noProof="0" dirty="0">
              <a:ln>
                <a:noFill/>
              </a:ln>
              <a:solidFill>
                <a:prstClr val="black"/>
              </a:solidFill>
              <a:effectLst/>
              <a:uLnTx/>
              <a:uFillTx/>
              <a:latin typeface="Century Gothic" panose="020B0502020202020204"/>
              <a:ea typeface="Calibri" panose="020F0502020204030204" pitchFamily="34" charset="0"/>
              <a:cs typeface="+mn-cs"/>
            </a:endParaRPr>
          </a:p>
          <a:p>
            <a:pPr marL="428625" marR="0" lvl="1" indent="-171450" algn="l" defTabSz="457200" rtl="0" eaLnBrk="1" fontAlgn="auto" latinLnBrk="0" hangingPunct="1">
              <a:lnSpc>
                <a:spcPct val="100000"/>
              </a:lnSpc>
              <a:spcBef>
                <a:spcPts val="0"/>
              </a:spcBef>
              <a:spcAft>
                <a:spcPts val="0"/>
              </a:spcAft>
              <a:buClrTx/>
              <a:buSzPts val="1000"/>
              <a:buFont typeface="Arial" panose="020B0604020202020204" pitchFamily="34" charset="0"/>
              <a:buChar char="•"/>
              <a:tabLst>
                <a:tab pos="257175" algn="l"/>
              </a:tabLst>
              <a:defRPr/>
            </a:pPr>
            <a:r>
              <a:rPr kumimoji="0" lang="en-US" sz="1300" b="0" i="0" u="none" strike="noStrike" kern="1200" cap="none" spc="0" normalizeH="0" baseline="0" noProof="0" dirty="0">
                <a:ln>
                  <a:noFill/>
                </a:ln>
                <a:solidFill>
                  <a:prstClr val="black"/>
                </a:solidFill>
                <a:effectLst/>
                <a:uLnTx/>
                <a:uFillTx/>
                <a:latin typeface="Century Gothic" panose="020B0502020202020204"/>
                <a:ea typeface="Times New Roman" panose="02020603050405020304" pitchFamily="18" charset="0"/>
                <a:cs typeface="+mn-cs"/>
              </a:rPr>
              <a:t>One was an old break the second was hit by a utility company</a:t>
            </a:r>
            <a:endParaRPr kumimoji="0" lang="en-US" sz="1300" b="0" i="0" u="none" strike="noStrike" kern="1200" cap="none" spc="0" normalizeH="0" baseline="0" noProof="0" dirty="0">
              <a:ln>
                <a:noFill/>
              </a:ln>
              <a:solidFill>
                <a:prstClr val="black"/>
              </a:solidFill>
              <a:effectLst/>
              <a:uLnTx/>
              <a:uFillTx/>
              <a:latin typeface="Century Gothic" panose="020B0502020202020204"/>
              <a:ea typeface="Calibri" panose="020F0502020204030204" pitchFamily="34" charset="0"/>
              <a:cs typeface="+mn-cs"/>
            </a:endParaRPr>
          </a:p>
          <a:p>
            <a:pPr marL="428625" marR="0" lvl="1" indent="-171450" algn="l" defTabSz="457200" rtl="0" eaLnBrk="1" fontAlgn="auto" latinLnBrk="0" hangingPunct="1">
              <a:lnSpc>
                <a:spcPct val="100000"/>
              </a:lnSpc>
              <a:spcBef>
                <a:spcPts val="0"/>
              </a:spcBef>
              <a:spcAft>
                <a:spcPts val="0"/>
              </a:spcAft>
              <a:buClrTx/>
              <a:buSzPts val="1000"/>
              <a:buFont typeface="Arial" panose="020B0604020202020204" pitchFamily="34" charset="0"/>
              <a:buChar char="•"/>
              <a:tabLst>
                <a:tab pos="257175" algn="l"/>
              </a:tabLst>
              <a:defRPr/>
            </a:pPr>
            <a:r>
              <a:rPr kumimoji="0" lang="en-US" sz="1300" b="0" i="0" u="none" strike="noStrike" kern="1200" cap="none" spc="0" normalizeH="0" baseline="0" noProof="0" dirty="0">
                <a:ln>
                  <a:noFill/>
                </a:ln>
                <a:solidFill>
                  <a:prstClr val="black"/>
                </a:solidFill>
                <a:effectLst/>
                <a:uLnTx/>
                <a:uFillTx/>
                <a:latin typeface="Century Gothic" panose="020B0502020202020204"/>
                <a:ea typeface="Times New Roman" panose="02020603050405020304" pitchFamily="18" charset="0"/>
                <a:cs typeface="+mn-cs"/>
              </a:rPr>
              <a:t>We repaired with the assistance of the county, checked for leaks and backfilled the area</a:t>
            </a:r>
          </a:p>
          <a:p>
            <a:pPr marL="428625" marR="0" lvl="1" indent="-171450" algn="l" defTabSz="457200" rtl="0" eaLnBrk="1" fontAlgn="auto" latinLnBrk="0" hangingPunct="1">
              <a:lnSpc>
                <a:spcPct val="100000"/>
              </a:lnSpc>
              <a:spcBef>
                <a:spcPts val="0"/>
              </a:spcBef>
              <a:spcAft>
                <a:spcPts val="0"/>
              </a:spcAft>
              <a:buClrTx/>
              <a:buSzPts val="1000"/>
              <a:buFont typeface="Arial" panose="020B0604020202020204" pitchFamily="34" charset="0"/>
              <a:buChar char="•"/>
              <a:tabLst>
                <a:tab pos="257175" algn="l"/>
              </a:tabLst>
              <a:defRPr/>
            </a:pPr>
            <a:endParaRPr lang="en-US" sz="1300" dirty="0">
              <a:solidFill>
                <a:prstClr val="black"/>
              </a:solidFill>
              <a:latin typeface="Century Gothic" panose="020B0502020202020204"/>
              <a:ea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Century Gothic" panose="020B0502020202020204"/>
                <a:ea typeface="Times New Roman" panose="02020603050405020304" pitchFamily="18" charset="0"/>
                <a:cs typeface="+mn-cs"/>
              </a:rPr>
              <a:t> </a:t>
            </a:r>
            <a:r>
              <a:rPr kumimoji="0" lang="en-US" sz="1300" b="0" i="1" u="none" strike="noStrike" kern="1200" cap="none" spc="0" normalizeH="0" baseline="0" noProof="0" dirty="0">
                <a:ln>
                  <a:noFill/>
                </a:ln>
                <a:solidFill>
                  <a:prstClr val="black"/>
                </a:solidFill>
                <a:effectLst/>
                <a:uLnTx/>
                <a:uFillTx/>
                <a:latin typeface="Century Gothic" panose="020B0502020202020204"/>
                <a:ea typeface="+mn-ea"/>
                <a:cs typeface="+mn-cs"/>
              </a:rPr>
              <a:t>Clubhouse Parking Lot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Century Gothic" panose="020B0502020202020204"/>
                <a:ea typeface="+mn-ea"/>
                <a:cs typeface="+mn-cs"/>
              </a:rPr>
              <a:t>Arrows recently painted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300" dirty="0">
              <a:solidFill>
                <a:prstClr val="black"/>
              </a:solidFill>
              <a:latin typeface="Century Gothic" panose="020B0502020202020204"/>
            </a:endParaRPr>
          </a:p>
          <a:p>
            <a:pPr marL="171450" indent="-171450">
              <a:buFont typeface="Arial" panose="020B0604020202020204" pitchFamily="34" charset="0"/>
              <a:buChar char="•"/>
              <a:defRPr/>
            </a:pPr>
            <a:r>
              <a:rPr kumimoji="0" lang="en-US" sz="1300" b="0" i="1" u="none" strike="noStrike" kern="1200" cap="none" spc="0" normalizeH="0" baseline="0" noProof="0" dirty="0">
                <a:ln>
                  <a:noFill/>
                </a:ln>
                <a:solidFill>
                  <a:prstClr val="black"/>
                </a:solidFill>
                <a:effectLst/>
                <a:uLnTx/>
                <a:uFillTx/>
                <a:latin typeface="Century Gothic" panose="020B0502020202020204"/>
                <a:ea typeface="Times New Roman" panose="02020603050405020304" pitchFamily="18" charset="0"/>
                <a:cs typeface="+mn-cs"/>
              </a:rPr>
              <a:t>Beach Club</a:t>
            </a:r>
          </a:p>
          <a:p>
            <a:pPr marL="628650" lvl="1" indent="-171450">
              <a:buFont typeface="Arial" panose="020B0604020202020204" pitchFamily="34" charset="0"/>
              <a:buChar char="•"/>
              <a:defRPr/>
            </a:pPr>
            <a:r>
              <a:rPr lang="en-US" sz="1300" dirty="0">
                <a:solidFill>
                  <a:prstClr val="black"/>
                </a:solidFill>
                <a:latin typeface="Century Gothic" panose="020B0502020202020204"/>
                <a:ea typeface="Times New Roman" panose="02020603050405020304" pitchFamily="18" charset="0"/>
              </a:rPr>
              <a:t>Railing &amp; handicap bench in ladies room repaired</a:t>
            </a:r>
            <a:r>
              <a:rPr kumimoji="0" lang="en-US" sz="1300" b="0"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n-cs"/>
              </a:rPr>
              <a:t>   </a:t>
            </a:r>
            <a:endParaRPr kumimoji="0" lang="en-US" sz="13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endParaRPr>
          </a:p>
        </p:txBody>
      </p:sp>
      <p:pic>
        <p:nvPicPr>
          <p:cNvPr id="10" name="Picture 9" descr="A yellow and blue bulldozer on a field&#10;&#10;Description automatically generated">
            <a:extLst>
              <a:ext uri="{FF2B5EF4-FFF2-40B4-BE49-F238E27FC236}">
                <a16:creationId xmlns:a16="http://schemas.microsoft.com/office/drawing/2014/main" id="{B1FEFAA3-0923-9F75-1731-E0E89EB34F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7499993" y="954333"/>
            <a:ext cx="1747840" cy="13108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descr="A construction site with a wooden structure&#10;&#10;Description automatically generated">
            <a:extLst>
              <a:ext uri="{FF2B5EF4-FFF2-40B4-BE49-F238E27FC236}">
                <a16:creationId xmlns:a16="http://schemas.microsoft.com/office/drawing/2014/main" id="{B2099D9A-DAA9-7CB9-5934-C50AF4D857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401201" y="954333"/>
            <a:ext cx="1747839" cy="13108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12" descr="A pipe in the dirt&#10;&#10;Description automatically generated">
            <a:extLst>
              <a:ext uri="{FF2B5EF4-FFF2-40B4-BE49-F238E27FC236}">
                <a16:creationId xmlns:a16="http://schemas.microsoft.com/office/drawing/2014/main" id="{F82A23DD-620F-C952-C286-82E318D9265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4401200" y="3097319"/>
            <a:ext cx="1747841" cy="13108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5" name="Picture 14" descr="A white arrow on a road&#10;&#10;Description automatically generated">
            <a:extLst>
              <a:ext uri="{FF2B5EF4-FFF2-40B4-BE49-F238E27FC236}">
                <a16:creationId xmlns:a16="http://schemas.microsoft.com/office/drawing/2014/main" id="{5720C140-5A56-E5BC-A099-223E0262253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5947878" y="3092562"/>
            <a:ext cx="1753278" cy="13149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7" name="Picture 16" descr="A white arrow on a road&#10;&#10;Description automatically generated">
            <a:extLst>
              <a:ext uri="{FF2B5EF4-FFF2-40B4-BE49-F238E27FC236}">
                <a16:creationId xmlns:a16="http://schemas.microsoft.com/office/drawing/2014/main" id="{ABE26959-B1CC-F214-709C-ED67327224B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7499993" y="3091882"/>
            <a:ext cx="1747840" cy="13108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9" name="Picture 18" descr="A metal bolt attached to a wood post&#10;&#10;Description automatically generated">
            <a:extLst>
              <a:ext uri="{FF2B5EF4-FFF2-40B4-BE49-F238E27FC236}">
                <a16:creationId xmlns:a16="http://schemas.microsoft.com/office/drawing/2014/main" id="{68B0AFDF-75A9-5824-1856-F564F49E565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51093" y="4939240"/>
            <a:ext cx="1330904" cy="17745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1" name="Picture 20" descr="A wooden stairs with railings&#10;&#10;Description automatically generated">
            <a:extLst>
              <a:ext uri="{FF2B5EF4-FFF2-40B4-BE49-F238E27FC236}">
                <a16:creationId xmlns:a16="http://schemas.microsoft.com/office/drawing/2014/main" id="{7A977C94-92D3-FC0D-0D40-88323B9E00F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19680" y="4935906"/>
            <a:ext cx="1335905" cy="17812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3" name="Picture 22" descr="A shower with a seat&#10;&#10;Description automatically generated">
            <a:extLst>
              <a:ext uri="{FF2B5EF4-FFF2-40B4-BE49-F238E27FC236}">
                <a16:creationId xmlns:a16="http://schemas.microsoft.com/office/drawing/2014/main" id="{AFF27C2B-135D-2110-100F-B95E940F5DF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718473" y="4935906"/>
            <a:ext cx="1335905" cy="17812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5" name="Picture 24" descr="A baseball field with a fence&#10;&#10;Description automatically generated">
            <a:extLst>
              <a:ext uri="{FF2B5EF4-FFF2-40B4-BE49-F238E27FC236}">
                <a16:creationId xmlns:a16="http://schemas.microsoft.com/office/drawing/2014/main" id="{C479FDF0-F83D-617C-63B8-177A446911F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5400000">
            <a:off x="5926931" y="949573"/>
            <a:ext cx="1753279" cy="13149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2289877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244125-7992-4A01-98A0-5A7AF00DDCF6}"/>
              </a:ext>
            </a:extLst>
          </p:cNvPr>
          <p:cNvSpPr>
            <a:spLocks noGrp="1"/>
          </p:cNvSpPr>
          <p:nvPr>
            <p:ph type="title"/>
          </p:nvPr>
        </p:nvSpPr>
        <p:spPr/>
        <p:txBody>
          <a:bodyPr>
            <a:noAutofit/>
          </a:bodyPr>
          <a:lstStyle/>
          <a:p>
            <a:pPr algn="ctr"/>
            <a:r>
              <a:rPr lang="en-US" b="1" u="sng" dirty="0">
                <a:solidFill>
                  <a:schemeClr val="bg1"/>
                </a:solidFill>
              </a:rPr>
              <a:t>CPI Violation Dashboard</a:t>
            </a:r>
            <a:br>
              <a:rPr lang="en-US" b="1" u="sng" dirty="0">
                <a:solidFill>
                  <a:schemeClr val="bg1"/>
                </a:solidFill>
              </a:rPr>
            </a:br>
            <a:r>
              <a:rPr lang="en-US" u="sng" dirty="0">
                <a:solidFill>
                  <a:schemeClr val="bg1"/>
                </a:solidFill>
              </a:rPr>
              <a:t>June</a:t>
            </a:r>
            <a:endParaRPr lang="en-US" b="1" u="sng" dirty="0">
              <a:solidFill>
                <a:schemeClr val="bg1"/>
              </a:solidFill>
            </a:endParaRPr>
          </a:p>
        </p:txBody>
      </p:sp>
      <p:graphicFrame>
        <p:nvGraphicFramePr>
          <p:cNvPr id="3" name="Table 6">
            <a:extLst>
              <a:ext uri="{FF2B5EF4-FFF2-40B4-BE49-F238E27FC236}">
                <a16:creationId xmlns:a16="http://schemas.microsoft.com/office/drawing/2014/main" id="{5C0D99A1-EF5E-4757-A838-781C5A71FF50}"/>
              </a:ext>
            </a:extLst>
          </p:cNvPr>
          <p:cNvGraphicFramePr>
            <a:graphicFrameLocks noGrp="1"/>
          </p:cNvGraphicFramePr>
          <p:nvPr/>
        </p:nvGraphicFramePr>
        <p:xfrm>
          <a:off x="109536" y="2461025"/>
          <a:ext cx="8847908" cy="950980"/>
        </p:xfrm>
        <a:graphic>
          <a:graphicData uri="http://schemas.openxmlformats.org/drawingml/2006/table">
            <a:tbl>
              <a:tblPr firstRow="1" bandRow="1">
                <a:tableStyleId>{5C22544A-7EE6-4342-B048-85BDC9FD1C3A}</a:tableStyleId>
              </a:tblPr>
              <a:tblGrid>
                <a:gridCol w="2307832">
                  <a:extLst>
                    <a:ext uri="{9D8B030D-6E8A-4147-A177-3AD203B41FA5}">
                      <a16:colId xmlns:a16="http://schemas.microsoft.com/office/drawing/2014/main" val="497003325"/>
                    </a:ext>
                  </a:extLst>
                </a:gridCol>
                <a:gridCol w="2307832">
                  <a:extLst>
                    <a:ext uri="{9D8B030D-6E8A-4147-A177-3AD203B41FA5}">
                      <a16:colId xmlns:a16="http://schemas.microsoft.com/office/drawing/2014/main" val="1596258838"/>
                    </a:ext>
                  </a:extLst>
                </a:gridCol>
                <a:gridCol w="2479867">
                  <a:extLst>
                    <a:ext uri="{9D8B030D-6E8A-4147-A177-3AD203B41FA5}">
                      <a16:colId xmlns:a16="http://schemas.microsoft.com/office/drawing/2014/main" val="4124166728"/>
                    </a:ext>
                  </a:extLst>
                </a:gridCol>
                <a:gridCol w="1752377">
                  <a:extLst>
                    <a:ext uri="{9D8B030D-6E8A-4147-A177-3AD203B41FA5}">
                      <a16:colId xmlns:a16="http://schemas.microsoft.com/office/drawing/2014/main" val="2169824023"/>
                    </a:ext>
                  </a:extLst>
                </a:gridCol>
              </a:tblGrid>
              <a:tr h="342019">
                <a:tc>
                  <a:txBody>
                    <a:bodyPr/>
                    <a:lstStyle/>
                    <a:p>
                      <a:pPr algn="ctr"/>
                      <a:r>
                        <a:rPr lang="en-US" sz="1600" b="0" dirty="0">
                          <a:solidFill>
                            <a:schemeClr val="bg1"/>
                          </a:solidFill>
                          <a:effectLst/>
                        </a:rPr>
                        <a:t>As of 5/31/23</a:t>
                      </a:r>
                      <a:endParaRPr lang="en-US" sz="1600" b="0" dirty="0">
                        <a:solidFill>
                          <a:schemeClr val="bg1"/>
                        </a:solidFill>
                        <a:latin typeface="+mj-lt"/>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0" dirty="0">
                          <a:solidFill>
                            <a:schemeClr val="bg1"/>
                          </a:solidFill>
                          <a:effectLst/>
                        </a:rPr>
                        <a:t>New Violations</a:t>
                      </a:r>
                      <a:endParaRPr lang="en-US" sz="1600" b="0" dirty="0">
                        <a:solidFill>
                          <a:schemeClr val="bg1"/>
                        </a:solidFill>
                        <a:latin typeface="+mj-lt"/>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bg1"/>
                          </a:solidFill>
                          <a:effectLst/>
                        </a:rPr>
                        <a:t>Closed Violations</a:t>
                      </a:r>
                      <a:endParaRPr lang="en-US" sz="1600" b="0" dirty="0">
                        <a:solidFill>
                          <a:schemeClr val="bg1"/>
                        </a:solidFill>
                        <a:effectLst/>
                        <a:latin typeface="+mj-lt"/>
                        <a:ea typeface="Times New Roman" panose="02020603050405020304" pitchFamily="18"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bg1"/>
                          </a:solidFill>
                          <a:effectLst/>
                        </a:rPr>
                        <a:t>As of 6/30/23</a:t>
                      </a:r>
                      <a:endParaRPr lang="en-US" sz="1600" b="0" dirty="0">
                        <a:solidFill>
                          <a:schemeClr val="bg1"/>
                        </a:solidFill>
                        <a:effectLst/>
                        <a:latin typeface="+mj-lt"/>
                        <a:ea typeface="Times New Roman" panose="02020603050405020304" pitchFamily="18"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84583703"/>
                  </a:ext>
                </a:extLst>
              </a:tr>
              <a:tr h="608961">
                <a:tc>
                  <a:txBody>
                    <a:bodyPr/>
                    <a:lstStyle/>
                    <a:p>
                      <a:pPr algn="ctr"/>
                      <a:r>
                        <a:rPr lang="en-US" sz="1600" b="0" dirty="0">
                          <a:solidFill>
                            <a:schemeClr val="bg1"/>
                          </a:solidFill>
                          <a:latin typeface="+mj-lt"/>
                        </a:rPr>
                        <a:t>167</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0" dirty="0">
                          <a:solidFill>
                            <a:schemeClr val="bg1"/>
                          </a:solidFill>
                          <a:latin typeface="+mj-lt"/>
                        </a:rPr>
                        <a:t>127</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bg1"/>
                          </a:solidFill>
                          <a:effectLst/>
                          <a:latin typeface="+mj-lt"/>
                          <a:ea typeface="Times New Roman" panose="02020603050405020304" pitchFamily="18" charset="0"/>
                        </a:rPr>
                        <a:t>73</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bg1"/>
                          </a:solidFill>
                          <a:effectLst/>
                          <a:latin typeface="+mj-lt"/>
                          <a:ea typeface="Times New Roman" panose="02020603050405020304" pitchFamily="18" charset="0"/>
                        </a:rPr>
                        <a:t>221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81243918"/>
                  </a:ext>
                </a:extLst>
              </a:tr>
            </a:tbl>
          </a:graphicData>
        </a:graphic>
      </p:graphicFrame>
      <p:graphicFrame>
        <p:nvGraphicFramePr>
          <p:cNvPr id="7" name="Table 6">
            <a:extLst>
              <a:ext uri="{FF2B5EF4-FFF2-40B4-BE49-F238E27FC236}">
                <a16:creationId xmlns:a16="http://schemas.microsoft.com/office/drawing/2014/main" id="{0E3754EE-6586-4285-A2A9-8AC53E80F57D}"/>
              </a:ext>
            </a:extLst>
          </p:cNvPr>
          <p:cNvGraphicFramePr>
            <a:graphicFrameLocks noGrp="1"/>
          </p:cNvGraphicFramePr>
          <p:nvPr/>
        </p:nvGraphicFramePr>
        <p:xfrm>
          <a:off x="122598" y="3740425"/>
          <a:ext cx="8847908" cy="1165221"/>
        </p:xfrm>
        <a:graphic>
          <a:graphicData uri="http://schemas.openxmlformats.org/drawingml/2006/table">
            <a:tbl>
              <a:tblPr firstRow="1" bandRow="1">
                <a:tableStyleId>{5C22544A-7EE6-4342-B048-85BDC9FD1C3A}</a:tableStyleId>
              </a:tblPr>
              <a:tblGrid>
                <a:gridCol w="2307832">
                  <a:extLst>
                    <a:ext uri="{9D8B030D-6E8A-4147-A177-3AD203B41FA5}">
                      <a16:colId xmlns:a16="http://schemas.microsoft.com/office/drawing/2014/main" val="1297023615"/>
                    </a:ext>
                  </a:extLst>
                </a:gridCol>
                <a:gridCol w="2307832">
                  <a:extLst>
                    <a:ext uri="{9D8B030D-6E8A-4147-A177-3AD203B41FA5}">
                      <a16:colId xmlns:a16="http://schemas.microsoft.com/office/drawing/2014/main" val="2467889929"/>
                    </a:ext>
                  </a:extLst>
                </a:gridCol>
                <a:gridCol w="2479867">
                  <a:extLst>
                    <a:ext uri="{9D8B030D-6E8A-4147-A177-3AD203B41FA5}">
                      <a16:colId xmlns:a16="http://schemas.microsoft.com/office/drawing/2014/main" val="3024108081"/>
                    </a:ext>
                  </a:extLst>
                </a:gridCol>
                <a:gridCol w="1752377">
                  <a:extLst>
                    <a:ext uri="{9D8B030D-6E8A-4147-A177-3AD203B41FA5}">
                      <a16:colId xmlns:a16="http://schemas.microsoft.com/office/drawing/2014/main" val="2219323468"/>
                    </a:ext>
                  </a:extLst>
                </a:gridCol>
              </a:tblGrid>
              <a:tr h="342019">
                <a:tc>
                  <a:txBody>
                    <a:bodyPr/>
                    <a:lstStyle/>
                    <a:p>
                      <a:pPr algn="ctr"/>
                      <a:r>
                        <a:rPr lang="en-US" sz="1600" b="0" dirty="0">
                          <a:solidFill>
                            <a:schemeClr val="bg1"/>
                          </a:solidFill>
                          <a:effectLst/>
                        </a:rPr>
                        <a:t>As of 5/31/23</a:t>
                      </a:r>
                      <a:endParaRPr lang="en-US" sz="1600" b="0" dirty="0">
                        <a:solidFill>
                          <a:schemeClr val="bg1"/>
                        </a:solidFill>
                        <a:latin typeface="+mj-lt"/>
                      </a:endParaRPr>
                    </a:p>
                  </a:txBody>
                  <a:tcPr marL="68580" marR="68580" marT="34290" marB="34290"/>
                </a:tc>
                <a:tc>
                  <a:txBody>
                    <a:bodyPr/>
                    <a:lstStyle/>
                    <a:p>
                      <a:pPr algn="ctr"/>
                      <a:r>
                        <a:rPr lang="en-US" sz="1600" b="0" dirty="0">
                          <a:solidFill>
                            <a:schemeClr val="bg1"/>
                          </a:solidFill>
                          <a:effectLst/>
                        </a:rPr>
                        <a:t>New Violations to Legal</a:t>
                      </a:r>
                      <a:endParaRPr lang="en-US" sz="1600" b="0" dirty="0">
                        <a:solidFill>
                          <a:schemeClr val="bg1"/>
                        </a:solidFill>
                        <a:latin typeface="+mj-lt"/>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bg1"/>
                          </a:solidFill>
                          <a:effectLst/>
                        </a:rPr>
                        <a:t>Closed Violations in </a:t>
                      </a:r>
                      <a:r>
                        <a:rPr lang="en-US" sz="1600" b="0" dirty="0" err="1">
                          <a:solidFill>
                            <a:schemeClr val="bg1"/>
                          </a:solidFill>
                          <a:effectLst/>
                        </a:rPr>
                        <a:t>Legl</a:t>
                      </a:r>
                      <a:endParaRPr lang="en-US" sz="1600" b="0" dirty="0">
                        <a:solidFill>
                          <a:schemeClr val="bg1"/>
                        </a:solidFill>
                        <a:effectLst/>
                        <a:latin typeface="+mj-lt"/>
                        <a:ea typeface="Times New Roman" panose="02020603050405020304" pitchFamily="18" charset="0"/>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bg1"/>
                          </a:solidFill>
                          <a:effectLst/>
                        </a:rPr>
                        <a:t>As of 6/30/23</a:t>
                      </a:r>
                      <a:endParaRPr lang="en-US" sz="1600" b="0" dirty="0">
                        <a:solidFill>
                          <a:schemeClr val="bg1"/>
                        </a:solidFill>
                        <a:effectLst/>
                        <a:latin typeface="+mj-lt"/>
                        <a:ea typeface="Times New Roman" panose="02020603050405020304" pitchFamily="18" charset="0"/>
                      </a:endParaRPr>
                    </a:p>
                  </a:txBody>
                  <a:tcPr marL="68580" marR="68580" marT="34290" marB="34290"/>
                </a:tc>
                <a:extLst>
                  <a:ext uri="{0D108BD9-81ED-4DB2-BD59-A6C34878D82A}">
                    <a16:rowId xmlns:a16="http://schemas.microsoft.com/office/drawing/2014/main" val="4164457521"/>
                  </a:ext>
                </a:extLst>
              </a:tr>
              <a:tr h="608961">
                <a:tc>
                  <a:txBody>
                    <a:bodyPr/>
                    <a:lstStyle/>
                    <a:p>
                      <a:pPr algn="ctr"/>
                      <a:r>
                        <a:rPr lang="en-US" sz="1600" b="0" dirty="0">
                          <a:solidFill>
                            <a:schemeClr val="bg1"/>
                          </a:solidFill>
                          <a:latin typeface="+mj-lt"/>
                        </a:rPr>
                        <a:t>42</a:t>
                      </a:r>
                    </a:p>
                  </a:txBody>
                  <a:tcPr marL="68580" marR="68580" marT="34290" marB="34290"/>
                </a:tc>
                <a:tc>
                  <a:txBody>
                    <a:bodyPr/>
                    <a:lstStyle/>
                    <a:p>
                      <a:pPr algn="ctr"/>
                      <a:r>
                        <a:rPr lang="en-US" sz="1600" b="0" dirty="0">
                          <a:solidFill>
                            <a:schemeClr val="bg1"/>
                          </a:solidFill>
                          <a:latin typeface="+mj-lt"/>
                        </a:rPr>
                        <a:t>0</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bg1"/>
                          </a:solidFill>
                          <a:effectLst/>
                          <a:latin typeface="+mj-lt"/>
                          <a:ea typeface="Times New Roman" panose="02020603050405020304" pitchFamily="18" charset="0"/>
                        </a:rPr>
                        <a:t>0</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bg1"/>
                          </a:solidFill>
                          <a:effectLst/>
                          <a:latin typeface="+mj-lt"/>
                          <a:ea typeface="Times New Roman" panose="02020603050405020304" pitchFamily="18" charset="0"/>
                        </a:rPr>
                        <a:t>42</a:t>
                      </a:r>
                    </a:p>
                  </a:txBody>
                  <a:tcPr marL="68580" marR="68580" marT="34290" marB="34290"/>
                </a:tc>
                <a:extLst>
                  <a:ext uri="{0D108BD9-81ED-4DB2-BD59-A6C34878D82A}">
                    <a16:rowId xmlns:a16="http://schemas.microsoft.com/office/drawing/2014/main" val="3987292436"/>
                  </a:ext>
                </a:extLst>
              </a:tr>
            </a:tbl>
          </a:graphicData>
        </a:graphic>
      </p:graphicFrame>
      <p:sp>
        <p:nvSpPr>
          <p:cNvPr id="8" name="TextBox 7">
            <a:extLst>
              <a:ext uri="{FF2B5EF4-FFF2-40B4-BE49-F238E27FC236}">
                <a16:creationId xmlns:a16="http://schemas.microsoft.com/office/drawing/2014/main" id="{36059364-C590-4F63-8537-4BEE9C5A6CAB}"/>
              </a:ext>
            </a:extLst>
          </p:cNvPr>
          <p:cNvSpPr txBox="1"/>
          <p:nvPr/>
        </p:nvSpPr>
        <p:spPr>
          <a:xfrm>
            <a:off x="87086" y="3378932"/>
            <a:ext cx="328313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entury Gothic" panose="020B0502020202020204"/>
                <a:ea typeface="+mn-ea"/>
                <a:cs typeface="+mn-cs"/>
              </a:rPr>
              <a:t>Legal Cases</a:t>
            </a:r>
          </a:p>
        </p:txBody>
      </p:sp>
      <p:sp>
        <p:nvSpPr>
          <p:cNvPr id="10" name="TextBox 9">
            <a:extLst>
              <a:ext uri="{FF2B5EF4-FFF2-40B4-BE49-F238E27FC236}">
                <a16:creationId xmlns:a16="http://schemas.microsoft.com/office/drawing/2014/main" id="{5BAD86D9-C03E-4A30-A454-1333AEBA4A40}"/>
              </a:ext>
            </a:extLst>
          </p:cNvPr>
          <p:cNvSpPr txBox="1"/>
          <p:nvPr/>
        </p:nvSpPr>
        <p:spPr>
          <a:xfrm>
            <a:off x="87086" y="2128273"/>
            <a:ext cx="328313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entury Gothic" panose="020B0502020202020204"/>
                <a:ea typeface="+mn-ea"/>
                <a:cs typeface="+mn-cs"/>
              </a:rPr>
              <a:t>Violations (includes legal)</a:t>
            </a:r>
          </a:p>
        </p:txBody>
      </p:sp>
      <p:sp>
        <p:nvSpPr>
          <p:cNvPr id="2" name="TextBox 1">
            <a:extLst>
              <a:ext uri="{FF2B5EF4-FFF2-40B4-BE49-F238E27FC236}">
                <a16:creationId xmlns:a16="http://schemas.microsoft.com/office/drawing/2014/main" id="{51B85F77-1758-B0F5-6AE1-909BB9012E19}"/>
              </a:ext>
            </a:extLst>
          </p:cNvPr>
          <p:cNvSpPr txBox="1"/>
          <p:nvPr/>
        </p:nvSpPr>
        <p:spPr>
          <a:xfrm>
            <a:off x="87086" y="4949785"/>
            <a:ext cx="8961120" cy="1661993"/>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127 violations initiated in June:  66 maintenance/trash/grass; 3 dangerous tree; 21 no permit; 37 miscellaneous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entury Gothic" panose="020B0502020202020204"/>
                <a:ea typeface="+mn-ea"/>
                <a:cs typeface="+mn-cs"/>
              </a:rPr>
              <a:t>Miscellaneous violations includes signs, stop work orders, trailers, unregistered/junk vehicles, and vehicle parking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73 complied out; 221 remain open (includes the 42 violations in legal)</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entury Gothic" panose="020B0502020202020204"/>
                <a:ea typeface="+mn-ea"/>
                <a:cs typeface="+mn-cs"/>
              </a:rPr>
              <a:t>59 </a:t>
            </a:r>
            <a:r>
              <a:rPr kumimoji="0" lang="en-US" sz="1600" b="0" i="0" u="none" strike="noStrike" kern="1200" cap="none" spc="0" normalizeH="0" baseline="0" noProof="0" dirty="0">
                <a:ln>
                  <a:noFill/>
                </a:ln>
                <a:solidFill>
                  <a:prstClr val="black"/>
                </a:solidFill>
                <a:effectLst/>
                <a:uLnTx/>
                <a:uFillTx/>
                <a:latin typeface="Century Gothic" panose="020B0502020202020204"/>
                <a:ea typeface="+mn-ea"/>
                <a:cs typeface="+mn-cs"/>
              </a:rPr>
              <a:t>maintenance/trash</a:t>
            </a:r>
            <a:r>
              <a:rPr kumimoji="0" lang="en-US" sz="1600" b="0" i="0" u="none" strike="noStrike" kern="1200" cap="none" spc="0" normalizeH="0" baseline="0" noProof="0">
                <a:ln>
                  <a:noFill/>
                </a:ln>
                <a:solidFill>
                  <a:prstClr val="black"/>
                </a:solidFill>
                <a:effectLst/>
                <a:uLnTx/>
                <a:uFillTx/>
                <a:latin typeface="Century Gothic" panose="020B0502020202020204"/>
                <a:ea typeface="+mn-ea"/>
                <a:cs typeface="+mn-cs"/>
              </a:rPr>
              <a:t>; 3 </a:t>
            </a:r>
            <a:r>
              <a:rPr kumimoji="0" lang="en-US" sz="1600" b="0" i="0" u="none" strike="noStrike" kern="1200" cap="none" spc="0" normalizeH="0" baseline="0" noProof="0" dirty="0">
                <a:ln>
                  <a:noFill/>
                </a:ln>
                <a:solidFill>
                  <a:prstClr val="black"/>
                </a:solidFill>
                <a:effectLst/>
                <a:uLnTx/>
                <a:uFillTx/>
                <a:latin typeface="Century Gothic" panose="020B0502020202020204"/>
                <a:ea typeface="+mn-ea"/>
                <a:cs typeface="+mn-cs"/>
              </a:rPr>
              <a:t>dangerous trees</a:t>
            </a:r>
            <a:r>
              <a:rPr kumimoji="0" lang="en-US" sz="1600" b="0" i="0" u="none" strike="noStrike" kern="1200" cap="none" spc="0" normalizeH="0" baseline="0" noProof="0">
                <a:ln>
                  <a:noFill/>
                </a:ln>
                <a:solidFill>
                  <a:prstClr val="black"/>
                </a:solidFill>
                <a:effectLst/>
                <a:uLnTx/>
                <a:uFillTx/>
                <a:latin typeface="Century Gothic" panose="020B0502020202020204"/>
                <a:ea typeface="+mn-ea"/>
                <a:cs typeface="+mn-cs"/>
              </a:rPr>
              <a:t>; 51 </a:t>
            </a:r>
            <a:r>
              <a:rPr kumimoji="0" lang="en-US" sz="1600" b="0" i="0" u="none" strike="noStrike" kern="1200" cap="none" spc="0" normalizeH="0" baseline="0" noProof="0" dirty="0">
                <a:ln>
                  <a:noFill/>
                </a:ln>
                <a:solidFill>
                  <a:prstClr val="black"/>
                </a:solidFill>
                <a:effectLst/>
                <a:uLnTx/>
                <a:uFillTx/>
                <a:latin typeface="Century Gothic" panose="020B0502020202020204"/>
                <a:ea typeface="+mn-ea"/>
                <a:cs typeface="+mn-cs"/>
              </a:rPr>
              <a:t>no permit</a:t>
            </a:r>
            <a:r>
              <a:rPr kumimoji="0" lang="en-US" sz="1600" b="0" i="0" u="none" strike="noStrike" kern="1200" cap="none" spc="0" normalizeH="0" baseline="0" noProof="0">
                <a:ln>
                  <a:noFill/>
                </a:ln>
                <a:solidFill>
                  <a:prstClr val="black"/>
                </a:solidFill>
                <a:effectLst/>
                <a:uLnTx/>
                <a:uFillTx/>
                <a:latin typeface="Century Gothic" panose="020B0502020202020204"/>
                <a:ea typeface="+mn-ea"/>
                <a:cs typeface="+mn-cs"/>
              </a:rPr>
              <a:t>; 108 </a:t>
            </a:r>
            <a:r>
              <a:rPr kumimoji="0" lang="en-US" sz="1600" b="0" i="0" u="none" strike="noStrike" kern="1200" cap="none" spc="0" normalizeH="0" baseline="0" noProof="0" dirty="0">
                <a:ln>
                  <a:noFill/>
                </a:ln>
                <a:solidFill>
                  <a:prstClr val="black"/>
                </a:solidFill>
                <a:effectLst/>
                <a:uLnTx/>
                <a:uFillTx/>
                <a:latin typeface="Century Gothic" panose="020B0502020202020204"/>
                <a:ea typeface="+mn-ea"/>
                <a:cs typeface="+mn-cs"/>
              </a:rPr>
              <a:t>miscellaneous</a:t>
            </a:r>
          </a:p>
        </p:txBody>
      </p:sp>
    </p:spTree>
    <p:extLst>
      <p:ext uri="{BB962C8B-B14F-4D97-AF65-F5344CB8AC3E}">
        <p14:creationId xmlns:p14="http://schemas.microsoft.com/office/powerpoint/2010/main" val="15547114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244125-7992-4A01-98A0-5A7AF00DDCF6}"/>
              </a:ext>
            </a:extLst>
          </p:cNvPr>
          <p:cNvSpPr>
            <a:spLocks noGrp="1"/>
          </p:cNvSpPr>
          <p:nvPr>
            <p:ph type="title"/>
          </p:nvPr>
        </p:nvSpPr>
        <p:spPr/>
        <p:txBody>
          <a:bodyPr>
            <a:noAutofit/>
          </a:bodyPr>
          <a:lstStyle/>
          <a:p>
            <a:pPr algn="ctr"/>
            <a:r>
              <a:rPr lang="en-US" b="1" u="sng" dirty="0">
                <a:solidFill>
                  <a:schemeClr val="bg1"/>
                </a:solidFill>
              </a:rPr>
              <a:t>Work Orders</a:t>
            </a:r>
            <a:br>
              <a:rPr lang="en-US" b="1" u="sng" dirty="0">
                <a:solidFill>
                  <a:schemeClr val="bg1"/>
                </a:solidFill>
              </a:rPr>
            </a:br>
            <a:r>
              <a:rPr lang="en-US" b="1" u="sng" dirty="0">
                <a:solidFill>
                  <a:schemeClr val="bg1"/>
                </a:solidFill>
              </a:rPr>
              <a:t>June</a:t>
            </a:r>
            <a:endParaRPr lang="en-US" b="1" u="sng" dirty="0"/>
          </a:p>
        </p:txBody>
      </p:sp>
      <p:graphicFrame>
        <p:nvGraphicFramePr>
          <p:cNvPr id="3" name="Table 6">
            <a:extLst>
              <a:ext uri="{FF2B5EF4-FFF2-40B4-BE49-F238E27FC236}">
                <a16:creationId xmlns:a16="http://schemas.microsoft.com/office/drawing/2014/main" id="{5C0D99A1-EF5E-4757-A838-781C5A71FF50}"/>
              </a:ext>
            </a:extLst>
          </p:cNvPr>
          <p:cNvGraphicFramePr>
            <a:graphicFrameLocks noGrp="1"/>
          </p:cNvGraphicFramePr>
          <p:nvPr/>
        </p:nvGraphicFramePr>
        <p:xfrm>
          <a:off x="571175" y="2521994"/>
          <a:ext cx="8046719" cy="1409061"/>
        </p:xfrm>
        <a:graphic>
          <a:graphicData uri="http://schemas.openxmlformats.org/drawingml/2006/table">
            <a:tbl>
              <a:tblPr firstRow="1" bandRow="1">
                <a:tableStyleId>{5C22544A-7EE6-4342-B048-85BDC9FD1C3A}</a:tableStyleId>
              </a:tblPr>
              <a:tblGrid>
                <a:gridCol w="1797722">
                  <a:extLst>
                    <a:ext uri="{9D8B030D-6E8A-4147-A177-3AD203B41FA5}">
                      <a16:colId xmlns:a16="http://schemas.microsoft.com/office/drawing/2014/main" val="497003325"/>
                    </a:ext>
                  </a:extLst>
                </a:gridCol>
                <a:gridCol w="2164411">
                  <a:extLst>
                    <a:ext uri="{9D8B030D-6E8A-4147-A177-3AD203B41FA5}">
                      <a16:colId xmlns:a16="http://schemas.microsoft.com/office/drawing/2014/main" val="1596258838"/>
                    </a:ext>
                  </a:extLst>
                </a:gridCol>
                <a:gridCol w="2204843">
                  <a:extLst>
                    <a:ext uri="{9D8B030D-6E8A-4147-A177-3AD203B41FA5}">
                      <a16:colId xmlns:a16="http://schemas.microsoft.com/office/drawing/2014/main" val="4124166728"/>
                    </a:ext>
                  </a:extLst>
                </a:gridCol>
                <a:gridCol w="1879743">
                  <a:extLst>
                    <a:ext uri="{9D8B030D-6E8A-4147-A177-3AD203B41FA5}">
                      <a16:colId xmlns:a16="http://schemas.microsoft.com/office/drawing/2014/main" val="2169824023"/>
                    </a:ext>
                  </a:extLst>
                </a:gridCol>
              </a:tblGrid>
              <a:tr h="342019">
                <a:tc>
                  <a:txBody>
                    <a:bodyPr/>
                    <a:lstStyle/>
                    <a:p>
                      <a:pPr algn="ctr"/>
                      <a:r>
                        <a:rPr lang="en-US" sz="1600" b="0" dirty="0">
                          <a:solidFill>
                            <a:schemeClr val="bg1"/>
                          </a:solidFill>
                          <a:effectLst/>
                        </a:rPr>
                        <a:t>Open Work Orders as of 5/31/23</a:t>
                      </a:r>
                      <a:endParaRPr lang="en-US" sz="1600" b="0" dirty="0">
                        <a:solidFill>
                          <a:schemeClr val="bg1"/>
                        </a:solidFill>
                        <a:latin typeface="+mj-lt"/>
                      </a:endParaRPr>
                    </a:p>
                  </a:txBody>
                  <a:tcPr marL="68580" marR="68580" marT="34290" marB="34290"/>
                </a:tc>
                <a:tc>
                  <a:txBody>
                    <a:bodyPr/>
                    <a:lstStyle/>
                    <a:p>
                      <a:pPr algn="ctr"/>
                      <a:r>
                        <a:rPr lang="en-US" sz="1600" b="0" dirty="0">
                          <a:solidFill>
                            <a:schemeClr val="bg1"/>
                          </a:solidFill>
                          <a:effectLst/>
                        </a:rPr>
                        <a:t>New Work Orders</a:t>
                      </a:r>
                      <a:endParaRPr lang="en-US" sz="1600" b="0" dirty="0">
                        <a:solidFill>
                          <a:schemeClr val="bg1"/>
                        </a:solidFill>
                        <a:latin typeface="+mj-lt"/>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bg1"/>
                          </a:solidFill>
                          <a:effectLst/>
                        </a:rPr>
                        <a:t>Closed Work Orders</a:t>
                      </a:r>
                      <a:endParaRPr lang="en-US" sz="1600" b="0" dirty="0">
                        <a:solidFill>
                          <a:schemeClr val="bg1"/>
                        </a:solidFill>
                        <a:effectLst/>
                        <a:latin typeface="+mj-lt"/>
                        <a:ea typeface="Times New Roman" panose="02020603050405020304" pitchFamily="18" charset="0"/>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bg1"/>
                          </a:solidFill>
                          <a:effectLst/>
                        </a:rPr>
                        <a:t>Open Work Orders as of 6/30/23</a:t>
                      </a:r>
                      <a:endParaRPr lang="en-US" sz="1600" b="0" dirty="0">
                        <a:solidFill>
                          <a:schemeClr val="bg1"/>
                        </a:solidFill>
                        <a:effectLst/>
                        <a:latin typeface="+mj-lt"/>
                        <a:ea typeface="Times New Roman" panose="02020603050405020304" pitchFamily="18" charset="0"/>
                      </a:endParaRPr>
                    </a:p>
                  </a:txBody>
                  <a:tcPr marL="68580" marR="68580" marT="34290" marB="34290"/>
                </a:tc>
                <a:extLst>
                  <a:ext uri="{0D108BD9-81ED-4DB2-BD59-A6C34878D82A}">
                    <a16:rowId xmlns:a16="http://schemas.microsoft.com/office/drawing/2014/main" val="2384583703"/>
                  </a:ext>
                </a:extLst>
              </a:tr>
              <a:tr h="608961">
                <a:tc>
                  <a:txBody>
                    <a:bodyPr/>
                    <a:lstStyle/>
                    <a:p>
                      <a:pPr algn="ctr"/>
                      <a:r>
                        <a:rPr lang="en-US" sz="1600" b="0" dirty="0">
                          <a:solidFill>
                            <a:schemeClr val="bg1"/>
                          </a:solidFill>
                          <a:latin typeface="+mj-lt"/>
                        </a:rPr>
                        <a:t>110</a:t>
                      </a:r>
                    </a:p>
                  </a:txBody>
                  <a:tcPr marL="68580" marR="68580" marT="34290" marB="34290"/>
                </a:tc>
                <a:tc>
                  <a:txBody>
                    <a:bodyPr/>
                    <a:lstStyle/>
                    <a:p>
                      <a:pPr algn="ctr"/>
                      <a:r>
                        <a:rPr lang="en-US" sz="1600" b="0" dirty="0">
                          <a:solidFill>
                            <a:schemeClr val="bg1"/>
                          </a:solidFill>
                          <a:latin typeface="+mj-lt"/>
                        </a:rPr>
                        <a:t>147</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bg1"/>
                          </a:solidFill>
                          <a:effectLst/>
                          <a:latin typeface="+mj-lt"/>
                          <a:ea typeface="Times New Roman" panose="02020603050405020304" pitchFamily="18" charset="0"/>
                        </a:rPr>
                        <a:t>141</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bg1"/>
                          </a:solidFill>
                          <a:effectLst/>
                          <a:latin typeface="+mj-lt"/>
                          <a:ea typeface="Times New Roman" panose="02020603050405020304" pitchFamily="18" charset="0"/>
                        </a:rPr>
                        <a:t>116</a:t>
                      </a:r>
                    </a:p>
                  </a:txBody>
                  <a:tcPr marL="68580" marR="68580" marT="34290" marB="34290"/>
                </a:tc>
                <a:extLst>
                  <a:ext uri="{0D108BD9-81ED-4DB2-BD59-A6C34878D82A}">
                    <a16:rowId xmlns:a16="http://schemas.microsoft.com/office/drawing/2014/main" val="3281243918"/>
                  </a:ext>
                </a:extLst>
              </a:tr>
            </a:tbl>
          </a:graphicData>
        </a:graphic>
      </p:graphicFrame>
      <p:sp>
        <p:nvSpPr>
          <p:cNvPr id="5" name="TextBox 4">
            <a:extLst>
              <a:ext uri="{FF2B5EF4-FFF2-40B4-BE49-F238E27FC236}">
                <a16:creationId xmlns:a16="http://schemas.microsoft.com/office/drawing/2014/main" id="{993A2DE9-0BB3-B3EC-EC28-C6C385411411}"/>
              </a:ext>
            </a:extLst>
          </p:cNvPr>
          <p:cNvSpPr txBox="1"/>
          <p:nvPr/>
        </p:nvSpPr>
        <p:spPr>
          <a:xfrm>
            <a:off x="571175" y="4955176"/>
            <a:ext cx="8046718" cy="138499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147 work orders initiated in June:  6 bulkhead; 31 drainage;                              28 grounds/landscaping; 7 roads; 3 signs; 72 general maintenance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Majority still open in drainage (55):</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entury Gothic" panose="020B0502020202020204"/>
                <a:ea typeface="+mn-ea"/>
                <a:cs typeface="+mn-cs"/>
              </a:rPr>
              <a:t>14 – over 30 days; 14 – over 60 days</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entury Gothic" panose="020B0502020202020204"/>
                <a:ea typeface="+mn-ea"/>
                <a:cs typeface="+mn-cs"/>
              </a:rPr>
              <a:t>Average 1-4 work orders a day to complete depending upon severity</a:t>
            </a: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7082871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244125-7992-4A01-98A0-5A7AF00DDCF6}"/>
              </a:ext>
            </a:extLst>
          </p:cNvPr>
          <p:cNvSpPr>
            <a:spLocks noGrp="1"/>
          </p:cNvSpPr>
          <p:nvPr>
            <p:ph type="title"/>
          </p:nvPr>
        </p:nvSpPr>
        <p:spPr>
          <a:xfrm>
            <a:off x="809997" y="139332"/>
            <a:ext cx="7524003" cy="1663343"/>
          </a:xfrm>
        </p:spPr>
        <p:txBody>
          <a:bodyPr>
            <a:noAutofit/>
          </a:bodyPr>
          <a:lstStyle/>
          <a:p>
            <a:pPr algn="ctr"/>
            <a:r>
              <a:rPr lang="en-US" u="sng" dirty="0">
                <a:solidFill>
                  <a:schemeClr val="bg1"/>
                </a:solidFill>
              </a:rPr>
              <a:t>Customer Service Dashboard</a:t>
            </a:r>
            <a:br>
              <a:rPr lang="en-US" b="0" u="sng" dirty="0">
                <a:solidFill>
                  <a:schemeClr val="bg1"/>
                </a:solidFill>
              </a:rPr>
            </a:br>
            <a:r>
              <a:rPr lang="en-US" sz="3200" b="0" u="sng" dirty="0">
                <a:solidFill>
                  <a:schemeClr val="bg1"/>
                </a:solidFill>
              </a:rPr>
              <a:t>(from info@oceanpines.org)</a:t>
            </a:r>
            <a:br>
              <a:rPr lang="en-US" sz="3200" b="0" u="sng" dirty="0">
                <a:solidFill>
                  <a:schemeClr val="bg1"/>
                </a:solidFill>
              </a:rPr>
            </a:br>
            <a:r>
              <a:rPr lang="en-US" u="sng" dirty="0">
                <a:solidFill>
                  <a:schemeClr val="bg1"/>
                </a:solidFill>
              </a:rPr>
              <a:t>June</a:t>
            </a:r>
          </a:p>
        </p:txBody>
      </p:sp>
      <p:graphicFrame>
        <p:nvGraphicFramePr>
          <p:cNvPr id="3" name="Table 6">
            <a:extLst>
              <a:ext uri="{FF2B5EF4-FFF2-40B4-BE49-F238E27FC236}">
                <a16:creationId xmlns:a16="http://schemas.microsoft.com/office/drawing/2014/main" id="{5C0D99A1-EF5E-4757-A838-781C5A71FF50}"/>
              </a:ext>
            </a:extLst>
          </p:cNvPr>
          <p:cNvGraphicFramePr>
            <a:graphicFrameLocks noGrp="1"/>
          </p:cNvGraphicFramePr>
          <p:nvPr/>
        </p:nvGraphicFramePr>
        <p:xfrm>
          <a:off x="2159726" y="2125434"/>
          <a:ext cx="4977921" cy="2537460"/>
        </p:xfrm>
        <a:graphic>
          <a:graphicData uri="http://schemas.openxmlformats.org/drawingml/2006/table">
            <a:tbl>
              <a:tblPr firstRow="1" bandRow="1">
                <a:tableStyleId>{5C22544A-7EE6-4342-B048-85BDC9FD1C3A}</a:tableStyleId>
              </a:tblPr>
              <a:tblGrid>
                <a:gridCol w="2457906">
                  <a:extLst>
                    <a:ext uri="{9D8B030D-6E8A-4147-A177-3AD203B41FA5}">
                      <a16:colId xmlns:a16="http://schemas.microsoft.com/office/drawing/2014/main" val="160533530"/>
                    </a:ext>
                  </a:extLst>
                </a:gridCol>
                <a:gridCol w="2520015">
                  <a:extLst>
                    <a:ext uri="{9D8B030D-6E8A-4147-A177-3AD203B41FA5}">
                      <a16:colId xmlns:a16="http://schemas.microsoft.com/office/drawing/2014/main" val="2169824023"/>
                    </a:ext>
                  </a:extLst>
                </a:gridCol>
              </a:tblGrid>
              <a:tr h="227651">
                <a:tc>
                  <a:txBody>
                    <a:bodyPr/>
                    <a:lstStyle/>
                    <a:p>
                      <a:pPr algn="l"/>
                      <a:r>
                        <a:rPr lang="en-US" sz="1800" b="1" dirty="0">
                          <a:solidFill>
                            <a:schemeClr val="bg1"/>
                          </a:solidFill>
                        </a:rPr>
                        <a:t>Type</a:t>
                      </a:r>
                      <a:endParaRPr lang="en-US" sz="1800" b="1" dirty="0">
                        <a:solidFill>
                          <a:schemeClr val="bg1"/>
                        </a:solidFill>
                        <a:latin typeface="Times New Roman" panose="02020603050405020304" pitchFamily="18" charset="0"/>
                        <a:cs typeface="Times New Roman" panose="02020603050405020304" pitchFamily="18" charset="0"/>
                      </a:endParaRPr>
                    </a:p>
                  </a:txBody>
                  <a:tcPr marL="68580" marR="68580" marT="34290" marB="34290"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solidFill>
                            <a:schemeClr val="bg1"/>
                          </a:solidFill>
                          <a:effectLst/>
                        </a:rPr>
                        <a:t># Received – June</a:t>
                      </a:r>
                      <a:endParaRPr lang="en-US" sz="1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4290" marB="34290" anchor="b"/>
                </a:tc>
                <a:extLst>
                  <a:ext uri="{0D108BD9-81ED-4DB2-BD59-A6C34878D82A}">
                    <a16:rowId xmlns:a16="http://schemas.microsoft.com/office/drawing/2014/main" val="2384583703"/>
                  </a:ext>
                </a:extLst>
              </a:tr>
              <a:tr h="250417">
                <a:tc>
                  <a:txBody>
                    <a:bodyPr/>
                    <a:lstStyle/>
                    <a:p>
                      <a:pPr algn="l"/>
                      <a:r>
                        <a:rPr lang="en-US" sz="1800" dirty="0">
                          <a:solidFill>
                            <a:schemeClr val="bg1"/>
                          </a:solidFill>
                        </a:rPr>
                        <a:t>Amenities</a:t>
                      </a:r>
                      <a:endParaRPr lang="en-US" sz="18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49</a:t>
                      </a:r>
                    </a:p>
                  </a:txBody>
                  <a:tcPr marL="68580" marR="68580" marT="34290" marB="34290"/>
                </a:tc>
                <a:extLst>
                  <a:ext uri="{0D108BD9-81ED-4DB2-BD59-A6C34878D82A}">
                    <a16:rowId xmlns:a16="http://schemas.microsoft.com/office/drawing/2014/main" val="2769008789"/>
                  </a:ext>
                </a:extLst>
              </a:tr>
              <a:tr h="250417">
                <a:tc>
                  <a:txBody>
                    <a:bodyPr/>
                    <a:lstStyle/>
                    <a:p>
                      <a:pPr algn="l"/>
                      <a:r>
                        <a:rPr lang="en-US" sz="1800" dirty="0">
                          <a:solidFill>
                            <a:schemeClr val="bg1"/>
                          </a:solidFill>
                        </a:rPr>
                        <a:t>CPI</a:t>
                      </a:r>
                      <a:endParaRPr lang="en-US" sz="18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11</a:t>
                      </a:r>
                    </a:p>
                  </a:txBody>
                  <a:tcPr marL="68580" marR="68580" marT="34290" marB="34290"/>
                </a:tc>
                <a:extLst>
                  <a:ext uri="{0D108BD9-81ED-4DB2-BD59-A6C34878D82A}">
                    <a16:rowId xmlns:a16="http://schemas.microsoft.com/office/drawing/2014/main" val="3958475169"/>
                  </a:ext>
                </a:extLst>
              </a:tr>
              <a:tr h="250417">
                <a:tc>
                  <a:txBody>
                    <a:bodyPr/>
                    <a:lstStyle/>
                    <a:p>
                      <a:pPr algn="l"/>
                      <a:r>
                        <a:rPr lang="en-US" sz="1800" dirty="0">
                          <a:solidFill>
                            <a:schemeClr val="bg1"/>
                          </a:solidFill>
                        </a:rPr>
                        <a:t>Drainage</a:t>
                      </a:r>
                      <a:endParaRPr lang="en-US" sz="18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1</a:t>
                      </a:r>
                    </a:p>
                  </a:txBody>
                  <a:tcPr marL="68580" marR="68580" marT="34290" marB="34290"/>
                </a:tc>
                <a:extLst>
                  <a:ext uri="{0D108BD9-81ED-4DB2-BD59-A6C34878D82A}">
                    <a16:rowId xmlns:a16="http://schemas.microsoft.com/office/drawing/2014/main" val="1924032667"/>
                  </a:ext>
                </a:extLst>
              </a:tr>
              <a:tr h="317588">
                <a:tc>
                  <a:txBody>
                    <a:bodyPr/>
                    <a:lstStyle/>
                    <a:p>
                      <a:pPr algn="l"/>
                      <a:r>
                        <a:rPr lang="en-US" sz="1800" b="0" dirty="0">
                          <a:solidFill>
                            <a:schemeClr val="bg1"/>
                          </a:solidFill>
                          <a:effectLst/>
                        </a:rPr>
                        <a:t>General </a:t>
                      </a:r>
                      <a:endParaRPr lang="en-US" sz="1800" b="0" dirty="0">
                        <a:solidFill>
                          <a:schemeClr val="bg1"/>
                        </a:solidFill>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84</a:t>
                      </a:r>
                    </a:p>
                  </a:txBody>
                  <a:tcPr marL="68580" marR="68580" marT="34290" marB="34290"/>
                </a:tc>
                <a:extLst>
                  <a:ext uri="{0D108BD9-81ED-4DB2-BD59-A6C34878D82A}">
                    <a16:rowId xmlns:a16="http://schemas.microsoft.com/office/drawing/2014/main" val="1279019372"/>
                  </a:ext>
                </a:extLst>
              </a:tr>
              <a:tr h="250417">
                <a:tc>
                  <a:txBody>
                    <a:bodyPr/>
                    <a:lstStyle/>
                    <a:p>
                      <a:r>
                        <a:rPr lang="en-US" sz="1800" dirty="0">
                          <a:solidFill>
                            <a:schemeClr val="bg1"/>
                          </a:solidFill>
                        </a:rPr>
                        <a:t>Public Works</a:t>
                      </a:r>
                      <a:endParaRPr lang="en-US" sz="18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r>
                        <a:rPr lang="en-US" sz="1800" b="0" dirty="0">
                          <a:solidFill>
                            <a:schemeClr val="bg1"/>
                          </a:solidFill>
                          <a:latin typeface="Century Gothic" panose="020B0502020202020204" pitchFamily="34" charset="0"/>
                          <a:cs typeface="Times New Roman" panose="02020603050405020304" pitchFamily="18" charset="0"/>
                        </a:rPr>
                        <a:t>17</a:t>
                      </a:r>
                    </a:p>
                  </a:txBody>
                  <a:tcPr marL="68580" marR="68580" marT="34290" marB="34290"/>
                </a:tc>
                <a:extLst>
                  <a:ext uri="{0D108BD9-81ED-4DB2-BD59-A6C34878D82A}">
                    <a16:rowId xmlns:a16="http://schemas.microsoft.com/office/drawing/2014/main" val="1862857128"/>
                  </a:ext>
                </a:extLst>
              </a:tr>
              <a:tr h="250417">
                <a:tc>
                  <a:txBody>
                    <a:bodyPr/>
                    <a:lstStyle/>
                    <a:p>
                      <a:r>
                        <a:rPr lang="en-US" sz="1800" b="1" dirty="0">
                          <a:solidFill>
                            <a:schemeClr val="bg1"/>
                          </a:solidFill>
                        </a:rPr>
                        <a:t>TOTAL</a:t>
                      </a:r>
                      <a:endParaRPr lang="en-US" sz="1800" b="1"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r>
                        <a:rPr lang="en-US" sz="1800" b="1">
                          <a:solidFill>
                            <a:schemeClr val="bg1"/>
                          </a:solidFill>
                          <a:latin typeface="Century Gothic" panose="020B0502020202020204" pitchFamily="34" charset="0"/>
                          <a:cs typeface="Times New Roman" panose="02020603050405020304" pitchFamily="18" charset="0"/>
                        </a:rPr>
                        <a:t>162</a:t>
                      </a:r>
                      <a:endParaRPr lang="en-US" sz="1800" b="1" dirty="0">
                        <a:solidFill>
                          <a:schemeClr val="bg1"/>
                        </a:solidFill>
                        <a:latin typeface="Century Gothic" panose="020B0502020202020204" pitchFamily="34" charset="0"/>
                        <a:cs typeface="Times New Roman" panose="02020603050405020304" pitchFamily="18" charset="0"/>
                      </a:endParaRPr>
                    </a:p>
                  </a:txBody>
                  <a:tcPr marL="68580" marR="68580" marT="34290" marB="34290"/>
                </a:tc>
                <a:extLst>
                  <a:ext uri="{0D108BD9-81ED-4DB2-BD59-A6C34878D82A}">
                    <a16:rowId xmlns:a16="http://schemas.microsoft.com/office/drawing/2014/main" val="1802448314"/>
                  </a:ext>
                </a:extLst>
              </a:tr>
            </a:tbl>
          </a:graphicData>
        </a:graphic>
      </p:graphicFrame>
      <p:pic>
        <p:nvPicPr>
          <p:cNvPr id="5" name="Picture 2">
            <a:extLst>
              <a:ext uri="{FF2B5EF4-FFF2-40B4-BE49-F238E27FC236}">
                <a16:creationId xmlns:a16="http://schemas.microsoft.com/office/drawing/2014/main" id="{97C8FB9E-F9E1-9DA5-4E9C-7C66AD0CD3AF}"/>
              </a:ext>
            </a:extLst>
          </p:cNvPr>
          <p:cNvPicPr>
            <a:picLocks noChangeAspect="1" noChangeArrowheads="1"/>
          </p:cNvPicPr>
          <p:nvPr/>
        </p:nvPicPr>
        <p:blipFill>
          <a:blip r:link="rId2">
            <a:extLst>
              <a:ext uri="{28A0092B-C50C-407E-A947-70E740481C1C}">
                <a14:useLocalDpi xmlns:a14="http://schemas.microsoft.com/office/drawing/2010/main" val="0"/>
              </a:ext>
            </a:extLst>
          </a:blip>
          <a:srcRect/>
          <a:stretch>
            <a:fillRect/>
          </a:stretch>
        </p:blipFill>
        <p:spPr bwMode="auto">
          <a:xfrm>
            <a:off x="2800350" y="4802772"/>
            <a:ext cx="3708179" cy="19576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63427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Freeform 6">
            <a:extLst>
              <a:ext uri="{FF2B5EF4-FFF2-40B4-BE49-F238E27FC236}">
                <a16:creationId xmlns:a16="http://schemas.microsoft.com/office/drawing/2014/main" id="{8775F366-526C-4C42-8931-696FFE8AA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9144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6="http://schemas.microsoft.com/office/drawing/2014/main"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useBgFill="1">
        <p:nvSpPr>
          <p:cNvPr id="20" name="Rectangle 19">
            <a:extLst>
              <a:ext uri="{FF2B5EF4-FFF2-40B4-BE49-F238E27FC236}">
                <a16:creationId xmlns:a16="http://schemas.microsoft.com/office/drawing/2014/main" id="{597EA66B-2AAB-42B0-9F9D-38920D8D82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3" name="Title 12"/>
          <p:cNvSpPr>
            <a:spLocks noGrp="1"/>
          </p:cNvSpPr>
          <p:nvPr>
            <p:ph type="title"/>
          </p:nvPr>
        </p:nvSpPr>
        <p:spPr>
          <a:xfrm>
            <a:off x="723899" y="885433"/>
            <a:ext cx="7696201" cy="2543567"/>
          </a:xfrm>
          <a:effectLst/>
        </p:spPr>
        <p:txBody>
          <a:bodyPr vert="horz" lIns="91440" tIns="45720" rIns="91440" bIns="45720" rtlCol="0" anchor="b">
            <a:normAutofit/>
          </a:bodyPr>
          <a:lstStyle/>
          <a:p>
            <a:pPr algn="ctr"/>
            <a:r>
              <a:rPr lang="en-US" sz="5400" dirty="0">
                <a:solidFill>
                  <a:schemeClr val="tx1"/>
                </a:solidFill>
                <a:cs typeface="+mj-cs"/>
              </a:rPr>
              <a:t>Financials</a:t>
            </a:r>
          </a:p>
        </p:txBody>
      </p:sp>
      <p:sp>
        <p:nvSpPr>
          <p:cNvPr id="22" name="Freeform: Shape 21">
            <a:extLst>
              <a:ext uri="{FF2B5EF4-FFF2-40B4-BE49-F238E27FC236}">
                <a16:creationId xmlns:a16="http://schemas.microsoft.com/office/drawing/2014/main" id="{D360EBE3-31BB-422F-AA87-FA3873DAE4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0800000">
            <a:off x="0" y="5388384"/>
            <a:ext cx="9144000" cy="1469616"/>
          </a:xfrm>
          <a:custGeom>
            <a:avLst/>
            <a:gdLst>
              <a:gd name="connsiteX0" fmla="*/ 6113881 w 12192000"/>
              <a:gd name="connsiteY0" fmla="*/ 1469616 h 1469616"/>
              <a:gd name="connsiteX1" fmla="*/ 6101181 w 12192000"/>
              <a:gd name="connsiteY1" fmla="*/ 1469616 h 1469616"/>
              <a:gd name="connsiteX2" fmla="*/ 6090598 w 12192000"/>
              <a:gd name="connsiteY2" fmla="*/ 1469616 h 1469616"/>
              <a:gd name="connsiteX3" fmla="*/ 6077897 w 12192000"/>
              <a:gd name="connsiteY3" fmla="*/ 1464854 h 1469616"/>
              <a:gd name="connsiteX4" fmla="*/ 6065198 w 12192000"/>
              <a:gd name="connsiteY4" fmla="*/ 1460091 h 1469616"/>
              <a:gd name="connsiteX5" fmla="*/ 6056731 w 12192000"/>
              <a:gd name="connsiteY5" fmla="*/ 1456916 h 1469616"/>
              <a:gd name="connsiteX6" fmla="*/ 5678033 w 12192000"/>
              <a:gd name="connsiteY6" fmla="*/ 1172892 h 1469616"/>
              <a:gd name="connsiteX7" fmla="*/ 0 w 12192000"/>
              <a:gd name="connsiteY7" fmla="*/ 1172892 h 1469616"/>
              <a:gd name="connsiteX8" fmla="*/ 0 w 12192000"/>
              <a:gd name="connsiteY8" fmla="*/ 1162370 h 1469616"/>
              <a:gd name="connsiteX9" fmla="*/ 0 w 12192000"/>
              <a:gd name="connsiteY9" fmla="*/ 403347 h 1469616"/>
              <a:gd name="connsiteX10" fmla="*/ 0 w 12192000"/>
              <a:gd name="connsiteY10" fmla="*/ 0 h 1469616"/>
              <a:gd name="connsiteX11" fmla="*/ 12192000 w 12192000"/>
              <a:gd name="connsiteY11" fmla="*/ 0 h 1469616"/>
              <a:gd name="connsiteX12" fmla="*/ 12192000 w 12192000"/>
              <a:gd name="connsiteY12" fmla="*/ 403347 h 1469616"/>
              <a:gd name="connsiteX13" fmla="*/ 12192000 w 12192000"/>
              <a:gd name="connsiteY13" fmla="*/ 1162370 h 1469616"/>
              <a:gd name="connsiteX14" fmla="*/ 12192000 w 12192000"/>
              <a:gd name="connsiteY14" fmla="*/ 1172892 h 1469616"/>
              <a:gd name="connsiteX15" fmla="*/ 6524330 w 12192000"/>
              <a:gd name="connsiteY15" fmla="*/ 1172892 h 1469616"/>
              <a:gd name="connsiteX16" fmla="*/ 6145631 w 12192000"/>
              <a:gd name="connsiteY16" fmla="*/ 1456916 h 1469616"/>
              <a:gd name="connsiteX17" fmla="*/ 6137163 w 12192000"/>
              <a:gd name="connsiteY17" fmla="*/ 1460091 h 1469616"/>
              <a:gd name="connsiteX18" fmla="*/ 6124463 w 12192000"/>
              <a:gd name="connsiteY18" fmla="*/ 1464854 h 1469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92000" h="1469616">
                <a:moveTo>
                  <a:pt x="6113881" y="1469616"/>
                </a:moveTo>
                <a:lnTo>
                  <a:pt x="6101181" y="1469616"/>
                </a:lnTo>
                <a:lnTo>
                  <a:pt x="6090598" y="1469616"/>
                </a:lnTo>
                <a:lnTo>
                  <a:pt x="6077897" y="1464854"/>
                </a:lnTo>
                <a:lnTo>
                  <a:pt x="6065198" y="1460091"/>
                </a:lnTo>
                <a:lnTo>
                  <a:pt x="6056731" y="1456916"/>
                </a:lnTo>
                <a:lnTo>
                  <a:pt x="5678033" y="1172892"/>
                </a:lnTo>
                <a:lnTo>
                  <a:pt x="0" y="1172892"/>
                </a:lnTo>
                <a:lnTo>
                  <a:pt x="0" y="1162370"/>
                </a:lnTo>
                <a:lnTo>
                  <a:pt x="0" y="403347"/>
                </a:lnTo>
                <a:lnTo>
                  <a:pt x="0" y="0"/>
                </a:lnTo>
                <a:lnTo>
                  <a:pt x="12192000" y="0"/>
                </a:lnTo>
                <a:lnTo>
                  <a:pt x="12192000" y="403347"/>
                </a:lnTo>
                <a:lnTo>
                  <a:pt x="12192000" y="1162370"/>
                </a:lnTo>
                <a:lnTo>
                  <a:pt x="12192000" y="1172892"/>
                </a:lnTo>
                <a:lnTo>
                  <a:pt x="6524330" y="1172892"/>
                </a:lnTo>
                <a:lnTo>
                  <a:pt x="6145631" y="1456916"/>
                </a:lnTo>
                <a:lnTo>
                  <a:pt x="6137163" y="1460091"/>
                </a:lnTo>
                <a:lnTo>
                  <a:pt x="6124463" y="1464854"/>
                </a:lnTo>
                <a:close/>
              </a:path>
            </a:pathLst>
          </a:custGeom>
          <a:ln>
            <a:noFill/>
          </a:ln>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31886750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13"/>
                                        </p:tgtEl>
                                        <p:attrNameLst>
                                          <p:attrName>style.visibility</p:attrName>
                                        </p:attrNameLst>
                                      </p:cBhvr>
                                      <p:to>
                                        <p:strVal val="visible"/>
                                      </p:to>
                                    </p:set>
                                    <p:animEffect transition="in" filter="fade">
                                      <p:cBhvr>
                                        <p:cTn id="7" dur="4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2960" y="123892"/>
            <a:ext cx="7498080" cy="1031358"/>
          </a:xfrm>
        </p:spPr>
        <p:txBody>
          <a:bodyPr>
            <a:normAutofit fontScale="90000"/>
          </a:bodyPr>
          <a:lstStyle/>
          <a:p>
            <a:pPr algn="ctr"/>
            <a:r>
              <a:rPr lang="en-US" sz="3600" b="1" dirty="0">
                <a:latin typeface="Century Gothic" panose="020B0502020202020204" pitchFamily="34" charset="0"/>
              </a:rPr>
              <a:t>UNAUDITED FINANCIAL CHANGE</a:t>
            </a:r>
            <a:br>
              <a:rPr lang="en-US" sz="3600" b="1" dirty="0">
                <a:latin typeface="Century Gothic" panose="020B0502020202020204" pitchFamily="34" charset="0"/>
              </a:rPr>
            </a:br>
            <a:r>
              <a:rPr lang="en-US" sz="3600" b="1" dirty="0">
                <a:latin typeface="Century Gothic" panose="020B0502020202020204" pitchFamily="34" charset="0"/>
              </a:rPr>
              <a:t>MONTH OF MAY 2023</a:t>
            </a:r>
            <a:endParaRPr lang="en-US" sz="2700" dirty="0">
              <a:latin typeface="Franklin Gothic Medium" panose="020B0603020102020204" pitchFamily="34" charset="0"/>
            </a:endParaRPr>
          </a:p>
        </p:txBody>
      </p:sp>
      <p:graphicFrame>
        <p:nvGraphicFramePr>
          <p:cNvPr id="4" name="Table 3">
            <a:extLst>
              <a:ext uri="{FF2B5EF4-FFF2-40B4-BE49-F238E27FC236}">
                <a16:creationId xmlns:a16="http://schemas.microsoft.com/office/drawing/2014/main" id="{9EA52B43-19FA-4221-AEE4-462E04F3AFA6}"/>
              </a:ext>
            </a:extLst>
          </p:cNvPr>
          <p:cNvGraphicFramePr>
            <a:graphicFrameLocks noGrp="1"/>
          </p:cNvGraphicFramePr>
          <p:nvPr/>
        </p:nvGraphicFramePr>
        <p:xfrm>
          <a:off x="274320" y="2324113"/>
          <a:ext cx="8595360" cy="3057974"/>
        </p:xfrm>
        <a:graphic>
          <a:graphicData uri="http://schemas.openxmlformats.org/drawingml/2006/table">
            <a:tbl>
              <a:tblPr>
                <a:tableStyleId>{5202B0CA-FC54-4496-8BCA-5EF66A818D29}</a:tableStyleId>
              </a:tblPr>
              <a:tblGrid>
                <a:gridCol w="2628271">
                  <a:extLst>
                    <a:ext uri="{9D8B030D-6E8A-4147-A177-3AD203B41FA5}">
                      <a16:colId xmlns:a16="http://schemas.microsoft.com/office/drawing/2014/main" val="1529911752"/>
                    </a:ext>
                  </a:extLst>
                </a:gridCol>
                <a:gridCol w="1976011">
                  <a:extLst>
                    <a:ext uri="{9D8B030D-6E8A-4147-A177-3AD203B41FA5}">
                      <a16:colId xmlns:a16="http://schemas.microsoft.com/office/drawing/2014/main" val="1196787798"/>
                    </a:ext>
                  </a:extLst>
                </a:gridCol>
                <a:gridCol w="2054867">
                  <a:extLst>
                    <a:ext uri="{9D8B030D-6E8A-4147-A177-3AD203B41FA5}">
                      <a16:colId xmlns:a16="http://schemas.microsoft.com/office/drawing/2014/main" val="1193626519"/>
                    </a:ext>
                  </a:extLst>
                </a:gridCol>
                <a:gridCol w="1936211">
                  <a:extLst>
                    <a:ext uri="{9D8B030D-6E8A-4147-A177-3AD203B41FA5}">
                      <a16:colId xmlns:a16="http://schemas.microsoft.com/office/drawing/2014/main" val="3714425827"/>
                    </a:ext>
                  </a:extLst>
                </a:gridCol>
              </a:tblGrid>
              <a:tr h="363512">
                <a:tc gridSpan="4">
                  <a:txBody>
                    <a:bodyPr/>
                    <a:lstStyle/>
                    <a:p>
                      <a:pPr algn="ctr" fontAlgn="b"/>
                      <a:r>
                        <a:rPr lang="en-US" sz="1800" b="1" u="none" strike="noStrike" dirty="0">
                          <a:effectLst/>
                        </a:rPr>
                        <a:t>May (In 000’s)</a:t>
                      </a:r>
                      <a:endParaRPr lang="en-US" sz="1800" b="1" i="0" u="none" strike="noStrike" dirty="0">
                        <a:solidFill>
                          <a:srgbClr val="000000"/>
                        </a:solidFill>
                        <a:effectLst/>
                        <a:latin typeface="Century Gothic" panose="020B0502020202020204" pitchFamily="34" charset="0"/>
                      </a:endParaRPr>
                    </a:p>
                  </a:txBody>
                  <a:tcPr marL="8663" marR="8663" marT="8663" marB="0" anchor="b"/>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2635703382"/>
                  </a:ext>
                </a:extLst>
              </a:tr>
              <a:tr h="454399">
                <a:tc>
                  <a:txBody>
                    <a:bodyPr/>
                    <a:lstStyle/>
                    <a:p>
                      <a:pPr algn="l" fontAlgn="b"/>
                      <a:endParaRPr lang="en-US" sz="1400" b="0" i="0" u="none" strike="noStrike" dirty="0">
                        <a:solidFill>
                          <a:srgbClr val="000000"/>
                        </a:solidFill>
                        <a:effectLst/>
                        <a:latin typeface="Century Gothic" panose="020B0502020202020204" pitchFamily="34" charset="0"/>
                      </a:endParaRPr>
                    </a:p>
                  </a:txBody>
                  <a:tcPr marL="8663" marR="8663" marT="8663" marB="0" anchor="b"/>
                </a:tc>
                <a:tc rowSpan="3">
                  <a:txBody>
                    <a:bodyPr/>
                    <a:lstStyle/>
                    <a:p>
                      <a:pPr algn="ctr" fontAlgn="ctr"/>
                      <a:r>
                        <a:rPr lang="en-US" sz="1600" u="none" strike="noStrike" dirty="0">
                          <a:effectLst/>
                        </a:rPr>
                        <a:t>Budget</a:t>
                      </a:r>
                      <a:endParaRPr lang="en-US" sz="1600" b="1" i="0" u="none" strike="noStrike" dirty="0">
                        <a:solidFill>
                          <a:srgbClr val="000000"/>
                        </a:solidFill>
                        <a:effectLst/>
                        <a:latin typeface="Century Gothic" panose="020B0502020202020204" pitchFamily="34" charset="0"/>
                      </a:endParaRPr>
                    </a:p>
                  </a:txBody>
                  <a:tcPr marL="8663" marR="8663" marT="8663" marB="0" anchor="b"/>
                </a:tc>
                <a:tc rowSpan="3">
                  <a:txBody>
                    <a:bodyPr/>
                    <a:lstStyle/>
                    <a:p>
                      <a:pPr algn="ctr" fontAlgn="ctr"/>
                      <a:r>
                        <a:rPr lang="en-US" sz="1600" u="none" strike="noStrike" dirty="0">
                          <a:effectLst/>
                        </a:rPr>
                        <a:t>Current Year</a:t>
                      </a:r>
                      <a:endParaRPr lang="en-US" sz="1600" b="1" i="0" u="none" strike="noStrike" dirty="0">
                        <a:solidFill>
                          <a:srgbClr val="000000"/>
                        </a:solidFill>
                        <a:effectLst/>
                        <a:latin typeface="Century Gothic" panose="020B0502020202020204" pitchFamily="34" charset="0"/>
                      </a:endParaRPr>
                    </a:p>
                  </a:txBody>
                  <a:tcPr marL="8663" marR="8663" marT="8663" marB="0" anchor="b"/>
                </a:tc>
                <a:tc rowSpan="3">
                  <a:txBody>
                    <a:bodyPr/>
                    <a:lstStyle/>
                    <a:p>
                      <a:pPr algn="ctr" fontAlgn="ctr"/>
                      <a:r>
                        <a:rPr lang="en-US" sz="1600" u="none" strike="noStrike" dirty="0">
                          <a:effectLst/>
                        </a:rPr>
                        <a:t>Favor/ (</a:t>
                      </a:r>
                      <a:r>
                        <a:rPr lang="en-US" sz="1600" u="none" strike="noStrike" dirty="0" err="1">
                          <a:effectLst/>
                        </a:rPr>
                        <a:t>Unfavor</a:t>
                      </a:r>
                      <a:r>
                        <a:rPr lang="en-US" sz="1600" u="none" strike="noStrike" dirty="0">
                          <a:effectLst/>
                        </a:rPr>
                        <a:t>) vs. Budget</a:t>
                      </a:r>
                      <a:endParaRPr lang="en-US" sz="1600" b="1" i="0" u="none" strike="noStrike" dirty="0">
                        <a:solidFill>
                          <a:srgbClr val="000000"/>
                        </a:solidFill>
                        <a:effectLst/>
                        <a:latin typeface="Century Gothic" panose="020B0502020202020204" pitchFamily="34" charset="0"/>
                      </a:endParaRPr>
                    </a:p>
                  </a:txBody>
                  <a:tcPr marL="8663" marR="8663" marT="8663" marB="0" anchor="b"/>
                </a:tc>
                <a:extLst>
                  <a:ext uri="{0D108BD9-81ED-4DB2-BD59-A6C34878D82A}">
                    <a16:rowId xmlns:a16="http://schemas.microsoft.com/office/drawing/2014/main" val="231670456"/>
                  </a:ext>
                </a:extLst>
              </a:tr>
              <a:tr h="308259">
                <a:tc>
                  <a:txBody>
                    <a:bodyPr/>
                    <a:lstStyle/>
                    <a:p>
                      <a:pPr algn="l" fontAlgn="ctr"/>
                      <a:endParaRPr lang="en-US" sz="1400" b="0" i="0" u="none" strike="noStrike" dirty="0">
                        <a:solidFill>
                          <a:srgbClr val="000000"/>
                        </a:solidFill>
                        <a:effectLst/>
                        <a:latin typeface="Century Gothic" panose="020B0502020202020204" pitchFamily="34" charset="0"/>
                      </a:endParaRPr>
                    </a:p>
                  </a:txBody>
                  <a:tcPr marL="8663" marR="8663" marT="8663" marB="0" anchor="ct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349768013"/>
                  </a:ext>
                </a:extLst>
              </a:tr>
              <a:tr h="318077">
                <a:tc>
                  <a:txBody>
                    <a:bodyPr/>
                    <a:lstStyle/>
                    <a:p>
                      <a:pPr algn="l" fontAlgn="ctr"/>
                      <a:endParaRPr lang="en-US" sz="1400" b="0" i="0" u="none" strike="noStrike" dirty="0">
                        <a:solidFill>
                          <a:srgbClr val="000000"/>
                        </a:solidFill>
                        <a:effectLst/>
                        <a:latin typeface="Century Gothic" panose="020B0502020202020204" pitchFamily="34" charset="0"/>
                      </a:endParaRPr>
                    </a:p>
                  </a:txBody>
                  <a:tcPr marL="8663" marR="8663" marT="8663" marB="0" anchor="ct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424399997"/>
                  </a:ext>
                </a:extLst>
              </a:tr>
              <a:tr h="516447">
                <a:tc>
                  <a:txBody>
                    <a:bodyPr/>
                    <a:lstStyle/>
                    <a:p>
                      <a:pPr algn="l" fontAlgn="ctr"/>
                      <a:r>
                        <a:rPr lang="en-US" sz="1600" u="none" strike="noStrike" dirty="0">
                          <a:effectLst/>
                        </a:rPr>
                        <a:t>Net Revenues</a:t>
                      </a:r>
                      <a:endParaRPr lang="en-US" sz="1600" b="0" i="0" u="none" strike="noStrike" dirty="0">
                        <a:solidFill>
                          <a:srgbClr val="000000"/>
                        </a:solidFill>
                        <a:effectLst/>
                        <a:latin typeface="Century Gothic" panose="020B0502020202020204" pitchFamily="34" charset="0"/>
                      </a:endParaRPr>
                    </a:p>
                  </a:txBody>
                  <a:tcPr marL="8663" marR="8663" marT="8663" marB="0" anchor="b"/>
                </a:tc>
                <a:tc>
                  <a:txBody>
                    <a:bodyPr/>
                    <a:lstStyle/>
                    <a:p>
                      <a:pPr algn="ctr" fontAlgn="ctr"/>
                      <a:r>
                        <a:rPr lang="en-US" sz="1600" b="0" u="none" strike="noStrike" dirty="0">
                          <a:solidFill>
                            <a:srgbClr val="000000"/>
                          </a:solidFill>
                          <a:effectLst/>
                        </a:rPr>
                        <a:t>$7,555</a:t>
                      </a:r>
                      <a:endParaRPr lang="en-US" sz="1600" b="0" i="0" u="none" strike="noStrike" dirty="0">
                        <a:solidFill>
                          <a:srgbClr val="000000"/>
                        </a:solidFill>
                        <a:effectLst/>
                        <a:latin typeface="Century Gothic" panose="020B0502020202020204" pitchFamily="34" charset="0"/>
                      </a:endParaRPr>
                    </a:p>
                  </a:txBody>
                  <a:tcPr marL="8663" marR="8663" marT="8663" marB="0" anchor="b"/>
                </a:tc>
                <a:tc>
                  <a:txBody>
                    <a:bodyPr/>
                    <a:lstStyle/>
                    <a:p>
                      <a:pPr algn="ctr" fontAlgn="ctr"/>
                      <a:r>
                        <a:rPr lang="en-US" sz="1600" u="none" strike="noStrike" dirty="0">
                          <a:effectLst/>
                        </a:rPr>
                        <a:t>  $7,640 </a:t>
                      </a:r>
                      <a:endParaRPr lang="en-US" sz="1600" b="0" i="0" u="none" strike="noStrike" dirty="0">
                        <a:solidFill>
                          <a:srgbClr val="000000"/>
                        </a:solidFill>
                        <a:effectLst/>
                        <a:latin typeface="Century Gothic" panose="020B0502020202020204" pitchFamily="34" charset="0"/>
                      </a:endParaRPr>
                    </a:p>
                  </a:txBody>
                  <a:tcPr marL="8663" marR="8663" marT="8663" marB="0" anchor="b"/>
                </a:tc>
                <a:tc>
                  <a:txBody>
                    <a:bodyPr/>
                    <a:lstStyle/>
                    <a:p>
                      <a:pPr algn="ctr" fontAlgn="ctr"/>
                      <a:r>
                        <a:rPr lang="en-US" sz="1600" u="none" strike="noStrike" dirty="0">
                          <a:effectLst/>
                        </a:rPr>
                        <a:t>  $85</a:t>
                      </a:r>
                      <a:endParaRPr lang="en-US" sz="1600" b="0" i="0" u="none" strike="noStrike" dirty="0">
                        <a:solidFill>
                          <a:srgbClr val="000000"/>
                        </a:solidFill>
                        <a:effectLst/>
                        <a:latin typeface="Century Gothic" panose="020B0502020202020204" pitchFamily="34" charset="0"/>
                      </a:endParaRPr>
                    </a:p>
                  </a:txBody>
                  <a:tcPr marL="8663" marR="8663" marT="8663" marB="0" anchor="b"/>
                </a:tc>
                <a:extLst>
                  <a:ext uri="{0D108BD9-81ED-4DB2-BD59-A6C34878D82A}">
                    <a16:rowId xmlns:a16="http://schemas.microsoft.com/office/drawing/2014/main" val="1473053170"/>
                  </a:ext>
                </a:extLst>
              </a:tr>
              <a:tr h="548640">
                <a:tc>
                  <a:txBody>
                    <a:bodyPr/>
                    <a:lstStyle/>
                    <a:p>
                      <a:pPr algn="l" fontAlgn="ctr"/>
                      <a:r>
                        <a:rPr lang="en-US" sz="1600" u="none" strike="noStrike" dirty="0">
                          <a:effectLst/>
                        </a:rPr>
                        <a:t>Expenses</a:t>
                      </a:r>
                      <a:endParaRPr lang="en-US" sz="1600" b="0" i="0" u="none" strike="noStrike" dirty="0">
                        <a:solidFill>
                          <a:srgbClr val="000000"/>
                        </a:solidFill>
                        <a:effectLst/>
                        <a:latin typeface="Century Gothic" panose="020B0502020202020204" pitchFamily="34" charset="0"/>
                      </a:endParaRPr>
                    </a:p>
                  </a:txBody>
                  <a:tcPr marL="8663" marR="8663" marT="8663" marB="0" anchor="b"/>
                </a:tc>
                <a:tc>
                  <a:txBody>
                    <a:bodyPr/>
                    <a:lstStyle/>
                    <a:p>
                      <a:pPr algn="ctr" fontAlgn="ctr"/>
                      <a:r>
                        <a:rPr lang="en-US" sz="1600" u="none" strike="noStrike" dirty="0">
                          <a:effectLst/>
                        </a:rPr>
                        <a:t> 1,150 </a:t>
                      </a:r>
                      <a:endParaRPr lang="en-US" sz="1600" b="0" i="0" u="none" strike="noStrike" dirty="0">
                        <a:solidFill>
                          <a:srgbClr val="000000"/>
                        </a:solidFill>
                        <a:effectLst/>
                        <a:latin typeface="Century Gothic" panose="020B0502020202020204" pitchFamily="34" charset="0"/>
                      </a:endParaRPr>
                    </a:p>
                  </a:txBody>
                  <a:tcPr marL="8663" marR="8663" marT="8663" marB="0" anchor="b"/>
                </a:tc>
                <a:tc>
                  <a:txBody>
                    <a:bodyPr/>
                    <a:lstStyle/>
                    <a:p>
                      <a:pPr algn="ctr" fontAlgn="ctr"/>
                      <a:r>
                        <a:rPr lang="en-US" sz="1600" u="none" strike="noStrike" dirty="0">
                          <a:effectLst/>
                        </a:rPr>
                        <a:t>   1,085 </a:t>
                      </a:r>
                      <a:endParaRPr lang="en-US" sz="1600" b="0" i="0" u="none" strike="noStrike" dirty="0">
                        <a:solidFill>
                          <a:srgbClr val="000000"/>
                        </a:solidFill>
                        <a:effectLst/>
                        <a:latin typeface="Century Gothic" panose="020B0502020202020204" pitchFamily="34" charset="0"/>
                      </a:endParaRPr>
                    </a:p>
                  </a:txBody>
                  <a:tcPr marL="8663" marR="8663" marT="8663" marB="0" anchor="b"/>
                </a:tc>
                <a:tc>
                  <a:txBody>
                    <a:bodyPr/>
                    <a:lstStyle/>
                    <a:p>
                      <a:pPr algn="ctr" fontAlgn="ctr"/>
                      <a:r>
                        <a:rPr lang="en-US" sz="1600" u="none" strike="noStrike" dirty="0">
                          <a:effectLst/>
                        </a:rPr>
                        <a:t>    65</a:t>
                      </a:r>
                      <a:endParaRPr lang="en-US" sz="1600" b="0" i="0" u="none" strike="noStrike" dirty="0">
                        <a:solidFill>
                          <a:srgbClr val="000000"/>
                        </a:solidFill>
                        <a:effectLst/>
                        <a:latin typeface="Century Gothic" panose="020B0502020202020204" pitchFamily="34" charset="0"/>
                      </a:endParaRPr>
                    </a:p>
                  </a:txBody>
                  <a:tcPr marL="8663" marR="8663" marT="8663" marB="0" anchor="b"/>
                </a:tc>
                <a:extLst>
                  <a:ext uri="{0D108BD9-81ED-4DB2-BD59-A6C34878D82A}">
                    <a16:rowId xmlns:a16="http://schemas.microsoft.com/office/drawing/2014/main" val="481779007"/>
                  </a:ext>
                </a:extLst>
              </a:tr>
              <a:tr h="548640">
                <a:tc>
                  <a:txBody>
                    <a:bodyPr/>
                    <a:lstStyle/>
                    <a:p>
                      <a:pPr algn="l" fontAlgn="ctr"/>
                      <a:r>
                        <a:rPr lang="en-US" sz="1600" u="none" strike="noStrike" dirty="0">
                          <a:effectLst/>
                        </a:rPr>
                        <a:t>Net Operating</a:t>
                      </a:r>
                      <a:endParaRPr lang="en-US" sz="1600" b="0" i="0" u="none" strike="noStrike" dirty="0">
                        <a:solidFill>
                          <a:srgbClr val="000000"/>
                        </a:solidFill>
                        <a:effectLst/>
                        <a:latin typeface="Century Gothic" panose="020B0502020202020204" pitchFamily="34" charset="0"/>
                      </a:endParaRPr>
                    </a:p>
                  </a:txBody>
                  <a:tcPr marL="8663" marR="8663" marT="8663" marB="0" anchor="b"/>
                </a:tc>
                <a:tc>
                  <a:txBody>
                    <a:bodyPr/>
                    <a:lstStyle/>
                    <a:p>
                      <a:pPr algn="ctr" fontAlgn="ctr"/>
                      <a:r>
                        <a:rPr lang="en-US" sz="1600" u="none" strike="noStrike" dirty="0">
                          <a:effectLst/>
                        </a:rPr>
                        <a:t>$6,405</a:t>
                      </a:r>
                      <a:endParaRPr lang="en-US" sz="1600" b="0" i="0" u="none" strike="noStrike" dirty="0">
                        <a:solidFill>
                          <a:srgbClr val="000000"/>
                        </a:solidFill>
                        <a:effectLst/>
                        <a:latin typeface="Century Gothic" panose="020B0502020202020204" pitchFamily="34" charset="0"/>
                      </a:endParaRPr>
                    </a:p>
                  </a:txBody>
                  <a:tcPr marL="8663" marR="8663" marT="8663" marB="0" anchor="b"/>
                </a:tc>
                <a:tc>
                  <a:txBody>
                    <a:bodyPr/>
                    <a:lstStyle/>
                    <a:p>
                      <a:pPr algn="ctr" fontAlgn="ctr"/>
                      <a:r>
                        <a:rPr lang="en-US" sz="1600" u="none" strike="noStrike" dirty="0">
                          <a:effectLst/>
                        </a:rPr>
                        <a:t> $6,555</a:t>
                      </a:r>
                      <a:endParaRPr lang="en-US" sz="1600" b="0" i="0" u="none" strike="noStrike" dirty="0">
                        <a:solidFill>
                          <a:srgbClr val="000000"/>
                        </a:solidFill>
                        <a:effectLst/>
                        <a:latin typeface="Century Gothic" panose="020B0502020202020204" pitchFamily="34" charset="0"/>
                      </a:endParaRPr>
                    </a:p>
                  </a:txBody>
                  <a:tcPr marL="8663" marR="8663" marT="8663" marB="0" anchor="b"/>
                </a:tc>
                <a:tc>
                  <a:txBody>
                    <a:bodyPr/>
                    <a:lstStyle/>
                    <a:p>
                      <a:pPr algn="ctr" fontAlgn="ctr"/>
                      <a:r>
                        <a:rPr lang="en-US" sz="1600" u="none" strike="noStrike" dirty="0">
                          <a:effectLst/>
                        </a:rPr>
                        <a:t>$150</a:t>
                      </a:r>
                      <a:endParaRPr lang="en-US" sz="1600" b="0" i="0" u="none" strike="noStrike" dirty="0">
                        <a:solidFill>
                          <a:srgbClr val="000000"/>
                        </a:solidFill>
                        <a:effectLst/>
                        <a:latin typeface="Century Gothic" panose="020B0502020202020204" pitchFamily="34" charset="0"/>
                      </a:endParaRPr>
                    </a:p>
                  </a:txBody>
                  <a:tcPr marL="8663" marR="8663" marT="8663" marB="0" anchor="b"/>
                </a:tc>
                <a:extLst>
                  <a:ext uri="{0D108BD9-81ED-4DB2-BD59-A6C34878D82A}">
                    <a16:rowId xmlns:a16="http://schemas.microsoft.com/office/drawing/2014/main" val="2021347524"/>
                  </a:ext>
                </a:extLst>
              </a:tr>
            </a:tbl>
          </a:graphicData>
        </a:graphic>
      </p:graphicFrame>
      <p:cxnSp>
        <p:nvCxnSpPr>
          <p:cNvPr id="7" name="Straight Connector 6">
            <a:extLst>
              <a:ext uri="{FF2B5EF4-FFF2-40B4-BE49-F238E27FC236}">
                <a16:creationId xmlns:a16="http://schemas.microsoft.com/office/drawing/2014/main" id="{8ABD57F0-C576-4D33-9D5C-8AA05477F7A7}"/>
              </a:ext>
            </a:extLst>
          </p:cNvPr>
          <p:cNvCxnSpPr/>
          <p:nvPr/>
        </p:nvCxnSpPr>
        <p:spPr>
          <a:xfrm>
            <a:off x="3283128" y="5138055"/>
            <a:ext cx="1097280" cy="0"/>
          </a:xfrm>
          <a:prstGeom prst="line">
            <a:avLst/>
          </a:prstGeom>
          <a:ln w="381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93FF8C9-394A-4DB1-B0B7-27187982C27B}"/>
              </a:ext>
            </a:extLst>
          </p:cNvPr>
          <p:cNvCxnSpPr/>
          <p:nvPr/>
        </p:nvCxnSpPr>
        <p:spPr>
          <a:xfrm>
            <a:off x="3283128" y="4576343"/>
            <a:ext cx="1097280" cy="0"/>
          </a:xfrm>
          <a:prstGeom prst="line">
            <a:avLst/>
          </a:prstGeom>
          <a:ln w="158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6E8791C-6187-4DB4-AC51-A3441D2C644F}"/>
              </a:ext>
            </a:extLst>
          </p:cNvPr>
          <p:cNvCxnSpPr/>
          <p:nvPr/>
        </p:nvCxnSpPr>
        <p:spPr>
          <a:xfrm>
            <a:off x="5436728" y="5138661"/>
            <a:ext cx="1097280" cy="0"/>
          </a:xfrm>
          <a:prstGeom prst="line">
            <a:avLst/>
          </a:prstGeom>
          <a:ln w="381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C4BCDB8-FD88-44B1-926B-CAF5B511EF42}"/>
              </a:ext>
            </a:extLst>
          </p:cNvPr>
          <p:cNvCxnSpPr/>
          <p:nvPr/>
        </p:nvCxnSpPr>
        <p:spPr>
          <a:xfrm>
            <a:off x="5362300" y="4576343"/>
            <a:ext cx="1097280" cy="0"/>
          </a:xfrm>
          <a:prstGeom prst="line">
            <a:avLst/>
          </a:prstGeom>
          <a:ln w="158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FBE8885-3D74-48CC-831A-3D441959FAC2}"/>
              </a:ext>
            </a:extLst>
          </p:cNvPr>
          <p:cNvCxnSpPr/>
          <p:nvPr/>
        </p:nvCxnSpPr>
        <p:spPr>
          <a:xfrm>
            <a:off x="7293422" y="5138055"/>
            <a:ext cx="1097280" cy="0"/>
          </a:xfrm>
          <a:prstGeom prst="line">
            <a:avLst/>
          </a:prstGeom>
          <a:ln w="381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D3EE72A-EF33-4FB1-8F07-9D325E592EAB}"/>
              </a:ext>
            </a:extLst>
          </p:cNvPr>
          <p:cNvCxnSpPr/>
          <p:nvPr/>
        </p:nvCxnSpPr>
        <p:spPr>
          <a:xfrm>
            <a:off x="7293422" y="4585020"/>
            <a:ext cx="1097280" cy="0"/>
          </a:xfrm>
          <a:prstGeom prst="line">
            <a:avLst/>
          </a:prstGeom>
          <a:ln w="158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4065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1120" y="60536"/>
            <a:ext cx="7610079" cy="1390934"/>
          </a:xfrm>
        </p:spPr>
        <p:txBody>
          <a:bodyPr>
            <a:normAutofit fontScale="90000"/>
          </a:bodyPr>
          <a:lstStyle/>
          <a:p>
            <a:pPr algn="ctr"/>
            <a:r>
              <a:rPr lang="en-US" sz="2800" b="1" dirty="0">
                <a:latin typeface="Century Gothic" panose="020B0502020202020204" pitchFamily="34" charset="0"/>
              </a:rPr>
              <a:t>UNAUDITED MONTH OF MAY</a:t>
            </a:r>
            <a:br>
              <a:rPr lang="en-US" sz="2800" b="1" dirty="0">
                <a:latin typeface="Century Gothic" panose="020B0502020202020204" pitchFamily="34" charset="0"/>
              </a:rPr>
            </a:br>
            <a:r>
              <a:rPr lang="en-US" sz="2800" b="1" dirty="0">
                <a:latin typeface="Century Gothic" panose="020B0502020202020204" pitchFamily="34" charset="0"/>
              </a:rPr>
              <a:t>FAVOR/(UNFAVORABLE) VS. BUDGET (IN 000’s)</a:t>
            </a:r>
            <a:br>
              <a:rPr lang="en-US" sz="2700" dirty="0">
                <a:latin typeface="Franklin Gothic Medium" panose="020B0603020102020204" pitchFamily="34" charset="0"/>
              </a:rPr>
            </a:br>
            <a:endParaRPr lang="en-US" sz="2700" dirty="0">
              <a:latin typeface="Franklin Gothic Medium" panose="020B0603020102020204" pitchFamily="34" charset="0"/>
            </a:endParaRPr>
          </a:p>
        </p:txBody>
      </p:sp>
      <p:sp>
        <p:nvSpPr>
          <p:cNvPr id="3" name="Date Placeholder 2">
            <a:extLst>
              <a:ext uri="{FF2B5EF4-FFF2-40B4-BE49-F238E27FC236}">
                <a16:creationId xmlns:a16="http://schemas.microsoft.com/office/drawing/2014/main" id="{EE7C7B10-4A81-4165-B169-00151ED862B1}"/>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81AB91-4376-4A2F-90B9-785FF0C107E3}" type="datetime1">
              <a:rPr kumimoji="0" lang="en-US" sz="1000" b="0" i="0" u="none" strike="noStrike" kern="1200" cap="none" spc="0" normalizeH="0" baseline="0" noProof="0" smtClean="0">
                <a:ln>
                  <a:noFill/>
                </a:ln>
                <a:solidFill>
                  <a:prstClr val="black">
                    <a:tint val="75000"/>
                  </a:prstClr>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7/14/2023</a:t>
            </a:fld>
            <a:endParaRPr kumimoji="0" lang="en-US" sz="1000" b="0" i="0" u="none" strike="noStrike" kern="1200" cap="none" spc="0" normalizeH="0" baseline="0" noProof="0">
              <a:ln>
                <a:noFill/>
              </a:ln>
              <a:solidFill>
                <a:prstClr val="black">
                  <a:tint val="75000"/>
                </a:prstClr>
              </a:solidFill>
              <a:effectLst/>
              <a:uLnTx/>
              <a:uFillTx/>
              <a:latin typeface="Gill Sans MT" panose="020B0502020104020203"/>
              <a:ea typeface="+mn-ea"/>
              <a:cs typeface="+mn-cs"/>
            </a:endParaRPr>
          </a:p>
        </p:txBody>
      </p:sp>
      <p:graphicFrame>
        <p:nvGraphicFramePr>
          <p:cNvPr id="5" name="Table 6">
            <a:extLst>
              <a:ext uri="{FF2B5EF4-FFF2-40B4-BE49-F238E27FC236}">
                <a16:creationId xmlns:a16="http://schemas.microsoft.com/office/drawing/2014/main" id="{51FE97F5-49DA-4AF4-ACAC-3E7281E896E2}"/>
              </a:ext>
            </a:extLst>
          </p:cNvPr>
          <p:cNvGraphicFramePr>
            <a:graphicFrameLocks noGrp="1"/>
          </p:cNvGraphicFramePr>
          <p:nvPr/>
        </p:nvGraphicFramePr>
        <p:xfrm>
          <a:off x="973334" y="1451471"/>
          <a:ext cx="7105650" cy="5345993"/>
        </p:xfrm>
        <a:graphic>
          <a:graphicData uri="http://schemas.openxmlformats.org/drawingml/2006/table">
            <a:tbl>
              <a:tblPr firstRow="1" bandRow="1">
                <a:tableStyleId>{5C22544A-7EE6-4342-B048-85BDC9FD1C3A}</a:tableStyleId>
              </a:tblPr>
              <a:tblGrid>
                <a:gridCol w="4115023">
                  <a:extLst>
                    <a:ext uri="{9D8B030D-6E8A-4147-A177-3AD203B41FA5}">
                      <a16:colId xmlns:a16="http://schemas.microsoft.com/office/drawing/2014/main" val="2078890817"/>
                    </a:ext>
                  </a:extLst>
                </a:gridCol>
                <a:gridCol w="2990627">
                  <a:extLst>
                    <a:ext uri="{9D8B030D-6E8A-4147-A177-3AD203B41FA5}">
                      <a16:colId xmlns:a16="http://schemas.microsoft.com/office/drawing/2014/main" val="1772542581"/>
                    </a:ext>
                  </a:extLst>
                </a:gridCol>
              </a:tblGrid>
              <a:tr h="383759">
                <a:tc>
                  <a:txBody>
                    <a:bodyPr/>
                    <a:lstStyle/>
                    <a:p>
                      <a:pPr algn="ctr"/>
                      <a:r>
                        <a:rPr lang="en-US" dirty="0"/>
                        <a:t>Department/Amenity</a:t>
                      </a:r>
                    </a:p>
                  </a:txBody>
                  <a:tcPr/>
                </a:tc>
                <a:tc>
                  <a:txBody>
                    <a:bodyPr/>
                    <a:lstStyle/>
                    <a:p>
                      <a:pPr algn="ctr"/>
                      <a:r>
                        <a:rPr lang="en-US" dirty="0"/>
                        <a:t>Favorable/(Unfavorable)</a:t>
                      </a:r>
                    </a:p>
                  </a:txBody>
                  <a:tcPr/>
                </a:tc>
                <a:extLst>
                  <a:ext uri="{0D108BD9-81ED-4DB2-BD59-A6C34878D82A}">
                    <a16:rowId xmlns:a16="http://schemas.microsoft.com/office/drawing/2014/main" val="249879345"/>
                  </a:ext>
                </a:extLst>
              </a:tr>
              <a:tr h="383759">
                <a:tc>
                  <a:txBody>
                    <a:bodyPr/>
                    <a:lstStyle/>
                    <a:p>
                      <a:r>
                        <a:rPr lang="en-US" sz="1600" dirty="0"/>
                        <a:t>Golf Ops + Maintenance</a:t>
                      </a:r>
                    </a:p>
                  </a:txBody>
                  <a:tcPr/>
                </a:tc>
                <a:tc>
                  <a:txBody>
                    <a:bodyPr/>
                    <a:lstStyle/>
                    <a:p>
                      <a:pPr algn="ctr"/>
                      <a:r>
                        <a:rPr lang="en-US" sz="1600" dirty="0"/>
                        <a:t>45</a:t>
                      </a:r>
                    </a:p>
                  </a:txBody>
                  <a:tcPr/>
                </a:tc>
                <a:extLst>
                  <a:ext uri="{0D108BD9-81ED-4DB2-BD59-A6C34878D82A}">
                    <a16:rowId xmlns:a16="http://schemas.microsoft.com/office/drawing/2014/main" val="3136704269"/>
                  </a:ext>
                </a:extLst>
              </a:tr>
              <a:tr h="38375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Admin/GM/Finance/Marketing</a:t>
                      </a:r>
                    </a:p>
                  </a:txBody>
                  <a:tcPr/>
                </a:tc>
                <a:tc>
                  <a:txBody>
                    <a:bodyPr/>
                    <a:lstStyle/>
                    <a:p>
                      <a:pPr algn="ctr"/>
                      <a:r>
                        <a:rPr lang="en-US" sz="1600" dirty="0"/>
                        <a:t>34</a:t>
                      </a:r>
                    </a:p>
                  </a:txBody>
                  <a:tcPr/>
                </a:tc>
                <a:extLst>
                  <a:ext uri="{0D108BD9-81ED-4DB2-BD59-A6C34878D82A}">
                    <a16:rowId xmlns:a16="http://schemas.microsoft.com/office/drawing/2014/main" val="1387950552"/>
                  </a:ext>
                </a:extLst>
              </a:tr>
              <a:tr h="383759">
                <a:tc>
                  <a:txBody>
                    <a:bodyPr/>
                    <a:lstStyle/>
                    <a:p>
                      <a:r>
                        <a:rPr lang="en-US" sz="1600" dirty="0"/>
                        <a:t>Aquatics</a:t>
                      </a:r>
                    </a:p>
                  </a:txBody>
                  <a:tcPr/>
                </a:tc>
                <a:tc>
                  <a:txBody>
                    <a:bodyPr/>
                    <a:lstStyle/>
                    <a:p>
                      <a:pPr algn="ctr"/>
                      <a:r>
                        <a:rPr lang="en-US" sz="1600" dirty="0"/>
                        <a:t>32</a:t>
                      </a:r>
                    </a:p>
                  </a:txBody>
                  <a:tcPr/>
                </a:tc>
                <a:extLst>
                  <a:ext uri="{0D108BD9-81ED-4DB2-BD59-A6C34878D82A}">
                    <a16:rowId xmlns:a16="http://schemas.microsoft.com/office/drawing/2014/main" val="50705006"/>
                  </a:ext>
                </a:extLst>
              </a:tr>
              <a:tr h="383759">
                <a:tc>
                  <a:txBody>
                    <a:bodyPr/>
                    <a:lstStyle/>
                    <a:p>
                      <a:r>
                        <a:rPr lang="en-US" sz="1600" dirty="0"/>
                        <a:t>Police</a:t>
                      </a:r>
                    </a:p>
                  </a:txBody>
                  <a:tcPr/>
                </a:tc>
                <a:tc>
                  <a:txBody>
                    <a:bodyPr/>
                    <a:lstStyle/>
                    <a:p>
                      <a:pPr algn="ctr"/>
                      <a:r>
                        <a:rPr lang="en-US" sz="1600" dirty="0"/>
                        <a:t>32</a:t>
                      </a:r>
                    </a:p>
                  </a:txBody>
                  <a:tcPr/>
                </a:tc>
                <a:extLst>
                  <a:ext uri="{0D108BD9-81ED-4DB2-BD59-A6C34878D82A}">
                    <a16:rowId xmlns:a16="http://schemas.microsoft.com/office/drawing/2014/main" val="901048497"/>
                  </a:ext>
                </a:extLst>
              </a:tr>
              <a:tr h="383759">
                <a:tc>
                  <a:txBody>
                    <a:bodyPr/>
                    <a:lstStyle/>
                    <a:p>
                      <a:r>
                        <a:rPr lang="en-US" sz="1600" dirty="0"/>
                        <a:t>Public Works, CPI + Gen Maintenance</a:t>
                      </a:r>
                    </a:p>
                  </a:txBody>
                  <a:tcPr/>
                </a:tc>
                <a:tc>
                  <a:txBody>
                    <a:bodyPr/>
                    <a:lstStyle/>
                    <a:p>
                      <a:pPr algn="ctr"/>
                      <a:r>
                        <a:rPr lang="en-US" sz="1600" dirty="0"/>
                        <a:t>23</a:t>
                      </a:r>
                    </a:p>
                  </a:txBody>
                  <a:tcPr/>
                </a:tc>
                <a:extLst>
                  <a:ext uri="{0D108BD9-81ED-4DB2-BD59-A6C34878D82A}">
                    <a16:rowId xmlns:a16="http://schemas.microsoft.com/office/drawing/2014/main" val="3873138569"/>
                  </a:ext>
                </a:extLst>
              </a:tr>
              <a:tr h="38375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Racquet Sports</a:t>
                      </a:r>
                    </a:p>
                  </a:txBody>
                  <a:tcPr/>
                </a:tc>
                <a:tc>
                  <a:txBody>
                    <a:bodyPr/>
                    <a:lstStyle/>
                    <a:p>
                      <a:pPr algn="ctr"/>
                      <a:r>
                        <a:rPr lang="en-US" sz="1600" dirty="0"/>
                        <a:t>14</a:t>
                      </a:r>
                    </a:p>
                  </a:txBody>
                  <a:tcPr/>
                </a:tc>
                <a:extLst>
                  <a:ext uri="{0D108BD9-81ED-4DB2-BD59-A6C34878D82A}">
                    <a16:rowId xmlns:a16="http://schemas.microsoft.com/office/drawing/2014/main" val="3513823484"/>
                  </a:ext>
                </a:extLst>
              </a:tr>
              <a:tr h="38375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Beach Parking</a:t>
                      </a:r>
                    </a:p>
                  </a:txBody>
                  <a:tcPr/>
                </a:tc>
                <a:tc>
                  <a:txBody>
                    <a:bodyPr/>
                    <a:lstStyle/>
                    <a:p>
                      <a:pPr algn="ctr"/>
                      <a:r>
                        <a:rPr lang="en-US" sz="1600" dirty="0"/>
                        <a:t>10</a:t>
                      </a:r>
                    </a:p>
                  </a:txBody>
                  <a:tcPr/>
                </a:tc>
                <a:extLst>
                  <a:ext uri="{0D108BD9-81ED-4DB2-BD59-A6C34878D82A}">
                    <a16:rowId xmlns:a16="http://schemas.microsoft.com/office/drawing/2014/main" val="3740162042"/>
                  </a:ext>
                </a:extLst>
              </a:tr>
              <a:tr h="38375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Beach Club</a:t>
                      </a:r>
                    </a:p>
                  </a:txBody>
                  <a:tcPr/>
                </a:tc>
                <a:tc>
                  <a:txBody>
                    <a:bodyPr/>
                    <a:lstStyle/>
                    <a:p>
                      <a:pPr algn="ctr"/>
                      <a:r>
                        <a:rPr lang="en-US" sz="1600" dirty="0"/>
                        <a:t>(16)</a:t>
                      </a:r>
                    </a:p>
                  </a:txBody>
                  <a:tcPr/>
                </a:tc>
                <a:extLst>
                  <a:ext uri="{0D108BD9-81ED-4DB2-BD59-A6C34878D82A}">
                    <a16:rowId xmlns:a16="http://schemas.microsoft.com/office/drawing/2014/main" val="3738253043"/>
                  </a:ext>
                </a:extLst>
              </a:tr>
              <a:tr h="38375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Marinas</a:t>
                      </a:r>
                    </a:p>
                  </a:txBody>
                  <a:tcPr/>
                </a:tc>
                <a:tc>
                  <a:txBody>
                    <a:bodyPr/>
                    <a:lstStyle/>
                    <a:p>
                      <a:pPr algn="ctr"/>
                      <a:r>
                        <a:rPr lang="en-US" sz="1600" dirty="0"/>
                        <a:t>(15)</a:t>
                      </a:r>
                    </a:p>
                  </a:txBody>
                  <a:tcPr/>
                </a:tc>
                <a:extLst>
                  <a:ext uri="{0D108BD9-81ED-4DB2-BD59-A6C34878D82A}">
                    <a16:rowId xmlns:a16="http://schemas.microsoft.com/office/drawing/2014/main" val="1984902763"/>
                  </a:ext>
                </a:extLst>
              </a:tr>
              <a:tr h="38375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Yacht Club</a:t>
                      </a:r>
                    </a:p>
                  </a:txBody>
                  <a:tcPr/>
                </a:tc>
                <a:tc>
                  <a:txBody>
                    <a:bodyPr/>
                    <a:lstStyle/>
                    <a:p>
                      <a:pPr algn="ctr"/>
                      <a:r>
                        <a:rPr lang="en-US" sz="1600" dirty="0"/>
                        <a:t>(12)</a:t>
                      </a:r>
                    </a:p>
                  </a:txBody>
                  <a:tcPr/>
                </a:tc>
                <a:extLst>
                  <a:ext uri="{0D108BD9-81ED-4DB2-BD59-A6C34878D82A}">
                    <a16:rowId xmlns:a16="http://schemas.microsoft.com/office/drawing/2014/main" val="2890164068"/>
                  </a:ext>
                </a:extLst>
              </a:tr>
              <a:tr h="38375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Other Net (Rec &amp; Parks, Clubhouse Grille)</a:t>
                      </a:r>
                    </a:p>
                  </a:txBody>
                  <a:tcPr/>
                </a:tc>
                <a:tc>
                  <a:txBody>
                    <a:bodyPr/>
                    <a:lstStyle/>
                    <a:p>
                      <a:pPr algn="ctr"/>
                      <a:endParaRPr lang="en-US" sz="1600" dirty="0"/>
                    </a:p>
                    <a:p>
                      <a:pPr algn="ctr"/>
                      <a:r>
                        <a:rPr lang="en-US" sz="1600" dirty="0"/>
                        <a:t>3</a:t>
                      </a:r>
                    </a:p>
                  </a:txBody>
                  <a:tcPr/>
                </a:tc>
                <a:extLst>
                  <a:ext uri="{0D108BD9-81ED-4DB2-BD59-A6C34878D82A}">
                    <a16:rowId xmlns:a16="http://schemas.microsoft.com/office/drawing/2014/main" val="3233637016"/>
                  </a:ext>
                </a:extLst>
              </a:tr>
              <a:tr h="545524">
                <a:tc>
                  <a:txBody>
                    <a:bodyPr/>
                    <a:lstStyle/>
                    <a:p>
                      <a:r>
                        <a:rPr lang="en-US" sz="1600" dirty="0"/>
                        <a:t>               </a:t>
                      </a:r>
                      <a:r>
                        <a:rPr lang="en-US" sz="1600" b="1" dirty="0"/>
                        <a:t>TOTAL</a:t>
                      </a:r>
                    </a:p>
                  </a:txBody>
                  <a:tcPr/>
                </a:tc>
                <a:tc>
                  <a:txBody>
                    <a:bodyPr/>
                    <a:lstStyle/>
                    <a:p>
                      <a:pPr algn="ctr"/>
                      <a:r>
                        <a:rPr lang="en-US" sz="1600" b="1" dirty="0"/>
                        <a:t>$150</a:t>
                      </a:r>
                    </a:p>
                  </a:txBody>
                  <a:tcPr/>
                </a:tc>
                <a:extLst>
                  <a:ext uri="{0D108BD9-81ED-4DB2-BD59-A6C34878D82A}">
                    <a16:rowId xmlns:a16="http://schemas.microsoft.com/office/drawing/2014/main" val="1258657457"/>
                  </a:ext>
                </a:extLst>
              </a:tr>
            </a:tbl>
          </a:graphicData>
        </a:graphic>
      </p:graphicFrame>
      <p:cxnSp>
        <p:nvCxnSpPr>
          <p:cNvPr id="8" name="Straight Connector 7">
            <a:extLst>
              <a:ext uri="{FF2B5EF4-FFF2-40B4-BE49-F238E27FC236}">
                <a16:creationId xmlns:a16="http://schemas.microsoft.com/office/drawing/2014/main" id="{16A069AC-E94D-40E5-9EDF-5E65AB9AC418}"/>
              </a:ext>
            </a:extLst>
          </p:cNvPr>
          <p:cNvCxnSpPr>
            <a:cxnSpLocks/>
          </p:cNvCxnSpPr>
          <p:nvPr/>
        </p:nvCxnSpPr>
        <p:spPr>
          <a:xfrm>
            <a:off x="6114241" y="6585632"/>
            <a:ext cx="885066" cy="0"/>
          </a:xfrm>
          <a:prstGeom prst="line">
            <a:avLst/>
          </a:prstGeom>
          <a:ln w="381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ED39DB2-FD2B-4C24-97CD-5CB0EE8D8AB5}"/>
              </a:ext>
            </a:extLst>
          </p:cNvPr>
          <p:cNvCxnSpPr>
            <a:cxnSpLocks/>
          </p:cNvCxnSpPr>
          <p:nvPr/>
        </p:nvCxnSpPr>
        <p:spPr>
          <a:xfrm>
            <a:off x="6114241" y="6237546"/>
            <a:ext cx="885066" cy="0"/>
          </a:xfrm>
          <a:prstGeom prst="line">
            <a:avLst/>
          </a:prstGeom>
          <a:ln w="158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1431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04C8E-759C-4538-9575-26595E557F40}"/>
              </a:ext>
            </a:extLst>
          </p:cNvPr>
          <p:cNvSpPr>
            <a:spLocks noGrp="1"/>
          </p:cNvSpPr>
          <p:nvPr>
            <p:ph type="title"/>
          </p:nvPr>
        </p:nvSpPr>
        <p:spPr>
          <a:xfrm>
            <a:off x="1193320" y="327570"/>
            <a:ext cx="7019502" cy="1158330"/>
          </a:xfrm>
        </p:spPr>
        <p:txBody>
          <a:bodyPr>
            <a:noAutofit/>
          </a:bodyPr>
          <a:lstStyle/>
          <a:p>
            <a:pPr algn="ctr"/>
            <a:r>
              <a:rPr lang="en-US" sz="3600" dirty="0">
                <a:latin typeface="Franklin Gothic Medium" panose="020B0603020102020204" pitchFamily="34" charset="0"/>
              </a:rPr>
              <a:t>UNAUDITED RESERVES MAY 2023 ($ MILLIONS)</a:t>
            </a:r>
          </a:p>
        </p:txBody>
      </p:sp>
      <p:graphicFrame>
        <p:nvGraphicFramePr>
          <p:cNvPr id="4" name="Table 3">
            <a:extLst>
              <a:ext uri="{FF2B5EF4-FFF2-40B4-BE49-F238E27FC236}">
                <a16:creationId xmlns:a16="http://schemas.microsoft.com/office/drawing/2014/main" id="{56339740-C4C2-4E66-9638-BF57A372FE54}"/>
              </a:ext>
            </a:extLst>
          </p:cNvPr>
          <p:cNvGraphicFramePr>
            <a:graphicFrameLocks noGrp="1"/>
          </p:cNvGraphicFramePr>
          <p:nvPr/>
        </p:nvGraphicFramePr>
        <p:xfrm>
          <a:off x="95795" y="2059198"/>
          <a:ext cx="8987246" cy="3850296"/>
        </p:xfrm>
        <a:graphic>
          <a:graphicData uri="http://schemas.openxmlformats.org/drawingml/2006/table">
            <a:tbl>
              <a:tblPr firstRow="1" bandRow="1">
                <a:tableStyleId>{5C22544A-7EE6-4342-B048-85BDC9FD1C3A}</a:tableStyleId>
              </a:tblPr>
              <a:tblGrid>
                <a:gridCol w="2199577">
                  <a:extLst>
                    <a:ext uri="{9D8B030D-6E8A-4147-A177-3AD203B41FA5}">
                      <a16:colId xmlns:a16="http://schemas.microsoft.com/office/drawing/2014/main" val="1394482498"/>
                    </a:ext>
                  </a:extLst>
                </a:gridCol>
                <a:gridCol w="1194448">
                  <a:extLst>
                    <a:ext uri="{9D8B030D-6E8A-4147-A177-3AD203B41FA5}">
                      <a16:colId xmlns:a16="http://schemas.microsoft.com/office/drawing/2014/main" val="3016120161"/>
                    </a:ext>
                  </a:extLst>
                </a:gridCol>
                <a:gridCol w="1384184">
                  <a:extLst>
                    <a:ext uri="{9D8B030D-6E8A-4147-A177-3AD203B41FA5}">
                      <a16:colId xmlns:a16="http://schemas.microsoft.com/office/drawing/2014/main" val="3864248913"/>
                    </a:ext>
                  </a:extLst>
                </a:gridCol>
                <a:gridCol w="1237796">
                  <a:extLst>
                    <a:ext uri="{9D8B030D-6E8A-4147-A177-3AD203B41FA5}">
                      <a16:colId xmlns:a16="http://schemas.microsoft.com/office/drawing/2014/main" val="963910479"/>
                    </a:ext>
                  </a:extLst>
                </a:gridCol>
                <a:gridCol w="1186622">
                  <a:extLst>
                    <a:ext uri="{9D8B030D-6E8A-4147-A177-3AD203B41FA5}">
                      <a16:colId xmlns:a16="http://schemas.microsoft.com/office/drawing/2014/main" val="2806363114"/>
                    </a:ext>
                  </a:extLst>
                </a:gridCol>
                <a:gridCol w="1006679">
                  <a:extLst>
                    <a:ext uri="{9D8B030D-6E8A-4147-A177-3AD203B41FA5}">
                      <a16:colId xmlns:a16="http://schemas.microsoft.com/office/drawing/2014/main" val="2625739660"/>
                    </a:ext>
                  </a:extLst>
                </a:gridCol>
                <a:gridCol w="777940">
                  <a:extLst>
                    <a:ext uri="{9D8B030D-6E8A-4147-A177-3AD203B41FA5}">
                      <a16:colId xmlns:a16="http://schemas.microsoft.com/office/drawing/2014/main" val="2085935011"/>
                    </a:ext>
                  </a:extLst>
                </a:gridCol>
              </a:tblGrid>
              <a:tr h="543990">
                <a:tc>
                  <a:txBody>
                    <a:bodyPr/>
                    <a:lstStyle/>
                    <a:p>
                      <a:endParaRPr lang="en-US" dirty="0">
                        <a:latin typeface="Franklin Gothic Medium" panose="020B0603020102020204" pitchFamily="34" charset="0"/>
                      </a:endParaRPr>
                    </a:p>
                  </a:txBody>
                  <a:tcPr marL="68580" marR="68580"/>
                </a:tc>
                <a:tc>
                  <a:txBody>
                    <a:bodyPr/>
                    <a:lstStyle/>
                    <a:p>
                      <a:pPr algn="ctr"/>
                      <a:r>
                        <a:rPr lang="en-US" sz="2100" dirty="0" err="1">
                          <a:latin typeface="Franklin Gothic Medium" panose="020B0603020102020204" pitchFamily="34" charset="0"/>
                        </a:rPr>
                        <a:t>GeneralReplace</a:t>
                      </a:r>
                      <a:endParaRPr lang="en-US" sz="2100" dirty="0">
                        <a:latin typeface="Franklin Gothic Medium" panose="020B0603020102020204" pitchFamily="34" charset="0"/>
                      </a:endParaRPr>
                    </a:p>
                  </a:txBody>
                  <a:tcPr marL="68580" marR="68580" anchor="ctr"/>
                </a:tc>
                <a:tc>
                  <a:txBody>
                    <a:bodyPr/>
                    <a:lstStyle/>
                    <a:p>
                      <a:pPr algn="ctr"/>
                      <a:r>
                        <a:rPr lang="en-US" sz="2100" dirty="0">
                          <a:latin typeface="Franklin Gothic Medium" panose="020B0603020102020204" pitchFamily="34" charset="0"/>
                        </a:rPr>
                        <a:t>Bulkheads</a:t>
                      </a:r>
                    </a:p>
                  </a:txBody>
                  <a:tcPr marL="68580" marR="68580" anchor="ctr"/>
                </a:tc>
                <a:tc>
                  <a:txBody>
                    <a:bodyPr/>
                    <a:lstStyle/>
                    <a:p>
                      <a:pPr algn="ctr"/>
                      <a:r>
                        <a:rPr lang="en-US" sz="2100" dirty="0">
                          <a:latin typeface="Franklin Gothic Medium" panose="020B0603020102020204" pitchFamily="34" charset="0"/>
                        </a:rPr>
                        <a:t>Roads</a:t>
                      </a:r>
                    </a:p>
                  </a:txBody>
                  <a:tcPr marL="68580" marR="68580" anchor="ctr"/>
                </a:tc>
                <a:tc>
                  <a:txBody>
                    <a:bodyPr/>
                    <a:lstStyle/>
                    <a:p>
                      <a:pPr algn="ctr"/>
                      <a:r>
                        <a:rPr lang="en-US" sz="2100" dirty="0">
                          <a:latin typeface="Franklin Gothic Medium" panose="020B0603020102020204" pitchFamily="34" charset="0"/>
                        </a:rPr>
                        <a:t>Drainage</a:t>
                      </a:r>
                    </a:p>
                  </a:txBody>
                  <a:tcPr marL="68580" marR="68580" anchor="ctr"/>
                </a:tc>
                <a:tc>
                  <a:txBody>
                    <a:bodyPr/>
                    <a:lstStyle/>
                    <a:p>
                      <a:pPr algn="ctr"/>
                      <a:r>
                        <a:rPr lang="en-US" sz="2100" dirty="0">
                          <a:latin typeface="Franklin Gothic Medium" panose="020B0603020102020204" pitchFamily="34" charset="0"/>
                        </a:rPr>
                        <a:t>New Capital</a:t>
                      </a:r>
                    </a:p>
                  </a:txBody>
                  <a:tcPr marL="68580" marR="68580" anchor="ctr"/>
                </a:tc>
                <a:tc>
                  <a:txBody>
                    <a:bodyPr/>
                    <a:lstStyle/>
                    <a:p>
                      <a:pPr algn="ctr"/>
                      <a:r>
                        <a:rPr lang="en-US" sz="2100" dirty="0">
                          <a:latin typeface="Franklin Gothic Medium" panose="020B0603020102020204" pitchFamily="34" charset="0"/>
                        </a:rPr>
                        <a:t>Total</a:t>
                      </a:r>
                    </a:p>
                  </a:txBody>
                  <a:tcPr marL="68580" marR="68580" anchor="ctr"/>
                </a:tc>
                <a:extLst>
                  <a:ext uri="{0D108BD9-81ED-4DB2-BD59-A6C34878D82A}">
                    <a16:rowId xmlns:a16="http://schemas.microsoft.com/office/drawing/2014/main" val="3190847527"/>
                  </a:ext>
                </a:extLst>
              </a:tr>
              <a:tr h="604434">
                <a:tc>
                  <a:txBody>
                    <a:bodyPr/>
                    <a:lstStyle/>
                    <a:p>
                      <a:r>
                        <a:rPr lang="en-US" sz="2000" b="1" dirty="0">
                          <a:latin typeface="Franklin Gothic Medium" panose="020B0603020102020204" pitchFamily="34" charset="0"/>
                        </a:rPr>
                        <a:t>4/30/23 Balance</a:t>
                      </a:r>
                    </a:p>
                  </a:txBody>
                  <a:tcPr marL="68580" marR="68580" anchor="ctr"/>
                </a:tc>
                <a:tc>
                  <a:txBody>
                    <a:bodyPr/>
                    <a:lstStyle/>
                    <a:p>
                      <a:pPr algn="ctr"/>
                      <a:r>
                        <a:rPr lang="en-US" sz="2000" b="1" dirty="0">
                          <a:latin typeface="Franklin Gothic Medium" panose="020B0603020102020204" pitchFamily="34" charset="0"/>
                        </a:rPr>
                        <a:t>$5.1</a:t>
                      </a:r>
                    </a:p>
                  </a:txBody>
                  <a:tcPr marL="68580" marR="68580" anchor="ctr"/>
                </a:tc>
                <a:tc>
                  <a:txBody>
                    <a:bodyPr/>
                    <a:lstStyle/>
                    <a:p>
                      <a:pPr algn="ctr"/>
                      <a:r>
                        <a:rPr lang="en-US" sz="2000" b="1" dirty="0">
                          <a:latin typeface="Franklin Gothic Medium" panose="020B0603020102020204" pitchFamily="34" charset="0"/>
                        </a:rPr>
                        <a:t> $0.5</a:t>
                      </a:r>
                    </a:p>
                  </a:txBody>
                  <a:tcPr marL="68580" marR="68580" anchor="ctr"/>
                </a:tc>
                <a:tc>
                  <a:txBody>
                    <a:bodyPr/>
                    <a:lstStyle/>
                    <a:p>
                      <a:pPr algn="ctr"/>
                      <a:r>
                        <a:rPr lang="en-US" sz="2000" b="1" dirty="0">
                          <a:latin typeface="Franklin Gothic Medium" panose="020B0603020102020204" pitchFamily="34" charset="0"/>
                        </a:rPr>
                        <a:t>$0.7</a:t>
                      </a:r>
                    </a:p>
                  </a:txBody>
                  <a:tcPr marL="68580" marR="68580" anchor="ctr"/>
                </a:tc>
                <a:tc>
                  <a:txBody>
                    <a:bodyPr/>
                    <a:lstStyle/>
                    <a:p>
                      <a:pPr algn="ctr"/>
                      <a:r>
                        <a:rPr lang="en-US" sz="2000" b="1" dirty="0">
                          <a:latin typeface="Franklin Gothic Medium" panose="020B0603020102020204" pitchFamily="34" charset="0"/>
                        </a:rPr>
                        <a:t>$0.2</a:t>
                      </a:r>
                    </a:p>
                  </a:txBody>
                  <a:tcPr marL="68580" marR="68580" anchor="ctr"/>
                </a:tc>
                <a:tc>
                  <a:txBody>
                    <a:bodyPr/>
                    <a:lstStyle/>
                    <a:p>
                      <a:pPr algn="ctr"/>
                      <a:r>
                        <a:rPr lang="en-US" sz="2000" b="1" dirty="0">
                          <a:latin typeface="Franklin Gothic Medium" panose="020B0603020102020204" pitchFamily="34" charset="0"/>
                        </a:rPr>
                        <a:t>$0.1</a:t>
                      </a:r>
                    </a:p>
                  </a:txBody>
                  <a:tcPr marL="68580" marR="68580" anchor="ctr"/>
                </a:tc>
                <a:tc>
                  <a:txBody>
                    <a:bodyPr/>
                    <a:lstStyle/>
                    <a:p>
                      <a:pPr algn="ctr"/>
                      <a:r>
                        <a:rPr lang="en-US" sz="2000" b="1" dirty="0">
                          <a:latin typeface="Franklin Gothic Medium" panose="020B0603020102020204" pitchFamily="34" charset="0"/>
                        </a:rPr>
                        <a:t>$6.6</a:t>
                      </a:r>
                    </a:p>
                  </a:txBody>
                  <a:tcPr marL="68580" marR="68580" anchor="ctr"/>
                </a:tc>
                <a:extLst>
                  <a:ext uri="{0D108BD9-81ED-4DB2-BD59-A6C34878D82A}">
                    <a16:rowId xmlns:a16="http://schemas.microsoft.com/office/drawing/2014/main" val="2939790926"/>
                  </a:ext>
                </a:extLst>
              </a:tr>
              <a:tr h="604434">
                <a:tc>
                  <a:txBody>
                    <a:bodyPr/>
                    <a:lstStyle/>
                    <a:p>
                      <a:r>
                        <a:rPr lang="en-US" sz="2000" dirty="0">
                          <a:latin typeface="Franklin Gothic Medium" panose="020B0603020102020204" pitchFamily="34" charset="0"/>
                        </a:rPr>
                        <a:t>Contributions/</a:t>
                      </a:r>
                    </a:p>
                    <a:p>
                      <a:r>
                        <a:rPr lang="en-US" sz="2000" dirty="0">
                          <a:latin typeface="Franklin Gothic Medium" panose="020B0603020102020204" pitchFamily="34" charset="0"/>
                        </a:rPr>
                        <a:t>Interest</a:t>
                      </a:r>
                    </a:p>
                  </a:txBody>
                  <a:tcPr marL="68580" marR="68580" anchor="ctr"/>
                </a:tc>
                <a:tc>
                  <a:txBody>
                    <a:bodyPr/>
                    <a:lstStyle/>
                    <a:p>
                      <a:pPr algn="ctr"/>
                      <a:r>
                        <a:rPr lang="en-US" sz="2000" dirty="0">
                          <a:latin typeface="Franklin Gothic Medium" panose="020B0603020102020204" pitchFamily="34" charset="0"/>
                        </a:rPr>
                        <a:t>  1.8</a:t>
                      </a:r>
                    </a:p>
                  </a:txBody>
                  <a:tcPr marL="68580" marR="68580" anchor="ctr"/>
                </a:tc>
                <a:tc>
                  <a:txBody>
                    <a:bodyPr/>
                    <a:lstStyle/>
                    <a:p>
                      <a:pPr algn="ctr"/>
                      <a:r>
                        <a:rPr lang="en-US" sz="2000" dirty="0">
                          <a:latin typeface="Franklin Gothic Medium" panose="020B0603020102020204" pitchFamily="34" charset="0"/>
                        </a:rPr>
                        <a:t>   1.1</a:t>
                      </a:r>
                    </a:p>
                  </a:txBody>
                  <a:tcPr marL="68580" marR="68580" anchor="ctr"/>
                </a:tc>
                <a:tc>
                  <a:txBody>
                    <a:bodyPr/>
                    <a:lstStyle/>
                    <a:p>
                      <a:pPr algn="ctr"/>
                      <a:r>
                        <a:rPr lang="en-US" sz="2000" dirty="0">
                          <a:latin typeface="Franklin Gothic Medium" panose="020B0603020102020204" pitchFamily="34" charset="0"/>
                        </a:rPr>
                        <a:t>  -</a:t>
                      </a:r>
                    </a:p>
                  </a:txBody>
                  <a:tcPr marL="68580" marR="68580" anchor="ctr"/>
                </a:tc>
                <a:tc>
                  <a:txBody>
                    <a:bodyPr/>
                    <a:lstStyle/>
                    <a:p>
                      <a:pPr algn="ctr"/>
                      <a:r>
                        <a:rPr lang="en-US" sz="2000" dirty="0">
                          <a:latin typeface="Franklin Gothic Medium" panose="020B0603020102020204" pitchFamily="34" charset="0"/>
                        </a:rPr>
                        <a:t>  0.1</a:t>
                      </a:r>
                    </a:p>
                  </a:txBody>
                  <a:tcPr marL="68580" marR="68580" anchor="ctr"/>
                </a:tc>
                <a:tc>
                  <a:txBody>
                    <a:bodyPr/>
                    <a:lstStyle/>
                    <a:p>
                      <a:pPr algn="ctr"/>
                      <a:r>
                        <a:rPr lang="en-US" sz="2000" dirty="0">
                          <a:latin typeface="Franklin Gothic Medium" panose="020B0603020102020204" pitchFamily="34" charset="0"/>
                        </a:rPr>
                        <a:t>  -</a:t>
                      </a:r>
                    </a:p>
                  </a:txBody>
                  <a:tcPr marL="68580" marR="68580" anchor="ctr"/>
                </a:tc>
                <a:tc>
                  <a:txBody>
                    <a:bodyPr/>
                    <a:lstStyle/>
                    <a:p>
                      <a:pPr algn="ctr"/>
                      <a:r>
                        <a:rPr lang="en-US" sz="2000" dirty="0">
                          <a:latin typeface="Franklin Gothic Medium" panose="020B0603020102020204" pitchFamily="34" charset="0"/>
                        </a:rPr>
                        <a:t> 3.0</a:t>
                      </a:r>
                    </a:p>
                  </a:txBody>
                  <a:tcPr marL="68580" marR="68580" anchor="ctr"/>
                </a:tc>
                <a:extLst>
                  <a:ext uri="{0D108BD9-81ED-4DB2-BD59-A6C34878D82A}">
                    <a16:rowId xmlns:a16="http://schemas.microsoft.com/office/drawing/2014/main" val="823467776"/>
                  </a:ext>
                </a:extLst>
              </a:tr>
              <a:tr h="604434">
                <a:tc>
                  <a:txBody>
                    <a:bodyPr/>
                    <a:lstStyle/>
                    <a:p>
                      <a:r>
                        <a:rPr lang="en-US" sz="2000" dirty="0">
                          <a:latin typeface="Franklin Gothic Medium" panose="020B0603020102020204" pitchFamily="34" charset="0"/>
                        </a:rPr>
                        <a:t>Casino Funds</a:t>
                      </a:r>
                    </a:p>
                  </a:txBody>
                  <a:tcPr marL="68580" marR="68580" anchor="ctr"/>
                </a:tc>
                <a:tc>
                  <a:txBody>
                    <a:bodyPr/>
                    <a:lstStyle/>
                    <a:p>
                      <a:pPr algn="ctr"/>
                      <a:r>
                        <a:rPr lang="en-US" sz="2000" dirty="0">
                          <a:latin typeface="Franklin Gothic Medium" panose="020B0603020102020204" pitchFamily="34" charset="0"/>
                        </a:rPr>
                        <a:t>  -</a:t>
                      </a:r>
                    </a:p>
                  </a:txBody>
                  <a:tcPr marL="68580" marR="68580" anchor="ctr"/>
                </a:tc>
                <a:tc>
                  <a:txBody>
                    <a:bodyPr/>
                    <a:lstStyle/>
                    <a:p>
                      <a:pPr algn="ctr"/>
                      <a:r>
                        <a:rPr lang="en-US" sz="2000" dirty="0">
                          <a:latin typeface="Franklin Gothic Medium" panose="020B0603020102020204" pitchFamily="34" charset="0"/>
                        </a:rPr>
                        <a:t> -</a:t>
                      </a:r>
                    </a:p>
                  </a:txBody>
                  <a:tcPr marL="68580" marR="68580" anchor="ctr"/>
                </a:tc>
                <a:tc>
                  <a:txBody>
                    <a:bodyPr/>
                    <a:lstStyle/>
                    <a:p>
                      <a:pPr algn="ctr"/>
                      <a:r>
                        <a:rPr lang="en-US" sz="2000" dirty="0">
                          <a:latin typeface="Franklin Gothic Medium" panose="020B0603020102020204" pitchFamily="34" charset="0"/>
                        </a:rPr>
                        <a:t>  0.4</a:t>
                      </a:r>
                    </a:p>
                  </a:txBody>
                  <a:tcPr marL="68580" marR="68580" anchor="ctr"/>
                </a:tc>
                <a:tc>
                  <a:txBody>
                    <a:bodyPr/>
                    <a:lstStyle/>
                    <a:p>
                      <a:pPr algn="ctr"/>
                      <a:r>
                        <a:rPr lang="en-US" sz="2000" dirty="0">
                          <a:latin typeface="Franklin Gothic Medium" panose="020B0603020102020204" pitchFamily="34" charset="0"/>
                        </a:rPr>
                        <a:t>  0.1</a:t>
                      </a:r>
                    </a:p>
                  </a:txBody>
                  <a:tcPr marL="68580" marR="68580" anchor="ctr"/>
                </a:tc>
                <a:tc>
                  <a:txBody>
                    <a:bodyPr/>
                    <a:lstStyle/>
                    <a:p>
                      <a:pPr algn="ctr"/>
                      <a:r>
                        <a:rPr lang="en-US" sz="2000" dirty="0">
                          <a:latin typeface="Franklin Gothic Medium" panose="020B0603020102020204" pitchFamily="34" charset="0"/>
                        </a:rPr>
                        <a:t>-</a:t>
                      </a:r>
                    </a:p>
                  </a:txBody>
                  <a:tcPr marL="68580" marR="68580" anchor="ctr"/>
                </a:tc>
                <a:tc>
                  <a:txBody>
                    <a:bodyPr/>
                    <a:lstStyle/>
                    <a:p>
                      <a:pPr algn="ctr"/>
                      <a:r>
                        <a:rPr lang="en-US" sz="2000" dirty="0">
                          <a:latin typeface="Franklin Gothic Medium" panose="020B0603020102020204" pitchFamily="34" charset="0"/>
                        </a:rPr>
                        <a:t> 0.5</a:t>
                      </a:r>
                    </a:p>
                  </a:txBody>
                  <a:tcPr marL="68580" marR="68580" anchor="ctr"/>
                </a:tc>
                <a:extLst>
                  <a:ext uri="{0D108BD9-81ED-4DB2-BD59-A6C34878D82A}">
                    <a16:rowId xmlns:a16="http://schemas.microsoft.com/office/drawing/2014/main" val="3199560772"/>
                  </a:ext>
                </a:extLst>
              </a:tr>
              <a:tr h="604434">
                <a:tc>
                  <a:txBody>
                    <a:bodyPr/>
                    <a:lstStyle/>
                    <a:p>
                      <a:r>
                        <a:rPr lang="en-US" sz="2000" dirty="0">
                          <a:latin typeface="Franklin Gothic Medium" panose="020B0603020102020204" pitchFamily="34" charset="0"/>
                        </a:rPr>
                        <a:t>Transfer (Spend)</a:t>
                      </a:r>
                    </a:p>
                  </a:txBody>
                  <a:tcPr marL="68580" marR="68580" anchor="ctr"/>
                </a:tc>
                <a:tc>
                  <a:txBody>
                    <a:bodyPr/>
                    <a:lstStyle/>
                    <a:p>
                      <a:pPr algn="ctr"/>
                      <a:r>
                        <a:rPr lang="en-US" sz="2000" dirty="0">
                          <a:latin typeface="Franklin Gothic Medium" panose="020B0603020102020204" pitchFamily="34" charset="0"/>
                        </a:rPr>
                        <a:t>  (0.4)</a:t>
                      </a:r>
                    </a:p>
                  </a:txBody>
                  <a:tcPr marL="68580" marR="68580" anchor="ctr"/>
                </a:tc>
                <a:tc>
                  <a:txBody>
                    <a:bodyPr/>
                    <a:lstStyle/>
                    <a:p>
                      <a:pPr algn="ctr"/>
                      <a:r>
                        <a:rPr lang="en-US" sz="2000" dirty="0">
                          <a:latin typeface="Franklin Gothic Medium" panose="020B0603020102020204" pitchFamily="34" charset="0"/>
                        </a:rPr>
                        <a:t>  (0.1)</a:t>
                      </a:r>
                    </a:p>
                  </a:txBody>
                  <a:tcPr marL="68580" marR="68580" anchor="ctr"/>
                </a:tc>
                <a:tc>
                  <a:txBody>
                    <a:bodyPr/>
                    <a:lstStyle/>
                    <a:p>
                      <a:pPr algn="ctr"/>
                      <a:r>
                        <a:rPr lang="en-US" sz="2000" dirty="0">
                          <a:latin typeface="Franklin Gothic Medium" panose="020B0603020102020204" pitchFamily="34" charset="0"/>
                        </a:rPr>
                        <a:t> -</a:t>
                      </a:r>
                    </a:p>
                  </a:txBody>
                  <a:tcPr marL="68580" marR="68580" anchor="ctr"/>
                </a:tc>
                <a:tc>
                  <a:txBody>
                    <a:bodyPr/>
                    <a:lstStyle/>
                    <a:p>
                      <a:pPr algn="ctr"/>
                      <a:r>
                        <a:rPr lang="en-US" sz="2000" dirty="0">
                          <a:latin typeface="Franklin Gothic Medium" panose="020B0603020102020204" pitchFamily="34" charset="0"/>
                        </a:rPr>
                        <a:t> -</a:t>
                      </a:r>
                    </a:p>
                  </a:txBody>
                  <a:tcPr marL="68580" marR="68580" anchor="ctr"/>
                </a:tc>
                <a:tc>
                  <a:txBody>
                    <a:bodyPr/>
                    <a:lstStyle/>
                    <a:p>
                      <a:pPr algn="ctr"/>
                      <a:r>
                        <a:rPr lang="en-US" sz="2000" dirty="0">
                          <a:latin typeface="Franklin Gothic Medium" panose="020B0603020102020204" pitchFamily="34" charset="0"/>
                        </a:rPr>
                        <a:t> -</a:t>
                      </a:r>
                    </a:p>
                  </a:txBody>
                  <a:tcPr marL="68580" marR="68580" anchor="ctr"/>
                </a:tc>
                <a:tc>
                  <a:txBody>
                    <a:bodyPr/>
                    <a:lstStyle/>
                    <a:p>
                      <a:pPr algn="ctr"/>
                      <a:r>
                        <a:rPr lang="en-US" sz="2000" dirty="0">
                          <a:latin typeface="Franklin Gothic Medium" panose="020B0603020102020204" pitchFamily="34" charset="0"/>
                        </a:rPr>
                        <a:t>(0.5)</a:t>
                      </a:r>
                    </a:p>
                  </a:txBody>
                  <a:tcPr marL="68580" marR="68580" anchor="ctr"/>
                </a:tc>
                <a:extLst>
                  <a:ext uri="{0D108BD9-81ED-4DB2-BD59-A6C34878D82A}">
                    <a16:rowId xmlns:a16="http://schemas.microsoft.com/office/drawing/2014/main" val="2918661611"/>
                  </a:ext>
                </a:extLst>
              </a:tr>
              <a:tr h="604434">
                <a:tc>
                  <a:txBody>
                    <a:bodyPr/>
                    <a:lstStyle/>
                    <a:p>
                      <a:r>
                        <a:rPr lang="en-US" sz="2000" b="1" dirty="0">
                          <a:latin typeface="Franklin Gothic Medium" panose="020B0603020102020204" pitchFamily="34" charset="0"/>
                        </a:rPr>
                        <a:t>5/31/23 Balance</a:t>
                      </a:r>
                    </a:p>
                  </a:txBody>
                  <a:tcPr marL="68580" marR="68580" anchor="ctr"/>
                </a:tc>
                <a:tc>
                  <a:txBody>
                    <a:bodyPr/>
                    <a:lstStyle/>
                    <a:p>
                      <a:pPr algn="ctr"/>
                      <a:r>
                        <a:rPr lang="en-US" sz="2000" b="1" dirty="0">
                          <a:latin typeface="Franklin Gothic Medium" panose="020B0603020102020204" pitchFamily="34" charset="0"/>
                        </a:rPr>
                        <a:t>$6.5</a:t>
                      </a:r>
                    </a:p>
                  </a:txBody>
                  <a:tcPr marL="68580" marR="68580" anchor="ctr"/>
                </a:tc>
                <a:tc>
                  <a:txBody>
                    <a:bodyPr/>
                    <a:lstStyle/>
                    <a:p>
                      <a:pPr algn="ctr"/>
                      <a:r>
                        <a:rPr lang="en-US" sz="2000" b="1" dirty="0">
                          <a:latin typeface="Franklin Gothic Medium" panose="020B0603020102020204" pitchFamily="34" charset="0"/>
                        </a:rPr>
                        <a:t>$1.5</a:t>
                      </a:r>
                    </a:p>
                  </a:txBody>
                  <a:tcPr marL="68580" marR="68580" anchor="ctr"/>
                </a:tc>
                <a:tc>
                  <a:txBody>
                    <a:bodyPr/>
                    <a:lstStyle/>
                    <a:p>
                      <a:pPr algn="ctr"/>
                      <a:r>
                        <a:rPr lang="en-US" sz="2000" b="1" dirty="0">
                          <a:latin typeface="Franklin Gothic Medium" panose="020B0603020102020204" pitchFamily="34" charset="0"/>
                        </a:rPr>
                        <a:t>$1.1</a:t>
                      </a:r>
                    </a:p>
                  </a:txBody>
                  <a:tcPr marL="68580" marR="68580" anchor="ctr"/>
                </a:tc>
                <a:tc>
                  <a:txBody>
                    <a:bodyPr/>
                    <a:lstStyle/>
                    <a:p>
                      <a:pPr algn="ctr"/>
                      <a:r>
                        <a:rPr lang="en-US" sz="2000" b="1" dirty="0">
                          <a:latin typeface="Franklin Gothic Medium" panose="020B0603020102020204" pitchFamily="34" charset="0"/>
                        </a:rPr>
                        <a:t>$0.4</a:t>
                      </a:r>
                    </a:p>
                  </a:txBody>
                  <a:tcPr marL="68580" marR="68580" anchor="ctr"/>
                </a:tc>
                <a:tc>
                  <a:txBody>
                    <a:bodyPr/>
                    <a:lstStyle/>
                    <a:p>
                      <a:pPr algn="ctr"/>
                      <a:r>
                        <a:rPr lang="en-US" sz="2000" b="1" dirty="0">
                          <a:latin typeface="Franklin Gothic Medium" panose="020B0603020102020204" pitchFamily="34" charset="0"/>
                        </a:rPr>
                        <a:t>$0.1</a:t>
                      </a:r>
                    </a:p>
                  </a:txBody>
                  <a:tcPr marL="68580" marR="68580" anchor="ctr"/>
                </a:tc>
                <a:tc>
                  <a:txBody>
                    <a:bodyPr/>
                    <a:lstStyle/>
                    <a:p>
                      <a:pPr algn="ctr"/>
                      <a:r>
                        <a:rPr lang="en-US" sz="2000" b="1" dirty="0">
                          <a:latin typeface="Franklin Gothic Medium" panose="020B0603020102020204" pitchFamily="34" charset="0"/>
                        </a:rPr>
                        <a:t>$9.6</a:t>
                      </a:r>
                    </a:p>
                  </a:txBody>
                  <a:tcPr marL="68580" marR="68580" anchor="ctr"/>
                </a:tc>
                <a:extLst>
                  <a:ext uri="{0D108BD9-81ED-4DB2-BD59-A6C34878D82A}">
                    <a16:rowId xmlns:a16="http://schemas.microsoft.com/office/drawing/2014/main" val="1901422235"/>
                  </a:ext>
                </a:extLst>
              </a:tr>
            </a:tbl>
          </a:graphicData>
        </a:graphic>
      </p:graphicFrame>
    </p:spTree>
    <p:extLst>
      <p:ext uri="{BB962C8B-B14F-4D97-AF65-F5344CB8AC3E}">
        <p14:creationId xmlns:p14="http://schemas.microsoft.com/office/powerpoint/2010/main" val="1052356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Freeform 6">
            <a:extLst>
              <a:ext uri="{FF2B5EF4-FFF2-40B4-BE49-F238E27FC236}">
                <a16:creationId xmlns:a16="http://schemas.microsoft.com/office/drawing/2014/main" id="{8775F366-526C-4C42-8931-696FFE8AA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9144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6="http://schemas.microsoft.com/office/drawing/2014/main"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useBgFill="1">
        <p:nvSpPr>
          <p:cNvPr id="20" name="Rectangle 19">
            <a:extLst>
              <a:ext uri="{FF2B5EF4-FFF2-40B4-BE49-F238E27FC236}">
                <a16:creationId xmlns:a16="http://schemas.microsoft.com/office/drawing/2014/main" id="{597EA66B-2AAB-42B0-9F9D-38920D8D82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2"/>
          <p:cNvSpPr>
            <a:spLocks noGrp="1"/>
          </p:cNvSpPr>
          <p:nvPr>
            <p:ph type="title"/>
          </p:nvPr>
        </p:nvSpPr>
        <p:spPr>
          <a:xfrm>
            <a:off x="723899" y="885433"/>
            <a:ext cx="7696201" cy="2543567"/>
          </a:xfrm>
          <a:effectLst/>
        </p:spPr>
        <p:txBody>
          <a:bodyPr vert="horz" lIns="91440" tIns="45720" rIns="91440" bIns="45720" rtlCol="0" anchor="b">
            <a:normAutofit/>
          </a:bodyPr>
          <a:lstStyle/>
          <a:p>
            <a:pPr algn="ctr"/>
            <a:r>
              <a:rPr lang="en-US" sz="5400" dirty="0">
                <a:solidFill>
                  <a:schemeClr val="tx1"/>
                </a:solidFill>
                <a:cs typeface="+mj-cs"/>
              </a:rPr>
              <a:t>Approval of Agenda</a:t>
            </a:r>
          </a:p>
        </p:txBody>
      </p:sp>
      <p:sp>
        <p:nvSpPr>
          <p:cNvPr id="22" name="Freeform: Shape 21">
            <a:extLst>
              <a:ext uri="{FF2B5EF4-FFF2-40B4-BE49-F238E27FC236}">
                <a16:creationId xmlns:a16="http://schemas.microsoft.com/office/drawing/2014/main" id="{D360EBE3-31BB-422F-AA87-FA3873DAE4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0800000">
            <a:off x="0" y="5388384"/>
            <a:ext cx="9144000" cy="1469616"/>
          </a:xfrm>
          <a:custGeom>
            <a:avLst/>
            <a:gdLst>
              <a:gd name="connsiteX0" fmla="*/ 6113881 w 12192000"/>
              <a:gd name="connsiteY0" fmla="*/ 1469616 h 1469616"/>
              <a:gd name="connsiteX1" fmla="*/ 6101181 w 12192000"/>
              <a:gd name="connsiteY1" fmla="*/ 1469616 h 1469616"/>
              <a:gd name="connsiteX2" fmla="*/ 6090598 w 12192000"/>
              <a:gd name="connsiteY2" fmla="*/ 1469616 h 1469616"/>
              <a:gd name="connsiteX3" fmla="*/ 6077897 w 12192000"/>
              <a:gd name="connsiteY3" fmla="*/ 1464854 h 1469616"/>
              <a:gd name="connsiteX4" fmla="*/ 6065198 w 12192000"/>
              <a:gd name="connsiteY4" fmla="*/ 1460091 h 1469616"/>
              <a:gd name="connsiteX5" fmla="*/ 6056731 w 12192000"/>
              <a:gd name="connsiteY5" fmla="*/ 1456916 h 1469616"/>
              <a:gd name="connsiteX6" fmla="*/ 5678033 w 12192000"/>
              <a:gd name="connsiteY6" fmla="*/ 1172892 h 1469616"/>
              <a:gd name="connsiteX7" fmla="*/ 0 w 12192000"/>
              <a:gd name="connsiteY7" fmla="*/ 1172892 h 1469616"/>
              <a:gd name="connsiteX8" fmla="*/ 0 w 12192000"/>
              <a:gd name="connsiteY8" fmla="*/ 1162370 h 1469616"/>
              <a:gd name="connsiteX9" fmla="*/ 0 w 12192000"/>
              <a:gd name="connsiteY9" fmla="*/ 403347 h 1469616"/>
              <a:gd name="connsiteX10" fmla="*/ 0 w 12192000"/>
              <a:gd name="connsiteY10" fmla="*/ 0 h 1469616"/>
              <a:gd name="connsiteX11" fmla="*/ 12192000 w 12192000"/>
              <a:gd name="connsiteY11" fmla="*/ 0 h 1469616"/>
              <a:gd name="connsiteX12" fmla="*/ 12192000 w 12192000"/>
              <a:gd name="connsiteY12" fmla="*/ 403347 h 1469616"/>
              <a:gd name="connsiteX13" fmla="*/ 12192000 w 12192000"/>
              <a:gd name="connsiteY13" fmla="*/ 1162370 h 1469616"/>
              <a:gd name="connsiteX14" fmla="*/ 12192000 w 12192000"/>
              <a:gd name="connsiteY14" fmla="*/ 1172892 h 1469616"/>
              <a:gd name="connsiteX15" fmla="*/ 6524330 w 12192000"/>
              <a:gd name="connsiteY15" fmla="*/ 1172892 h 1469616"/>
              <a:gd name="connsiteX16" fmla="*/ 6145631 w 12192000"/>
              <a:gd name="connsiteY16" fmla="*/ 1456916 h 1469616"/>
              <a:gd name="connsiteX17" fmla="*/ 6137163 w 12192000"/>
              <a:gd name="connsiteY17" fmla="*/ 1460091 h 1469616"/>
              <a:gd name="connsiteX18" fmla="*/ 6124463 w 12192000"/>
              <a:gd name="connsiteY18" fmla="*/ 1464854 h 1469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92000" h="1469616">
                <a:moveTo>
                  <a:pt x="6113881" y="1469616"/>
                </a:moveTo>
                <a:lnTo>
                  <a:pt x="6101181" y="1469616"/>
                </a:lnTo>
                <a:lnTo>
                  <a:pt x="6090598" y="1469616"/>
                </a:lnTo>
                <a:lnTo>
                  <a:pt x="6077897" y="1464854"/>
                </a:lnTo>
                <a:lnTo>
                  <a:pt x="6065198" y="1460091"/>
                </a:lnTo>
                <a:lnTo>
                  <a:pt x="6056731" y="1456916"/>
                </a:lnTo>
                <a:lnTo>
                  <a:pt x="5678033" y="1172892"/>
                </a:lnTo>
                <a:lnTo>
                  <a:pt x="0" y="1172892"/>
                </a:lnTo>
                <a:lnTo>
                  <a:pt x="0" y="1162370"/>
                </a:lnTo>
                <a:lnTo>
                  <a:pt x="0" y="403347"/>
                </a:lnTo>
                <a:lnTo>
                  <a:pt x="0" y="0"/>
                </a:lnTo>
                <a:lnTo>
                  <a:pt x="12192000" y="0"/>
                </a:lnTo>
                <a:lnTo>
                  <a:pt x="12192000" y="403347"/>
                </a:lnTo>
                <a:lnTo>
                  <a:pt x="12192000" y="1162370"/>
                </a:lnTo>
                <a:lnTo>
                  <a:pt x="12192000" y="1172892"/>
                </a:lnTo>
                <a:lnTo>
                  <a:pt x="6524330" y="1172892"/>
                </a:lnTo>
                <a:lnTo>
                  <a:pt x="6145631" y="1456916"/>
                </a:lnTo>
                <a:lnTo>
                  <a:pt x="6137163" y="1460091"/>
                </a:lnTo>
                <a:lnTo>
                  <a:pt x="6124463" y="1464854"/>
                </a:lnTo>
                <a:close/>
              </a:path>
            </a:pathLst>
          </a:custGeom>
          <a:ln>
            <a:noFill/>
          </a:ln>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7808845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13"/>
                                        </p:tgtEl>
                                        <p:attrNameLst>
                                          <p:attrName>style.visibility</p:attrName>
                                        </p:attrNameLst>
                                      </p:cBhvr>
                                      <p:to>
                                        <p:strVal val="visible"/>
                                      </p:to>
                                    </p:set>
                                    <p:animEffect transition="in" filter="fade">
                                      <p:cBhvr>
                                        <p:cTn id="7" dur="4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2960" y="123892"/>
            <a:ext cx="7498080" cy="1031358"/>
          </a:xfrm>
        </p:spPr>
        <p:txBody>
          <a:bodyPr>
            <a:normAutofit fontScale="90000"/>
          </a:bodyPr>
          <a:lstStyle/>
          <a:p>
            <a:pPr algn="ctr"/>
            <a:r>
              <a:rPr lang="en-US" sz="3600" b="1" dirty="0">
                <a:latin typeface="Century Gothic" panose="020B0502020202020204" pitchFamily="34" charset="0"/>
              </a:rPr>
              <a:t>“flash” preliminary estimate for </a:t>
            </a:r>
            <a:br>
              <a:rPr lang="en-US" sz="3600" b="1" dirty="0">
                <a:latin typeface="Century Gothic" panose="020B0502020202020204" pitchFamily="34" charset="0"/>
              </a:rPr>
            </a:br>
            <a:r>
              <a:rPr lang="en-US" sz="3600" b="1" dirty="0">
                <a:latin typeface="Century Gothic" panose="020B0502020202020204" pitchFamily="34" charset="0"/>
              </a:rPr>
              <a:t> month of JUNE 2023</a:t>
            </a:r>
            <a:endParaRPr lang="en-US" sz="2700" dirty="0">
              <a:latin typeface="Franklin Gothic Medium" panose="020B0603020102020204" pitchFamily="34" charset="0"/>
            </a:endParaRPr>
          </a:p>
        </p:txBody>
      </p:sp>
      <p:graphicFrame>
        <p:nvGraphicFramePr>
          <p:cNvPr id="4" name="Table 3">
            <a:extLst>
              <a:ext uri="{FF2B5EF4-FFF2-40B4-BE49-F238E27FC236}">
                <a16:creationId xmlns:a16="http://schemas.microsoft.com/office/drawing/2014/main" id="{9EA52B43-19FA-4221-AEE4-462E04F3AFA6}"/>
              </a:ext>
            </a:extLst>
          </p:cNvPr>
          <p:cNvGraphicFramePr>
            <a:graphicFrameLocks noGrp="1"/>
          </p:cNvGraphicFramePr>
          <p:nvPr/>
        </p:nvGraphicFramePr>
        <p:xfrm>
          <a:off x="274320" y="2362213"/>
          <a:ext cx="8595360" cy="3057974"/>
        </p:xfrm>
        <a:graphic>
          <a:graphicData uri="http://schemas.openxmlformats.org/drawingml/2006/table">
            <a:tbl>
              <a:tblPr>
                <a:tableStyleId>{5202B0CA-FC54-4496-8BCA-5EF66A818D29}</a:tableStyleId>
              </a:tblPr>
              <a:tblGrid>
                <a:gridCol w="2628271">
                  <a:extLst>
                    <a:ext uri="{9D8B030D-6E8A-4147-A177-3AD203B41FA5}">
                      <a16:colId xmlns:a16="http://schemas.microsoft.com/office/drawing/2014/main" val="1529911752"/>
                    </a:ext>
                  </a:extLst>
                </a:gridCol>
                <a:gridCol w="1976011">
                  <a:extLst>
                    <a:ext uri="{9D8B030D-6E8A-4147-A177-3AD203B41FA5}">
                      <a16:colId xmlns:a16="http://schemas.microsoft.com/office/drawing/2014/main" val="1196787798"/>
                    </a:ext>
                  </a:extLst>
                </a:gridCol>
                <a:gridCol w="2054867">
                  <a:extLst>
                    <a:ext uri="{9D8B030D-6E8A-4147-A177-3AD203B41FA5}">
                      <a16:colId xmlns:a16="http://schemas.microsoft.com/office/drawing/2014/main" val="1193626519"/>
                    </a:ext>
                  </a:extLst>
                </a:gridCol>
                <a:gridCol w="1936211">
                  <a:extLst>
                    <a:ext uri="{9D8B030D-6E8A-4147-A177-3AD203B41FA5}">
                      <a16:colId xmlns:a16="http://schemas.microsoft.com/office/drawing/2014/main" val="3714425827"/>
                    </a:ext>
                  </a:extLst>
                </a:gridCol>
              </a:tblGrid>
              <a:tr h="363512">
                <a:tc gridSpan="4">
                  <a:txBody>
                    <a:bodyPr/>
                    <a:lstStyle/>
                    <a:p>
                      <a:pPr algn="ctr" fontAlgn="b"/>
                      <a:r>
                        <a:rPr lang="en-US" sz="1800" b="1" u="none" strike="noStrike" dirty="0">
                          <a:effectLst/>
                        </a:rPr>
                        <a:t>June (In 000’s)</a:t>
                      </a:r>
                      <a:endParaRPr lang="en-US" sz="1800" b="1" i="0" u="none" strike="noStrike" dirty="0">
                        <a:solidFill>
                          <a:srgbClr val="000000"/>
                        </a:solidFill>
                        <a:effectLst/>
                        <a:latin typeface="Century Gothic" panose="020B0502020202020204" pitchFamily="34" charset="0"/>
                      </a:endParaRPr>
                    </a:p>
                  </a:txBody>
                  <a:tcPr marL="8663" marR="8663" marT="8663" marB="0" anchor="b"/>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2635703382"/>
                  </a:ext>
                </a:extLst>
              </a:tr>
              <a:tr h="454399">
                <a:tc>
                  <a:txBody>
                    <a:bodyPr/>
                    <a:lstStyle/>
                    <a:p>
                      <a:pPr algn="l" fontAlgn="b"/>
                      <a:endParaRPr lang="en-US" sz="1400" b="0" i="0" u="none" strike="noStrike" dirty="0">
                        <a:solidFill>
                          <a:srgbClr val="000000"/>
                        </a:solidFill>
                        <a:effectLst/>
                        <a:latin typeface="Century Gothic" panose="020B0502020202020204" pitchFamily="34" charset="0"/>
                      </a:endParaRPr>
                    </a:p>
                  </a:txBody>
                  <a:tcPr marL="8663" marR="8663" marT="8663" marB="0" anchor="b"/>
                </a:tc>
                <a:tc rowSpan="3">
                  <a:txBody>
                    <a:bodyPr/>
                    <a:lstStyle/>
                    <a:p>
                      <a:pPr algn="ctr" fontAlgn="ctr"/>
                      <a:r>
                        <a:rPr lang="en-US" sz="1600" u="none" strike="noStrike" dirty="0">
                          <a:effectLst/>
                        </a:rPr>
                        <a:t>Budget</a:t>
                      </a:r>
                      <a:endParaRPr lang="en-US" sz="1600" b="1" i="0" u="none" strike="noStrike" dirty="0">
                        <a:solidFill>
                          <a:srgbClr val="000000"/>
                        </a:solidFill>
                        <a:effectLst/>
                        <a:latin typeface="Century Gothic" panose="020B0502020202020204" pitchFamily="34" charset="0"/>
                      </a:endParaRPr>
                    </a:p>
                  </a:txBody>
                  <a:tcPr marL="8663" marR="8663" marT="8663" marB="0" anchor="b"/>
                </a:tc>
                <a:tc rowSpan="3">
                  <a:txBody>
                    <a:bodyPr/>
                    <a:lstStyle/>
                    <a:p>
                      <a:pPr algn="ctr" fontAlgn="ctr"/>
                      <a:r>
                        <a:rPr lang="en-US" sz="1600" u="none" strike="noStrike" dirty="0">
                          <a:effectLst/>
                        </a:rPr>
                        <a:t>Current Year</a:t>
                      </a:r>
                      <a:endParaRPr lang="en-US" sz="1600" b="1" i="0" u="none" strike="noStrike" dirty="0">
                        <a:solidFill>
                          <a:srgbClr val="000000"/>
                        </a:solidFill>
                        <a:effectLst/>
                        <a:latin typeface="Century Gothic" panose="020B0502020202020204" pitchFamily="34" charset="0"/>
                      </a:endParaRPr>
                    </a:p>
                  </a:txBody>
                  <a:tcPr marL="8663" marR="8663" marT="8663" marB="0" anchor="b"/>
                </a:tc>
                <a:tc rowSpan="3">
                  <a:txBody>
                    <a:bodyPr/>
                    <a:lstStyle/>
                    <a:p>
                      <a:pPr algn="ctr" fontAlgn="ctr"/>
                      <a:r>
                        <a:rPr lang="en-US" sz="1600" u="none" strike="noStrike" dirty="0">
                          <a:effectLst/>
                        </a:rPr>
                        <a:t>Favor/ (</a:t>
                      </a:r>
                      <a:r>
                        <a:rPr lang="en-US" sz="1600" u="none" strike="noStrike" dirty="0" err="1">
                          <a:effectLst/>
                        </a:rPr>
                        <a:t>Unfavor</a:t>
                      </a:r>
                      <a:r>
                        <a:rPr lang="en-US" sz="1600" u="none" strike="noStrike" dirty="0">
                          <a:effectLst/>
                        </a:rPr>
                        <a:t>) vs. Budget</a:t>
                      </a:r>
                      <a:endParaRPr lang="en-US" sz="1600" b="1" i="0" u="none" strike="noStrike" dirty="0">
                        <a:solidFill>
                          <a:srgbClr val="000000"/>
                        </a:solidFill>
                        <a:effectLst/>
                        <a:latin typeface="Century Gothic" panose="020B0502020202020204" pitchFamily="34" charset="0"/>
                      </a:endParaRPr>
                    </a:p>
                  </a:txBody>
                  <a:tcPr marL="8663" marR="8663" marT="8663" marB="0" anchor="b"/>
                </a:tc>
                <a:extLst>
                  <a:ext uri="{0D108BD9-81ED-4DB2-BD59-A6C34878D82A}">
                    <a16:rowId xmlns:a16="http://schemas.microsoft.com/office/drawing/2014/main" val="231670456"/>
                  </a:ext>
                </a:extLst>
              </a:tr>
              <a:tr h="308259">
                <a:tc>
                  <a:txBody>
                    <a:bodyPr/>
                    <a:lstStyle/>
                    <a:p>
                      <a:pPr algn="l" fontAlgn="ctr"/>
                      <a:endParaRPr lang="en-US" sz="1400" b="0" i="0" u="none" strike="noStrike" dirty="0">
                        <a:solidFill>
                          <a:srgbClr val="000000"/>
                        </a:solidFill>
                        <a:effectLst/>
                        <a:latin typeface="Century Gothic" panose="020B0502020202020204" pitchFamily="34" charset="0"/>
                      </a:endParaRPr>
                    </a:p>
                  </a:txBody>
                  <a:tcPr marL="8663" marR="8663" marT="8663" marB="0" anchor="ct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349768013"/>
                  </a:ext>
                </a:extLst>
              </a:tr>
              <a:tr h="318077">
                <a:tc>
                  <a:txBody>
                    <a:bodyPr/>
                    <a:lstStyle/>
                    <a:p>
                      <a:pPr algn="l" fontAlgn="ctr"/>
                      <a:endParaRPr lang="en-US" sz="1400" b="0" i="0" u="none" strike="noStrike" dirty="0">
                        <a:solidFill>
                          <a:srgbClr val="000000"/>
                        </a:solidFill>
                        <a:effectLst/>
                        <a:latin typeface="Century Gothic" panose="020B0502020202020204" pitchFamily="34" charset="0"/>
                      </a:endParaRPr>
                    </a:p>
                  </a:txBody>
                  <a:tcPr marL="8663" marR="8663" marT="8663" marB="0" anchor="ct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424399997"/>
                  </a:ext>
                </a:extLst>
              </a:tr>
              <a:tr h="516447">
                <a:tc>
                  <a:txBody>
                    <a:bodyPr/>
                    <a:lstStyle/>
                    <a:p>
                      <a:pPr algn="l" fontAlgn="ctr"/>
                      <a:r>
                        <a:rPr lang="en-US" sz="1600" u="none" strike="noStrike" dirty="0">
                          <a:effectLst/>
                        </a:rPr>
                        <a:t>Net Revenues</a:t>
                      </a:r>
                      <a:endParaRPr lang="en-US" sz="1600" b="0" i="0" u="none" strike="noStrike" dirty="0">
                        <a:solidFill>
                          <a:srgbClr val="000000"/>
                        </a:solidFill>
                        <a:effectLst/>
                        <a:latin typeface="Century Gothic" panose="020B0502020202020204" pitchFamily="34" charset="0"/>
                      </a:endParaRPr>
                    </a:p>
                  </a:txBody>
                  <a:tcPr marL="8663" marR="8663" marT="8663" marB="0" anchor="b"/>
                </a:tc>
                <a:tc>
                  <a:txBody>
                    <a:bodyPr/>
                    <a:lstStyle/>
                    <a:p>
                      <a:pPr algn="ctr" fontAlgn="ctr"/>
                      <a:r>
                        <a:rPr lang="en-US" sz="1600" b="0" u="none" strike="noStrike" dirty="0">
                          <a:solidFill>
                            <a:srgbClr val="000000"/>
                          </a:solidFill>
                          <a:effectLst/>
                        </a:rPr>
                        <a:t>$1,011</a:t>
                      </a:r>
                      <a:endParaRPr lang="en-US" sz="1600" b="0" i="0" u="none" strike="noStrike" dirty="0">
                        <a:solidFill>
                          <a:srgbClr val="000000"/>
                        </a:solidFill>
                        <a:effectLst/>
                        <a:latin typeface="Century Gothic" panose="020B0502020202020204" pitchFamily="34" charset="0"/>
                      </a:endParaRPr>
                    </a:p>
                  </a:txBody>
                  <a:tcPr marL="8663" marR="8663" marT="8663" marB="0" anchor="b"/>
                </a:tc>
                <a:tc>
                  <a:txBody>
                    <a:bodyPr/>
                    <a:lstStyle/>
                    <a:p>
                      <a:pPr algn="ctr" fontAlgn="ctr"/>
                      <a:r>
                        <a:rPr lang="en-US" sz="1600" u="none" strike="noStrike" dirty="0">
                          <a:effectLst/>
                        </a:rPr>
                        <a:t>  $1,072 </a:t>
                      </a:r>
                      <a:endParaRPr lang="en-US" sz="1600" b="0" i="0" u="none" strike="noStrike" dirty="0">
                        <a:solidFill>
                          <a:srgbClr val="000000"/>
                        </a:solidFill>
                        <a:effectLst/>
                        <a:latin typeface="Century Gothic" panose="020B0502020202020204" pitchFamily="34" charset="0"/>
                      </a:endParaRPr>
                    </a:p>
                  </a:txBody>
                  <a:tcPr marL="8663" marR="8663" marT="8663" marB="0" anchor="b"/>
                </a:tc>
                <a:tc>
                  <a:txBody>
                    <a:bodyPr/>
                    <a:lstStyle/>
                    <a:p>
                      <a:pPr algn="ctr" fontAlgn="ctr"/>
                      <a:r>
                        <a:rPr lang="en-US" sz="1600" u="none" strike="noStrike" dirty="0">
                          <a:effectLst/>
                        </a:rPr>
                        <a:t>  $61</a:t>
                      </a:r>
                      <a:endParaRPr lang="en-US" sz="1600" b="0" i="0" u="none" strike="noStrike" dirty="0">
                        <a:solidFill>
                          <a:srgbClr val="000000"/>
                        </a:solidFill>
                        <a:effectLst/>
                        <a:latin typeface="Century Gothic" panose="020B0502020202020204" pitchFamily="34" charset="0"/>
                      </a:endParaRPr>
                    </a:p>
                  </a:txBody>
                  <a:tcPr marL="8663" marR="8663" marT="8663" marB="0" anchor="b"/>
                </a:tc>
                <a:extLst>
                  <a:ext uri="{0D108BD9-81ED-4DB2-BD59-A6C34878D82A}">
                    <a16:rowId xmlns:a16="http://schemas.microsoft.com/office/drawing/2014/main" val="1473053170"/>
                  </a:ext>
                </a:extLst>
              </a:tr>
              <a:tr h="548640">
                <a:tc>
                  <a:txBody>
                    <a:bodyPr/>
                    <a:lstStyle/>
                    <a:p>
                      <a:pPr algn="l" fontAlgn="ctr"/>
                      <a:r>
                        <a:rPr lang="en-US" sz="1600" u="none" strike="noStrike" dirty="0">
                          <a:effectLst/>
                        </a:rPr>
                        <a:t>Expenses</a:t>
                      </a:r>
                      <a:endParaRPr lang="en-US" sz="1600" b="0" i="0" u="none" strike="noStrike" dirty="0">
                        <a:solidFill>
                          <a:srgbClr val="000000"/>
                        </a:solidFill>
                        <a:effectLst/>
                        <a:latin typeface="Century Gothic" panose="020B0502020202020204" pitchFamily="34" charset="0"/>
                      </a:endParaRPr>
                    </a:p>
                  </a:txBody>
                  <a:tcPr marL="8663" marR="8663" marT="8663" marB="0" anchor="b"/>
                </a:tc>
                <a:tc>
                  <a:txBody>
                    <a:bodyPr/>
                    <a:lstStyle/>
                    <a:p>
                      <a:pPr algn="ctr" fontAlgn="ctr"/>
                      <a:r>
                        <a:rPr lang="en-US" sz="1600" u="none" strike="noStrike" dirty="0">
                          <a:effectLst/>
                        </a:rPr>
                        <a:t> 1,315 </a:t>
                      </a:r>
                      <a:endParaRPr lang="en-US" sz="1600" b="0" i="0" u="none" strike="noStrike" dirty="0">
                        <a:solidFill>
                          <a:srgbClr val="000000"/>
                        </a:solidFill>
                        <a:effectLst/>
                        <a:latin typeface="Century Gothic" panose="020B0502020202020204" pitchFamily="34" charset="0"/>
                      </a:endParaRPr>
                    </a:p>
                  </a:txBody>
                  <a:tcPr marL="8663" marR="8663" marT="8663" marB="0" anchor="b"/>
                </a:tc>
                <a:tc>
                  <a:txBody>
                    <a:bodyPr/>
                    <a:lstStyle/>
                    <a:p>
                      <a:pPr algn="ctr" fontAlgn="ctr"/>
                      <a:r>
                        <a:rPr lang="en-US" sz="1600" u="none" strike="noStrike" dirty="0">
                          <a:effectLst/>
                        </a:rPr>
                        <a:t>   1,365 </a:t>
                      </a:r>
                      <a:endParaRPr lang="en-US" sz="1600" b="0" i="0" u="none" strike="noStrike" dirty="0">
                        <a:solidFill>
                          <a:srgbClr val="000000"/>
                        </a:solidFill>
                        <a:effectLst/>
                        <a:latin typeface="Century Gothic" panose="020B0502020202020204" pitchFamily="34" charset="0"/>
                      </a:endParaRPr>
                    </a:p>
                  </a:txBody>
                  <a:tcPr marL="8663" marR="8663" marT="8663" marB="0" anchor="b"/>
                </a:tc>
                <a:tc>
                  <a:txBody>
                    <a:bodyPr/>
                    <a:lstStyle/>
                    <a:p>
                      <a:pPr algn="ctr" fontAlgn="ctr"/>
                      <a:r>
                        <a:rPr lang="en-US" sz="1600" u="none" strike="noStrike" dirty="0">
                          <a:effectLst/>
                        </a:rPr>
                        <a:t>   (50)</a:t>
                      </a:r>
                      <a:endParaRPr lang="en-US" sz="1600" b="0" i="0" u="none" strike="noStrike" dirty="0">
                        <a:solidFill>
                          <a:srgbClr val="000000"/>
                        </a:solidFill>
                        <a:effectLst/>
                        <a:latin typeface="Century Gothic" panose="020B0502020202020204" pitchFamily="34" charset="0"/>
                      </a:endParaRPr>
                    </a:p>
                  </a:txBody>
                  <a:tcPr marL="8663" marR="8663" marT="8663" marB="0" anchor="b"/>
                </a:tc>
                <a:extLst>
                  <a:ext uri="{0D108BD9-81ED-4DB2-BD59-A6C34878D82A}">
                    <a16:rowId xmlns:a16="http://schemas.microsoft.com/office/drawing/2014/main" val="481779007"/>
                  </a:ext>
                </a:extLst>
              </a:tr>
              <a:tr h="548640">
                <a:tc>
                  <a:txBody>
                    <a:bodyPr/>
                    <a:lstStyle/>
                    <a:p>
                      <a:pPr algn="l" fontAlgn="ctr"/>
                      <a:r>
                        <a:rPr lang="en-US" sz="1600" u="none" strike="noStrike" dirty="0">
                          <a:effectLst/>
                        </a:rPr>
                        <a:t>Net Operating</a:t>
                      </a:r>
                      <a:endParaRPr lang="en-US" sz="1600" b="0" i="0" u="none" strike="noStrike" dirty="0">
                        <a:solidFill>
                          <a:srgbClr val="000000"/>
                        </a:solidFill>
                        <a:effectLst/>
                        <a:latin typeface="Century Gothic" panose="020B0502020202020204" pitchFamily="34" charset="0"/>
                      </a:endParaRPr>
                    </a:p>
                  </a:txBody>
                  <a:tcPr marL="8663" marR="8663" marT="8663" marB="0" anchor="b"/>
                </a:tc>
                <a:tc>
                  <a:txBody>
                    <a:bodyPr/>
                    <a:lstStyle/>
                    <a:p>
                      <a:pPr algn="ctr" fontAlgn="ctr"/>
                      <a:r>
                        <a:rPr lang="en-US" sz="1600" u="none" strike="noStrike" dirty="0">
                          <a:effectLst/>
                        </a:rPr>
                        <a:t> ($293)</a:t>
                      </a:r>
                      <a:endParaRPr lang="en-US" sz="1600" b="0" i="0" u="none" strike="noStrike" dirty="0">
                        <a:solidFill>
                          <a:srgbClr val="000000"/>
                        </a:solidFill>
                        <a:effectLst/>
                        <a:latin typeface="Century Gothic" panose="020B0502020202020204" pitchFamily="34" charset="0"/>
                      </a:endParaRPr>
                    </a:p>
                  </a:txBody>
                  <a:tcPr marL="8663" marR="8663" marT="8663" marB="0" anchor="b"/>
                </a:tc>
                <a:tc>
                  <a:txBody>
                    <a:bodyPr/>
                    <a:lstStyle/>
                    <a:p>
                      <a:pPr algn="ctr" fontAlgn="ctr"/>
                      <a:r>
                        <a:rPr lang="en-US" sz="1600" u="none" strike="noStrike" dirty="0">
                          <a:effectLst/>
                        </a:rPr>
                        <a:t>   ($304)</a:t>
                      </a:r>
                      <a:endParaRPr lang="en-US" sz="1600" b="0" i="0" u="none" strike="noStrike" dirty="0">
                        <a:solidFill>
                          <a:srgbClr val="000000"/>
                        </a:solidFill>
                        <a:effectLst/>
                        <a:latin typeface="Century Gothic" panose="020B0502020202020204" pitchFamily="34" charset="0"/>
                      </a:endParaRPr>
                    </a:p>
                  </a:txBody>
                  <a:tcPr marL="8663" marR="8663" marT="8663" marB="0" anchor="b"/>
                </a:tc>
                <a:tc>
                  <a:txBody>
                    <a:bodyPr/>
                    <a:lstStyle/>
                    <a:p>
                      <a:pPr algn="ctr" fontAlgn="ctr"/>
                      <a:r>
                        <a:rPr lang="en-US" sz="1600" u="none" strike="noStrike" dirty="0">
                          <a:effectLst/>
                        </a:rPr>
                        <a:t> $11</a:t>
                      </a:r>
                      <a:endParaRPr lang="en-US" sz="1600" b="0" i="0" u="none" strike="noStrike" dirty="0">
                        <a:solidFill>
                          <a:srgbClr val="000000"/>
                        </a:solidFill>
                        <a:effectLst/>
                        <a:latin typeface="Century Gothic" panose="020B0502020202020204" pitchFamily="34" charset="0"/>
                      </a:endParaRPr>
                    </a:p>
                  </a:txBody>
                  <a:tcPr marL="8663" marR="8663" marT="8663" marB="0" anchor="b"/>
                </a:tc>
                <a:extLst>
                  <a:ext uri="{0D108BD9-81ED-4DB2-BD59-A6C34878D82A}">
                    <a16:rowId xmlns:a16="http://schemas.microsoft.com/office/drawing/2014/main" val="2021347524"/>
                  </a:ext>
                </a:extLst>
              </a:tr>
            </a:tbl>
          </a:graphicData>
        </a:graphic>
      </p:graphicFrame>
      <p:cxnSp>
        <p:nvCxnSpPr>
          <p:cNvPr id="7" name="Straight Connector 6">
            <a:extLst>
              <a:ext uri="{FF2B5EF4-FFF2-40B4-BE49-F238E27FC236}">
                <a16:creationId xmlns:a16="http://schemas.microsoft.com/office/drawing/2014/main" id="{8ABD57F0-C576-4D33-9D5C-8AA05477F7A7}"/>
              </a:ext>
            </a:extLst>
          </p:cNvPr>
          <p:cNvCxnSpPr/>
          <p:nvPr/>
        </p:nvCxnSpPr>
        <p:spPr>
          <a:xfrm>
            <a:off x="3283128" y="5420187"/>
            <a:ext cx="1097280" cy="0"/>
          </a:xfrm>
          <a:prstGeom prst="line">
            <a:avLst/>
          </a:prstGeom>
          <a:ln w="381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93FF8C9-394A-4DB1-B0B7-27187982C27B}"/>
              </a:ext>
            </a:extLst>
          </p:cNvPr>
          <p:cNvCxnSpPr/>
          <p:nvPr/>
        </p:nvCxnSpPr>
        <p:spPr>
          <a:xfrm>
            <a:off x="3283128" y="4909718"/>
            <a:ext cx="1097280" cy="0"/>
          </a:xfrm>
          <a:prstGeom prst="line">
            <a:avLst/>
          </a:prstGeom>
          <a:ln w="158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6E8791C-6187-4DB4-AC51-A3441D2C644F}"/>
              </a:ext>
            </a:extLst>
          </p:cNvPr>
          <p:cNvCxnSpPr/>
          <p:nvPr/>
        </p:nvCxnSpPr>
        <p:spPr>
          <a:xfrm>
            <a:off x="5362300" y="5420187"/>
            <a:ext cx="1097280" cy="0"/>
          </a:xfrm>
          <a:prstGeom prst="line">
            <a:avLst/>
          </a:prstGeom>
          <a:ln w="381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C4BCDB8-FD88-44B1-926B-CAF5B511EF42}"/>
              </a:ext>
            </a:extLst>
          </p:cNvPr>
          <p:cNvCxnSpPr/>
          <p:nvPr/>
        </p:nvCxnSpPr>
        <p:spPr>
          <a:xfrm>
            <a:off x="5362300" y="4909718"/>
            <a:ext cx="1097280" cy="0"/>
          </a:xfrm>
          <a:prstGeom prst="line">
            <a:avLst/>
          </a:prstGeom>
          <a:ln w="158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FBE8885-3D74-48CC-831A-3D441959FAC2}"/>
              </a:ext>
            </a:extLst>
          </p:cNvPr>
          <p:cNvCxnSpPr/>
          <p:nvPr/>
        </p:nvCxnSpPr>
        <p:spPr>
          <a:xfrm>
            <a:off x="7293422" y="5424267"/>
            <a:ext cx="1097280" cy="0"/>
          </a:xfrm>
          <a:prstGeom prst="line">
            <a:avLst/>
          </a:prstGeom>
          <a:ln w="381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D3EE72A-EF33-4FB1-8F07-9D325E592EAB}"/>
              </a:ext>
            </a:extLst>
          </p:cNvPr>
          <p:cNvCxnSpPr/>
          <p:nvPr/>
        </p:nvCxnSpPr>
        <p:spPr>
          <a:xfrm>
            <a:off x="7293422" y="4909718"/>
            <a:ext cx="1097280" cy="0"/>
          </a:xfrm>
          <a:prstGeom prst="line">
            <a:avLst/>
          </a:prstGeom>
          <a:ln w="158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2288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1120" y="60536"/>
            <a:ext cx="7610079" cy="1472989"/>
          </a:xfrm>
        </p:spPr>
        <p:txBody>
          <a:bodyPr>
            <a:normAutofit fontScale="90000"/>
          </a:bodyPr>
          <a:lstStyle/>
          <a:p>
            <a:pPr algn="ctr"/>
            <a:r>
              <a:rPr lang="en-US" sz="2800" b="1" dirty="0">
                <a:latin typeface="Century Gothic" panose="020B0502020202020204" pitchFamily="34" charset="0"/>
              </a:rPr>
              <a:t>“FLASH” PRELIMINARY ESTIMATE MONTH OF JUNE</a:t>
            </a:r>
            <a:br>
              <a:rPr lang="en-US" sz="2800" b="1" dirty="0">
                <a:latin typeface="Century Gothic" panose="020B0502020202020204" pitchFamily="34" charset="0"/>
              </a:rPr>
            </a:br>
            <a:r>
              <a:rPr lang="en-US" sz="2800" b="1" dirty="0">
                <a:latin typeface="Century Gothic" panose="020B0502020202020204" pitchFamily="34" charset="0"/>
              </a:rPr>
              <a:t>FAVOR/(UNFAVORABLE) VS. BUDGET (IN 000’S)</a:t>
            </a:r>
            <a:br>
              <a:rPr lang="en-US" sz="2700" dirty="0">
                <a:latin typeface="Franklin Gothic Medium" panose="020B0603020102020204" pitchFamily="34" charset="0"/>
              </a:rPr>
            </a:br>
            <a:endParaRPr lang="en-US" sz="2700" dirty="0">
              <a:latin typeface="Franklin Gothic Medium" panose="020B0603020102020204" pitchFamily="34" charset="0"/>
            </a:endParaRPr>
          </a:p>
        </p:txBody>
      </p:sp>
      <p:graphicFrame>
        <p:nvGraphicFramePr>
          <p:cNvPr id="5" name="Table 6">
            <a:extLst>
              <a:ext uri="{FF2B5EF4-FFF2-40B4-BE49-F238E27FC236}">
                <a16:creationId xmlns:a16="http://schemas.microsoft.com/office/drawing/2014/main" id="{51FE97F5-49DA-4AF4-ACAC-3E7281E896E2}"/>
              </a:ext>
            </a:extLst>
          </p:cNvPr>
          <p:cNvGraphicFramePr>
            <a:graphicFrameLocks noGrp="1"/>
          </p:cNvGraphicFramePr>
          <p:nvPr/>
        </p:nvGraphicFramePr>
        <p:xfrm>
          <a:off x="1011434" y="2045688"/>
          <a:ext cx="7029450" cy="4578475"/>
        </p:xfrm>
        <a:graphic>
          <a:graphicData uri="http://schemas.openxmlformats.org/drawingml/2006/table">
            <a:tbl>
              <a:tblPr firstRow="1" bandRow="1">
                <a:tableStyleId>{5C22544A-7EE6-4342-B048-85BDC9FD1C3A}</a:tableStyleId>
              </a:tblPr>
              <a:tblGrid>
                <a:gridCol w="4070894">
                  <a:extLst>
                    <a:ext uri="{9D8B030D-6E8A-4147-A177-3AD203B41FA5}">
                      <a16:colId xmlns:a16="http://schemas.microsoft.com/office/drawing/2014/main" val="2078890817"/>
                    </a:ext>
                  </a:extLst>
                </a:gridCol>
                <a:gridCol w="2958556">
                  <a:extLst>
                    <a:ext uri="{9D8B030D-6E8A-4147-A177-3AD203B41FA5}">
                      <a16:colId xmlns:a16="http://schemas.microsoft.com/office/drawing/2014/main" val="1772542581"/>
                    </a:ext>
                  </a:extLst>
                </a:gridCol>
              </a:tblGrid>
              <a:tr h="383759">
                <a:tc>
                  <a:txBody>
                    <a:bodyPr/>
                    <a:lstStyle/>
                    <a:p>
                      <a:pPr algn="ctr"/>
                      <a:r>
                        <a:rPr lang="en-US" dirty="0"/>
                        <a:t>Department/Amenity</a:t>
                      </a:r>
                    </a:p>
                  </a:txBody>
                  <a:tcPr/>
                </a:tc>
                <a:tc>
                  <a:txBody>
                    <a:bodyPr/>
                    <a:lstStyle/>
                    <a:p>
                      <a:pPr algn="ctr"/>
                      <a:r>
                        <a:rPr lang="en-US" dirty="0"/>
                        <a:t>Favorable/(Unfavorable)</a:t>
                      </a:r>
                    </a:p>
                  </a:txBody>
                  <a:tcPr/>
                </a:tc>
                <a:extLst>
                  <a:ext uri="{0D108BD9-81ED-4DB2-BD59-A6C34878D82A}">
                    <a16:rowId xmlns:a16="http://schemas.microsoft.com/office/drawing/2014/main" val="249879345"/>
                  </a:ext>
                </a:extLst>
              </a:tr>
              <a:tr h="383759">
                <a:tc>
                  <a:txBody>
                    <a:bodyPr/>
                    <a:lstStyle/>
                    <a:p>
                      <a:r>
                        <a:rPr lang="en-US" sz="1600" dirty="0"/>
                        <a:t>Rec &amp; Parks</a:t>
                      </a:r>
                    </a:p>
                  </a:txBody>
                  <a:tcPr/>
                </a:tc>
                <a:tc>
                  <a:txBody>
                    <a:bodyPr/>
                    <a:lstStyle/>
                    <a:p>
                      <a:pPr algn="ctr"/>
                      <a:r>
                        <a:rPr lang="en-US" sz="1600" dirty="0"/>
                        <a:t>46</a:t>
                      </a:r>
                    </a:p>
                  </a:txBody>
                  <a:tcPr/>
                </a:tc>
                <a:extLst>
                  <a:ext uri="{0D108BD9-81ED-4DB2-BD59-A6C34878D82A}">
                    <a16:rowId xmlns:a16="http://schemas.microsoft.com/office/drawing/2014/main" val="3136704269"/>
                  </a:ext>
                </a:extLst>
              </a:tr>
              <a:tr h="38375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Police</a:t>
                      </a:r>
                    </a:p>
                  </a:txBody>
                  <a:tcPr/>
                </a:tc>
                <a:tc>
                  <a:txBody>
                    <a:bodyPr/>
                    <a:lstStyle/>
                    <a:p>
                      <a:pPr algn="ctr"/>
                      <a:r>
                        <a:rPr lang="en-US" sz="1600" dirty="0"/>
                        <a:t>17</a:t>
                      </a:r>
                    </a:p>
                  </a:txBody>
                  <a:tcPr/>
                </a:tc>
                <a:extLst>
                  <a:ext uri="{0D108BD9-81ED-4DB2-BD59-A6C34878D82A}">
                    <a16:rowId xmlns:a16="http://schemas.microsoft.com/office/drawing/2014/main" val="1387950552"/>
                  </a:ext>
                </a:extLst>
              </a:tr>
              <a:tr h="383759">
                <a:tc>
                  <a:txBody>
                    <a:bodyPr/>
                    <a:lstStyle/>
                    <a:p>
                      <a:r>
                        <a:rPr lang="en-US" sz="1600" dirty="0"/>
                        <a:t>Beach Parking</a:t>
                      </a:r>
                    </a:p>
                  </a:txBody>
                  <a:tcPr/>
                </a:tc>
                <a:tc>
                  <a:txBody>
                    <a:bodyPr/>
                    <a:lstStyle/>
                    <a:p>
                      <a:pPr algn="ctr"/>
                      <a:r>
                        <a:rPr lang="en-US" sz="1600" dirty="0"/>
                        <a:t>12</a:t>
                      </a:r>
                    </a:p>
                  </a:txBody>
                  <a:tcPr/>
                </a:tc>
                <a:extLst>
                  <a:ext uri="{0D108BD9-81ED-4DB2-BD59-A6C34878D82A}">
                    <a16:rowId xmlns:a16="http://schemas.microsoft.com/office/drawing/2014/main" val="50705006"/>
                  </a:ext>
                </a:extLst>
              </a:tr>
              <a:tr h="383759">
                <a:tc>
                  <a:txBody>
                    <a:bodyPr/>
                    <a:lstStyle/>
                    <a:p>
                      <a:r>
                        <a:rPr lang="en-US" sz="1600" dirty="0"/>
                        <a:t>Golf Ops &amp; Maintenance</a:t>
                      </a:r>
                    </a:p>
                  </a:txBody>
                  <a:tcPr/>
                </a:tc>
                <a:tc>
                  <a:txBody>
                    <a:bodyPr/>
                    <a:lstStyle/>
                    <a:p>
                      <a:pPr algn="ctr"/>
                      <a:r>
                        <a:rPr lang="en-US" sz="1600" dirty="0"/>
                        <a:t>11</a:t>
                      </a:r>
                    </a:p>
                  </a:txBody>
                  <a:tcPr/>
                </a:tc>
                <a:extLst>
                  <a:ext uri="{0D108BD9-81ED-4DB2-BD59-A6C34878D82A}">
                    <a16:rowId xmlns:a16="http://schemas.microsoft.com/office/drawing/2014/main" val="901048497"/>
                  </a:ext>
                </a:extLst>
              </a:tr>
              <a:tr h="383759">
                <a:tc>
                  <a:txBody>
                    <a:bodyPr/>
                    <a:lstStyle/>
                    <a:p>
                      <a:r>
                        <a:rPr lang="en-US" sz="1600" dirty="0"/>
                        <a:t>Yacht Club</a:t>
                      </a:r>
                    </a:p>
                  </a:txBody>
                  <a:tcPr/>
                </a:tc>
                <a:tc>
                  <a:txBody>
                    <a:bodyPr/>
                    <a:lstStyle/>
                    <a:p>
                      <a:pPr algn="ctr"/>
                      <a:r>
                        <a:rPr lang="en-US" sz="1600" dirty="0"/>
                        <a:t>(43)</a:t>
                      </a:r>
                    </a:p>
                  </a:txBody>
                  <a:tcPr/>
                </a:tc>
                <a:extLst>
                  <a:ext uri="{0D108BD9-81ED-4DB2-BD59-A6C34878D82A}">
                    <a16:rowId xmlns:a16="http://schemas.microsoft.com/office/drawing/2014/main" val="714976786"/>
                  </a:ext>
                </a:extLst>
              </a:tr>
              <a:tr h="383759">
                <a:tc>
                  <a:txBody>
                    <a:bodyPr/>
                    <a:lstStyle/>
                    <a:p>
                      <a:r>
                        <a:rPr lang="en-US" sz="1600" dirty="0"/>
                        <a:t>Marinas</a:t>
                      </a:r>
                    </a:p>
                  </a:txBody>
                  <a:tcPr/>
                </a:tc>
                <a:tc>
                  <a:txBody>
                    <a:bodyPr/>
                    <a:lstStyle/>
                    <a:p>
                      <a:pPr algn="ctr"/>
                      <a:r>
                        <a:rPr lang="en-US" sz="1600" dirty="0"/>
                        <a:t> (9)</a:t>
                      </a:r>
                    </a:p>
                  </a:txBody>
                  <a:tcPr/>
                </a:tc>
                <a:extLst>
                  <a:ext uri="{0D108BD9-81ED-4DB2-BD59-A6C34878D82A}">
                    <a16:rowId xmlns:a16="http://schemas.microsoft.com/office/drawing/2014/main" val="3017807375"/>
                  </a:ext>
                </a:extLst>
              </a:tr>
              <a:tr h="38375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Admin/GM Office/Finance/Public Relations</a:t>
                      </a:r>
                    </a:p>
                  </a:txBody>
                  <a:tcPr/>
                </a:tc>
                <a:tc>
                  <a:txBody>
                    <a:bodyPr/>
                    <a:lstStyle/>
                    <a:p>
                      <a:pPr algn="ctr"/>
                      <a:r>
                        <a:rPr lang="en-US" sz="1600" dirty="0"/>
                        <a:t> (9)</a:t>
                      </a:r>
                    </a:p>
                  </a:txBody>
                  <a:tcPr/>
                </a:tc>
                <a:extLst>
                  <a:ext uri="{0D108BD9-81ED-4DB2-BD59-A6C34878D82A}">
                    <a16:rowId xmlns:a16="http://schemas.microsoft.com/office/drawing/2014/main" val="1161693087"/>
                  </a:ext>
                </a:extLst>
              </a:tr>
              <a:tr h="383759">
                <a:tc>
                  <a:txBody>
                    <a:bodyPr/>
                    <a:lstStyle/>
                    <a:p>
                      <a:r>
                        <a:rPr lang="en-US" sz="1600" dirty="0"/>
                        <a:t>Public Works, CPI + Gen Maintenance</a:t>
                      </a:r>
                    </a:p>
                  </a:txBody>
                  <a:tcPr/>
                </a:tc>
                <a:tc>
                  <a:txBody>
                    <a:bodyPr/>
                    <a:lstStyle/>
                    <a:p>
                      <a:pPr algn="ctr"/>
                      <a:r>
                        <a:rPr lang="en-US" sz="1600" dirty="0"/>
                        <a:t> (7)</a:t>
                      </a:r>
                    </a:p>
                  </a:txBody>
                  <a:tcPr/>
                </a:tc>
                <a:extLst>
                  <a:ext uri="{0D108BD9-81ED-4DB2-BD59-A6C34878D82A}">
                    <a16:rowId xmlns:a16="http://schemas.microsoft.com/office/drawing/2014/main" val="3873138569"/>
                  </a:ext>
                </a:extLst>
              </a:tr>
              <a:tr h="38375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Racquet Sports</a:t>
                      </a:r>
                    </a:p>
                  </a:txBody>
                  <a:tcPr/>
                </a:tc>
                <a:tc>
                  <a:txBody>
                    <a:bodyPr/>
                    <a:lstStyle/>
                    <a:p>
                      <a:pPr algn="ctr"/>
                      <a:r>
                        <a:rPr lang="en-US" sz="1600" dirty="0"/>
                        <a:t> (7)</a:t>
                      </a:r>
                    </a:p>
                  </a:txBody>
                  <a:tcPr/>
                </a:tc>
                <a:extLst>
                  <a:ext uri="{0D108BD9-81ED-4DB2-BD59-A6C34878D82A}">
                    <a16:rowId xmlns:a16="http://schemas.microsoft.com/office/drawing/2014/main" val="3513823484"/>
                  </a:ext>
                </a:extLst>
              </a:tr>
              <a:tr h="545524">
                <a:tc>
                  <a:txBody>
                    <a:bodyPr/>
                    <a:lstStyle/>
                    <a:p>
                      <a:r>
                        <a:rPr lang="en-US" sz="1600" dirty="0"/>
                        <a:t>               </a:t>
                      </a:r>
                      <a:r>
                        <a:rPr lang="en-US" sz="1600" b="1" dirty="0"/>
                        <a:t>TOTAL</a:t>
                      </a:r>
                    </a:p>
                  </a:txBody>
                  <a:tcPr/>
                </a:tc>
                <a:tc>
                  <a:txBody>
                    <a:bodyPr/>
                    <a:lstStyle/>
                    <a:p>
                      <a:pPr algn="ctr"/>
                      <a:r>
                        <a:rPr lang="en-US" sz="1600" b="1" dirty="0"/>
                        <a:t>$11</a:t>
                      </a:r>
                    </a:p>
                  </a:txBody>
                  <a:tcPr/>
                </a:tc>
                <a:extLst>
                  <a:ext uri="{0D108BD9-81ED-4DB2-BD59-A6C34878D82A}">
                    <a16:rowId xmlns:a16="http://schemas.microsoft.com/office/drawing/2014/main" val="1258657457"/>
                  </a:ext>
                </a:extLst>
              </a:tr>
            </a:tbl>
          </a:graphicData>
        </a:graphic>
      </p:graphicFrame>
      <p:cxnSp>
        <p:nvCxnSpPr>
          <p:cNvPr id="8" name="Straight Connector 7">
            <a:extLst>
              <a:ext uri="{FF2B5EF4-FFF2-40B4-BE49-F238E27FC236}">
                <a16:creationId xmlns:a16="http://schemas.microsoft.com/office/drawing/2014/main" id="{16A069AC-E94D-40E5-9EDF-5E65AB9AC418}"/>
              </a:ext>
            </a:extLst>
          </p:cNvPr>
          <p:cNvCxnSpPr>
            <a:cxnSpLocks/>
          </p:cNvCxnSpPr>
          <p:nvPr/>
        </p:nvCxnSpPr>
        <p:spPr>
          <a:xfrm>
            <a:off x="6117072" y="6415915"/>
            <a:ext cx="885066" cy="0"/>
          </a:xfrm>
          <a:prstGeom prst="line">
            <a:avLst/>
          </a:prstGeom>
          <a:ln w="381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ED39DB2-FD2B-4C24-97CD-5CB0EE8D8AB5}"/>
              </a:ext>
            </a:extLst>
          </p:cNvPr>
          <p:cNvCxnSpPr>
            <a:cxnSpLocks/>
          </p:cNvCxnSpPr>
          <p:nvPr/>
        </p:nvCxnSpPr>
        <p:spPr>
          <a:xfrm>
            <a:off x="6117072" y="6052337"/>
            <a:ext cx="885066" cy="0"/>
          </a:xfrm>
          <a:prstGeom prst="line">
            <a:avLst/>
          </a:prstGeom>
          <a:ln w="158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996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a:xfrm>
            <a:off x="5281800" y="2846316"/>
            <a:ext cx="3113479" cy="2374516"/>
          </a:xfrm>
        </p:spPr>
        <p:txBody>
          <a:bodyPr vert="horz" lIns="91440" tIns="45720" rIns="91440" bIns="0" rtlCol="0" anchor="b">
            <a:normAutofit/>
          </a:bodyPr>
          <a:lstStyle/>
          <a:p>
            <a:pPr defTabSz="914400"/>
            <a:r>
              <a:rPr lang="en-US" sz="3600" dirty="0">
                <a:solidFill>
                  <a:schemeClr val="bg1"/>
                </a:solidFill>
              </a:rPr>
              <a:t>Treasurer’s Report - </a:t>
            </a:r>
            <a:br>
              <a:rPr lang="en-US" sz="3600" dirty="0">
                <a:solidFill>
                  <a:schemeClr val="bg1"/>
                </a:solidFill>
              </a:rPr>
            </a:br>
            <a:r>
              <a:rPr lang="en-US" sz="3600" dirty="0">
                <a:solidFill>
                  <a:schemeClr val="bg1"/>
                </a:solidFill>
              </a:rPr>
              <a:t>Monica Rakowski</a:t>
            </a:r>
          </a:p>
        </p:txBody>
      </p:sp>
      <p:pic>
        <p:nvPicPr>
          <p:cNvPr id="4" name="Picture 3">
            <a:extLst>
              <a:ext uri="{FF2B5EF4-FFF2-40B4-BE49-F238E27FC236}">
                <a16:creationId xmlns:a16="http://schemas.microsoft.com/office/drawing/2014/main" id="{C3617803-0051-4A79-B7E2-BA5BD7564C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871" y="2327666"/>
            <a:ext cx="3720332" cy="3411816"/>
          </a:xfrm>
          <a:prstGeom prst="rect">
            <a:avLst/>
          </a:prstGeom>
        </p:spPr>
      </p:pic>
    </p:spTree>
    <p:extLst>
      <p:ext uri="{BB962C8B-B14F-4D97-AF65-F5344CB8AC3E}">
        <p14:creationId xmlns:p14="http://schemas.microsoft.com/office/powerpoint/2010/main" val="1775418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EFF842A-92F4-4637-B96B-ABE0E1852D76}"/>
              </a:ext>
            </a:extLst>
          </p:cNvPr>
          <p:cNvSpPr txBox="1"/>
          <p:nvPr/>
        </p:nvSpPr>
        <p:spPr>
          <a:xfrm>
            <a:off x="607500" y="447188"/>
            <a:ext cx="7928998" cy="970450"/>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2500" b="1" i="0" u="none" strike="noStrike" kern="1200" cap="none" spc="0" normalizeH="0" baseline="0" noProof="0" dirty="0">
                <a:ln>
                  <a:noFill/>
                </a:ln>
                <a:solidFill>
                  <a:prstClr val="black"/>
                </a:solidFill>
                <a:effectLst/>
                <a:uLnTx/>
                <a:uFillTx/>
                <a:latin typeface="Calibri Light" panose="020F0302020204030204"/>
                <a:ea typeface="+mn-ea"/>
                <a:cs typeface="+mn-cs"/>
              </a:rPr>
              <a:t>Cash &amp; Short-Term Investments</a:t>
            </a:r>
          </a:p>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2500" b="1" i="0" u="sng" strike="noStrike" kern="1200" cap="none" spc="0" normalizeH="0" baseline="0" noProof="0" dirty="0">
                <a:ln>
                  <a:noFill/>
                </a:ln>
                <a:solidFill>
                  <a:prstClr val="black"/>
                </a:solidFill>
                <a:effectLst/>
                <a:uLnTx/>
                <a:uFillTx/>
                <a:latin typeface="Calibri Light" panose="020F0302020204030204"/>
                <a:ea typeface="+mn-ea"/>
                <a:cs typeface="+mn-cs"/>
              </a:rPr>
              <a:t>Preliminary Estimate for Month of June</a:t>
            </a:r>
            <a:endParaRPr kumimoji="0" lang="en-US" sz="2500" b="1" i="0" u="none" strike="noStrike" kern="1200" cap="none" spc="0" normalizeH="0" baseline="0" noProof="0" dirty="0">
              <a:ln>
                <a:noFill/>
              </a:ln>
              <a:solidFill>
                <a:srgbClr val="FEFEFE"/>
              </a:solidFill>
              <a:effectLst/>
              <a:uLnTx/>
              <a:uFillTx/>
              <a:latin typeface="Calibri Light" panose="020F0302020204030204"/>
              <a:ea typeface="+mn-ea"/>
              <a:cs typeface="+mn-cs"/>
            </a:endParaRPr>
          </a:p>
        </p:txBody>
      </p:sp>
      <p:sp>
        <p:nvSpPr>
          <p:cNvPr id="4" name="Content Placeholder 2"/>
          <p:cNvSpPr txBox="1">
            <a:spLocks/>
          </p:cNvSpPr>
          <p:nvPr/>
        </p:nvSpPr>
        <p:spPr>
          <a:xfrm>
            <a:off x="213440" y="1682205"/>
            <a:ext cx="4715611" cy="4297680"/>
          </a:xfrm>
          <a:prstGeom prst="rect">
            <a:avLst/>
          </a:prstGeom>
        </p:spPr>
        <p:txBody>
          <a:bodyPr vert="horz" lIns="91440" tIns="45720" rIns="91440" bIns="45720" rtlCol="0" anchor="ctr">
            <a:norm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349250" marR="0" lvl="0" indent="-349250" algn="l" defTabSz="457200" rtl="0" eaLnBrk="1" fontAlgn="auto" latinLnBrk="0" hangingPunct="1">
              <a:lnSpc>
                <a:spcPct val="90000"/>
              </a:lnSpc>
              <a:spcBef>
                <a:spcPct val="20000"/>
              </a:spcBef>
              <a:spcAft>
                <a:spcPts val="600"/>
              </a:spcAft>
              <a:buClr>
                <a:srgbClr val="00C6BB">
                  <a:lumMod val="75000"/>
                </a:srgbClr>
              </a:buClr>
              <a:buSzPct val="110000"/>
              <a:buFont typeface="Wingdings 2" charset="2"/>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As of June 30, 2023, the Association had Approximately (~) $18.1M in Cash</a:t>
            </a:r>
          </a:p>
          <a:p>
            <a:pPr marL="685800" marR="0" lvl="1" indent="-336550" algn="l" defTabSz="457200" rtl="0" eaLnBrk="1" fontAlgn="auto" latinLnBrk="0" hangingPunct="1">
              <a:lnSpc>
                <a:spcPct val="90000"/>
              </a:lnSpc>
              <a:spcBef>
                <a:spcPct val="20000"/>
              </a:spcBef>
              <a:spcAft>
                <a:spcPts val="600"/>
              </a:spcAft>
              <a:buClr>
                <a:srgbClr val="00C6BB">
                  <a:lumMod val="75000"/>
                </a:srgbClr>
              </a:buClr>
              <a:buSzPct val="110000"/>
              <a:buFont typeface="Wingdings 2" charset="2"/>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Cash Decreased ~ ($0.5M) from the Same Time Period Last Year</a:t>
            </a:r>
          </a:p>
          <a:p>
            <a:pPr marL="685800" marR="0" lvl="1" indent="-336550" algn="l" defTabSz="457200" rtl="0" eaLnBrk="1" fontAlgn="auto" latinLnBrk="0" hangingPunct="1">
              <a:lnSpc>
                <a:spcPct val="90000"/>
              </a:lnSpc>
              <a:spcBef>
                <a:spcPct val="20000"/>
              </a:spcBef>
              <a:spcAft>
                <a:spcPts val="600"/>
              </a:spcAft>
              <a:buClr>
                <a:srgbClr val="00C6BB">
                  <a:lumMod val="75000"/>
                </a:srgbClr>
              </a:buClr>
              <a:buSzPct val="110000"/>
              <a:buFont typeface="Wingdings 2" charset="2"/>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Cash Decreased ~ ($0.4M) from May 2023</a:t>
            </a:r>
          </a:p>
          <a:p>
            <a:pPr marL="685800" marR="0" lvl="1" indent="-336550" algn="l" defTabSz="457200" rtl="0" eaLnBrk="1" fontAlgn="auto" latinLnBrk="0" hangingPunct="1">
              <a:lnSpc>
                <a:spcPct val="90000"/>
              </a:lnSpc>
              <a:spcBef>
                <a:spcPct val="20000"/>
              </a:spcBef>
              <a:spcAft>
                <a:spcPts val="600"/>
              </a:spcAft>
              <a:buClr>
                <a:srgbClr val="00C6BB">
                  <a:lumMod val="75000"/>
                </a:srgbClr>
              </a:buClr>
              <a:buSzPct val="110000"/>
              <a:buFont typeface="Wingdings 2" charset="2"/>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$13.2M I</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nvested</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in CDAR’s</a:t>
            </a:r>
          </a:p>
          <a:p>
            <a:pPr marL="685800" marR="0" lvl="1" indent="-336550" algn="l" defTabSz="457200" rtl="0" eaLnBrk="1" fontAlgn="auto" latinLnBrk="0" hangingPunct="1">
              <a:lnSpc>
                <a:spcPct val="90000"/>
              </a:lnSpc>
              <a:spcBef>
                <a:spcPct val="20000"/>
              </a:spcBef>
              <a:spcAft>
                <a:spcPts val="600"/>
              </a:spcAft>
              <a:buClr>
                <a:srgbClr val="00C6BB">
                  <a:lumMod val="75000"/>
                </a:srgbClr>
              </a:buClr>
              <a:buSzPct val="110000"/>
              <a:buFont typeface="Wingdings 2" charset="2"/>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$41K in Interest Income Recognized for the Month</a:t>
            </a:r>
          </a:p>
          <a:p>
            <a:pPr marL="685800" marR="0" lvl="1" indent="-336550" algn="l" defTabSz="457200" rtl="0" eaLnBrk="1" fontAlgn="auto" latinLnBrk="0" hangingPunct="1">
              <a:lnSpc>
                <a:spcPct val="90000"/>
              </a:lnSpc>
              <a:spcBef>
                <a:spcPct val="20000"/>
              </a:spcBef>
              <a:spcAft>
                <a:spcPts val="600"/>
              </a:spcAft>
              <a:buClr>
                <a:srgbClr val="00C6BB">
                  <a:lumMod val="75000"/>
                </a:srgbClr>
              </a:buClr>
              <a:buSzPct val="110000"/>
              <a:buFont typeface="Wingdings 2" charset="2"/>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Remaining $4.9M in Insured Cash Sweep, Treasury Bills, Money Market and Other Operating A</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ccounts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(Diversified Between 2 Local Banks)</a:t>
            </a:r>
          </a:p>
        </p:txBody>
      </p:sp>
      <p:pic>
        <p:nvPicPr>
          <p:cNvPr id="8" name="Graphic 7" descr="Dollar">
            <a:extLst>
              <a:ext uri="{FF2B5EF4-FFF2-40B4-BE49-F238E27FC236}">
                <a16:creationId xmlns:a16="http://schemas.microsoft.com/office/drawing/2014/main" id="{4FEA77A1-BF0C-4E09-BE54-FF8A202F696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14222" y="2126340"/>
            <a:ext cx="3716338" cy="3716338"/>
          </a:xfrm>
          <a:prstGeom prst="roundRect">
            <a:avLst>
              <a:gd name="adj" fmla="val 3876"/>
            </a:avLst>
          </a:prstGeom>
          <a:ln>
            <a:solidFill>
              <a:schemeClr val="accent1"/>
            </a:solidFill>
          </a:ln>
          <a:effectLst/>
        </p:spPr>
      </p:pic>
    </p:spTree>
    <p:extLst>
      <p:ext uri="{BB962C8B-B14F-4D97-AF65-F5344CB8AC3E}">
        <p14:creationId xmlns:p14="http://schemas.microsoft.com/office/powerpoint/2010/main" val="3291944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3" name="Freeform 6">
            <a:extLst>
              <a:ext uri="{FF2B5EF4-FFF2-40B4-BE49-F238E27FC236}">
                <a16:creationId xmlns:a16="http://schemas.microsoft.com/office/drawing/2014/main" id="{133F8CB7-795C-4272-9073-64D8CF97F2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9144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4105" name="Rectangle 4104">
            <a:extLst>
              <a:ext uri="{FF2B5EF4-FFF2-40B4-BE49-F238E27FC236}">
                <a16:creationId xmlns:a16="http://schemas.microsoft.com/office/drawing/2014/main" id="{B7743172-17A8-4FA4-8434-B813E03B7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107" name="Freeform 23">
            <a:extLst>
              <a:ext uri="{FF2B5EF4-FFF2-40B4-BE49-F238E27FC236}">
                <a16:creationId xmlns:a16="http://schemas.microsoft.com/office/drawing/2014/main" id="{4CE1233C-FD2F-489E-BFDE-086F5FED64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3477753"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2">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2" name="Title 2">
            <a:extLst>
              <a:ext uri="{FF2B5EF4-FFF2-40B4-BE49-F238E27FC236}">
                <a16:creationId xmlns:a16="http://schemas.microsoft.com/office/drawing/2014/main" id="{8C22DE07-B2C6-4253-B21A-6CF66957EE54}"/>
              </a:ext>
            </a:extLst>
          </p:cNvPr>
          <p:cNvSpPr>
            <a:spLocks noGrp="1"/>
          </p:cNvSpPr>
          <p:nvPr>
            <p:ph type="title"/>
          </p:nvPr>
        </p:nvSpPr>
        <p:spPr>
          <a:xfrm>
            <a:off x="338635" y="1800225"/>
            <a:ext cx="2583158" cy="4241136"/>
          </a:xfrm>
        </p:spPr>
        <p:txBody>
          <a:bodyPr vert="horz" lIns="91440" tIns="45720" rIns="91440" bIns="45720" rtlCol="0" anchor="t">
            <a:normAutofit/>
          </a:bodyPr>
          <a:lstStyle/>
          <a:p>
            <a:r>
              <a:rPr lang="en-US" sz="3500" dirty="0">
                <a:cs typeface="+mj-cs"/>
              </a:rPr>
              <a:t>Public Comments</a:t>
            </a:r>
          </a:p>
        </p:txBody>
      </p:sp>
      <p:pic>
        <p:nvPicPr>
          <p:cNvPr id="2" name="Graphic 1" descr="Chat">
            <a:extLst>
              <a:ext uri="{FF2B5EF4-FFF2-40B4-BE49-F238E27FC236}">
                <a16:creationId xmlns:a16="http://schemas.microsoft.com/office/drawing/2014/main" id="{23C1B981-CA93-F970-C55C-554773AA20B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9758" y="3429000"/>
            <a:ext cx="2240912" cy="2240912"/>
          </a:xfrm>
          <a:prstGeom prst="rect">
            <a:avLst/>
          </a:prstGeom>
        </p:spPr>
      </p:pic>
      <p:sp>
        <p:nvSpPr>
          <p:cNvPr id="3" name="Content Placeholder 2">
            <a:extLst>
              <a:ext uri="{FF2B5EF4-FFF2-40B4-BE49-F238E27FC236}">
                <a16:creationId xmlns:a16="http://schemas.microsoft.com/office/drawing/2014/main" id="{D17B8950-8F74-239B-41CF-6FD1FC12303E}"/>
              </a:ext>
            </a:extLst>
          </p:cNvPr>
          <p:cNvSpPr>
            <a:spLocks noGrp="1"/>
          </p:cNvSpPr>
          <p:nvPr>
            <p:ph idx="1"/>
          </p:nvPr>
        </p:nvSpPr>
        <p:spPr>
          <a:xfrm>
            <a:off x="3816387" y="0"/>
            <a:ext cx="4988977" cy="6857999"/>
          </a:xfrm>
        </p:spPr>
        <p:txBody>
          <a:bodyPr>
            <a:normAutofit/>
          </a:bodyPr>
          <a:lstStyle/>
          <a:p>
            <a:pPr marL="0" indent="0" algn="ctr">
              <a:buNone/>
            </a:pPr>
            <a:r>
              <a:rPr lang="en-US" sz="4000" dirty="0"/>
              <a:t>Members wishing to make comments must state their name and address.  </a:t>
            </a:r>
          </a:p>
        </p:txBody>
      </p:sp>
    </p:spTree>
    <p:extLst>
      <p:ext uri="{BB962C8B-B14F-4D97-AF65-F5344CB8AC3E}">
        <p14:creationId xmlns:p14="http://schemas.microsoft.com/office/powerpoint/2010/main" val="197433526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9" name="Freeform 6">
            <a:extLst>
              <a:ext uri="{FF2B5EF4-FFF2-40B4-BE49-F238E27FC236}">
                <a16:creationId xmlns:a16="http://schemas.microsoft.com/office/drawing/2014/main" id="{E446B7E6-8568-417F-959E-DB3D1E70F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9144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13" name="Title 12"/>
          <p:cNvSpPr>
            <a:spLocks noGrp="1"/>
          </p:cNvSpPr>
          <p:nvPr>
            <p:ph type="title"/>
          </p:nvPr>
        </p:nvSpPr>
        <p:spPr>
          <a:xfrm>
            <a:off x="2154673" y="5476070"/>
            <a:ext cx="4834654" cy="896983"/>
          </a:xfrm>
        </p:spPr>
        <p:txBody>
          <a:bodyPr vert="horz" lIns="91440" tIns="45720" rIns="91440" bIns="45720" rtlCol="0" anchor="b">
            <a:normAutofit fontScale="90000"/>
          </a:bodyPr>
          <a:lstStyle/>
          <a:p>
            <a:pPr algn="ctr"/>
            <a:r>
              <a:rPr lang="en-US" sz="5400" dirty="0">
                <a:solidFill>
                  <a:schemeClr val="bg1"/>
                </a:solidFill>
                <a:cs typeface="+mj-cs"/>
              </a:rPr>
              <a:t>Adjournment</a:t>
            </a:r>
          </a:p>
        </p:txBody>
      </p:sp>
      <p:pic>
        <p:nvPicPr>
          <p:cNvPr id="2" name="Picture 1" descr="NEWOceanPinesAssociation_Circle_logo small">
            <a:extLst>
              <a:ext uri="{FF2B5EF4-FFF2-40B4-BE49-F238E27FC236}">
                <a16:creationId xmlns:a16="http://schemas.microsoft.com/office/drawing/2014/main" id="{F18ADABF-7432-4728-6D3B-76390DF61814}"/>
              </a:ext>
            </a:extLst>
          </p:cNvPr>
          <p:cNvPicPr>
            <a:picLocks noChangeAspect="1"/>
          </p:cNvPicPr>
          <p:nvPr/>
        </p:nvPicPr>
        <p:blipFill>
          <a:blip r:embed="rId2" cstate="print"/>
          <a:stretch>
            <a:fillRect/>
          </a:stretch>
        </p:blipFill>
        <p:spPr bwMode="auto">
          <a:xfrm>
            <a:off x="2717074" y="397861"/>
            <a:ext cx="3709851" cy="3649937"/>
          </a:xfrm>
          <a:prstGeom prst="roundRect">
            <a:avLst>
              <a:gd name="adj" fmla="val 3876"/>
            </a:avLst>
          </a:prstGeom>
          <a:noFill/>
          <a:ln>
            <a:solidFill>
              <a:schemeClr val="accent1"/>
            </a:solidFill>
          </a:ln>
          <a:effectLst/>
        </p:spPr>
      </p:pic>
    </p:spTree>
    <p:extLst>
      <p:ext uri="{BB962C8B-B14F-4D97-AF65-F5344CB8AC3E}">
        <p14:creationId xmlns:p14="http://schemas.microsoft.com/office/powerpoint/2010/main" val="1491972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Freeform 6">
            <a:extLst>
              <a:ext uri="{FF2B5EF4-FFF2-40B4-BE49-F238E27FC236}">
                <a16:creationId xmlns:a16="http://schemas.microsoft.com/office/drawing/2014/main" id="{8775F366-526C-4C42-8931-696FFE8AA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9144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6="http://schemas.microsoft.com/office/drawing/2014/main"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useBgFill="1">
        <p:nvSpPr>
          <p:cNvPr id="20" name="Rectangle 19">
            <a:extLst>
              <a:ext uri="{FF2B5EF4-FFF2-40B4-BE49-F238E27FC236}">
                <a16:creationId xmlns:a16="http://schemas.microsoft.com/office/drawing/2014/main" id="{597EA66B-2AAB-42B0-9F9D-38920D8D82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2"/>
          <p:cNvSpPr>
            <a:spLocks noGrp="1"/>
          </p:cNvSpPr>
          <p:nvPr>
            <p:ph type="title"/>
          </p:nvPr>
        </p:nvSpPr>
        <p:spPr>
          <a:xfrm>
            <a:off x="383177" y="545657"/>
            <a:ext cx="8377646" cy="4270807"/>
          </a:xfrm>
          <a:effectLst/>
        </p:spPr>
        <p:txBody>
          <a:bodyPr vert="horz" lIns="91440" tIns="45720" rIns="91440" bIns="45720" rtlCol="0" anchor="b">
            <a:normAutofit fontScale="90000"/>
          </a:bodyPr>
          <a:lstStyle/>
          <a:p>
            <a:pPr algn="ctr">
              <a:lnSpc>
                <a:spcPct val="90000"/>
              </a:lnSpc>
            </a:pPr>
            <a:br>
              <a:rPr lang="en-US" sz="2000" dirty="0">
                <a:solidFill>
                  <a:schemeClr val="tx1"/>
                </a:solidFill>
                <a:cs typeface="+mj-cs"/>
              </a:rPr>
            </a:br>
            <a:br>
              <a:rPr lang="en-US" sz="2000" dirty="0">
                <a:solidFill>
                  <a:schemeClr val="tx1"/>
                </a:solidFill>
                <a:cs typeface="+mj-cs"/>
              </a:rPr>
            </a:br>
            <a:br>
              <a:rPr lang="en-US" sz="2000" dirty="0">
                <a:cs typeface="+mj-cs"/>
              </a:rPr>
            </a:br>
            <a:r>
              <a:rPr lang="en-US" sz="5400" dirty="0">
                <a:solidFill>
                  <a:schemeClr val="tx1"/>
                </a:solidFill>
                <a:cs typeface="+mj-cs"/>
              </a:rPr>
              <a:t>Approval of Minutes</a:t>
            </a:r>
            <a:br>
              <a:rPr lang="en-US" sz="2000" dirty="0">
                <a:solidFill>
                  <a:schemeClr val="tx1"/>
                </a:solidFill>
                <a:cs typeface="+mj-cs"/>
              </a:rPr>
            </a:br>
            <a:br>
              <a:rPr lang="en-US" sz="2000" dirty="0">
                <a:solidFill>
                  <a:schemeClr val="tx1"/>
                </a:solidFill>
                <a:cs typeface="+mj-cs"/>
              </a:rPr>
            </a:br>
            <a:br>
              <a:rPr lang="en-US" sz="3600" dirty="0">
                <a:solidFill>
                  <a:schemeClr val="tx1"/>
                </a:solidFill>
                <a:cs typeface="+mj-cs"/>
              </a:rPr>
            </a:br>
            <a:br>
              <a:rPr lang="en-US" sz="3200" b="0" dirty="0">
                <a:solidFill>
                  <a:schemeClr val="tx1"/>
                </a:solidFill>
                <a:cs typeface="+mj-cs"/>
              </a:rPr>
            </a:br>
            <a:r>
              <a:rPr lang="en-US" sz="3200" b="0" dirty="0">
                <a:solidFill>
                  <a:schemeClr val="tx1"/>
                </a:solidFill>
                <a:cs typeface="+mj-cs"/>
              </a:rPr>
              <a:t>June 17, 2023 – Regular Meeting</a:t>
            </a:r>
            <a:br>
              <a:rPr lang="en-US" sz="3200" b="0" dirty="0">
                <a:solidFill>
                  <a:schemeClr val="tx1"/>
                </a:solidFill>
                <a:cs typeface="+mj-cs"/>
              </a:rPr>
            </a:br>
            <a:br>
              <a:rPr lang="en-US" sz="3200" b="0" dirty="0">
                <a:cs typeface="+mj-cs"/>
              </a:rPr>
            </a:br>
            <a:br>
              <a:rPr lang="en-US" sz="2000" b="0" dirty="0">
                <a:cs typeface="+mj-cs"/>
              </a:rPr>
            </a:br>
            <a:br>
              <a:rPr lang="en-US" sz="2000" dirty="0">
                <a:solidFill>
                  <a:schemeClr val="tx1"/>
                </a:solidFill>
                <a:cs typeface="+mj-cs"/>
              </a:rPr>
            </a:br>
            <a:br>
              <a:rPr lang="en-US" sz="2000" dirty="0">
                <a:highlight>
                  <a:srgbClr val="FFFF00"/>
                </a:highlight>
                <a:cs typeface="+mj-cs"/>
              </a:rPr>
            </a:br>
            <a:br>
              <a:rPr lang="en-US" sz="2000" dirty="0">
                <a:cs typeface="+mj-cs"/>
              </a:rPr>
            </a:br>
            <a:endParaRPr lang="en-US" sz="2000" dirty="0">
              <a:solidFill>
                <a:schemeClr val="tx1"/>
              </a:solidFill>
              <a:cs typeface="+mj-cs"/>
            </a:endParaRPr>
          </a:p>
        </p:txBody>
      </p:sp>
      <p:sp>
        <p:nvSpPr>
          <p:cNvPr id="22" name="Freeform: Shape 21">
            <a:extLst>
              <a:ext uri="{FF2B5EF4-FFF2-40B4-BE49-F238E27FC236}">
                <a16:creationId xmlns:a16="http://schemas.microsoft.com/office/drawing/2014/main" id="{D360EBE3-31BB-422F-AA87-FA3873DAE4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0800000">
            <a:off x="0" y="5388384"/>
            <a:ext cx="9144000" cy="1469616"/>
          </a:xfrm>
          <a:custGeom>
            <a:avLst/>
            <a:gdLst>
              <a:gd name="connsiteX0" fmla="*/ 6113881 w 12192000"/>
              <a:gd name="connsiteY0" fmla="*/ 1469616 h 1469616"/>
              <a:gd name="connsiteX1" fmla="*/ 6101181 w 12192000"/>
              <a:gd name="connsiteY1" fmla="*/ 1469616 h 1469616"/>
              <a:gd name="connsiteX2" fmla="*/ 6090598 w 12192000"/>
              <a:gd name="connsiteY2" fmla="*/ 1469616 h 1469616"/>
              <a:gd name="connsiteX3" fmla="*/ 6077897 w 12192000"/>
              <a:gd name="connsiteY3" fmla="*/ 1464854 h 1469616"/>
              <a:gd name="connsiteX4" fmla="*/ 6065198 w 12192000"/>
              <a:gd name="connsiteY4" fmla="*/ 1460091 h 1469616"/>
              <a:gd name="connsiteX5" fmla="*/ 6056731 w 12192000"/>
              <a:gd name="connsiteY5" fmla="*/ 1456916 h 1469616"/>
              <a:gd name="connsiteX6" fmla="*/ 5678033 w 12192000"/>
              <a:gd name="connsiteY6" fmla="*/ 1172892 h 1469616"/>
              <a:gd name="connsiteX7" fmla="*/ 0 w 12192000"/>
              <a:gd name="connsiteY7" fmla="*/ 1172892 h 1469616"/>
              <a:gd name="connsiteX8" fmla="*/ 0 w 12192000"/>
              <a:gd name="connsiteY8" fmla="*/ 1162370 h 1469616"/>
              <a:gd name="connsiteX9" fmla="*/ 0 w 12192000"/>
              <a:gd name="connsiteY9" fmla="*/ 403347 h 1469616"/>
              <a:gd name="connsiteX10" fmla="*/ 0 w 12192000"/>
              <a:gd name="connsiteY10" fmla="*/ 0 h 1469616"/>
              <a:gd name="connsiteX11" fmla="*/ 12192000 w 12192000"/>
              <a:gd name="connsiteY11" fmla="*/ 0 h 1469616"/>
              <a:gd name="connsiteX12" fmla="*/ 12192000 w 12192000"/>
              <a:gd name="connsiteY12" fmla="*/ 403347 h 1469616"/>
              <a:gd name="connsiteX13" fmla="*/ 12192000 w 12192000"/>
              <a:gd name="connsiteY13" fmla="*/ 1162370 h 1469616"/>
              <a:gd name="connsiteX14" fmla="*/ 12192000 w 12192000"/>
              <a:gd name="connsiteY14" fmla="*/ 1172892 h 1469616"/>
              <a:gd name="connsiteX15" fmla="*/ 6524330 w 12192000"/>
              <a:gd name="connsiteY15" fmla="*/ 1172892 h 1469616"/>
              <a:gd name="connsiteX16" fmla="*/ 6145631 w 12192000"/>
              <a:gd name="connsiteY16" fmla="*/ 1456916 h 1469616"/>
              <a:gd name="connsiteX17" fmla="*/ 6137163 w 12192000"/>
              <a:gd name="connsiteY17" fmla="*/ 1460091 h 1469616"/>
              <a:gd name="connsiteX18" fmla="*/ 6124463 w 12192000"/>
              <a:gd name="connsiteY18" fmla="*/ 1464854 h 1469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92000" h="1469616">
                <a:moveTo>
                  <a:pt x="6113881" y="1469616"/>
                </a:moveTo>
                <a:lnTo>
                  <a:pt x="6101181" y="1469616"/>
                </a:lnTo>
                <a:lnTo>
                  <a:pt x="6090598" y="1469616"/>
                </a:lnTo>
                <a:lnTo>
                  <a:pt x="6077897" y="1464854"/>
                </a:lnTo>
                <a:lnTo>
                  <a:pt x="6065198" y="1460091"/>
                </a:lnTo>
                <a:lnTo>
                  <a:pt x="6056731" y="1456916"/>
                </a:lnTo>
                <a:lnTo>
                  <a:pt x="5678033" y="1172892"/>
                </a:lnTo>
                <a:lnTo>
                  <a:pt x="0" y="1172892"/>
                </a:lnTo>
                <a:lnTo>
                  <a:pt x="0" y="1162370"/>
                </a:lnTo>
                <a:lnTo>
                  <a:pt x="0" y="403347"/>
                </a:lnTo>
                <a:lnTo>
                  <a:pt x="0" y="0"/>
                </a:lnTo>
                <a:lnTo>
                  <a:pt x="12192000" y="0"/>
                </a:lnTo>
                <a:lnTo>
                  <a:pt x="12192000" y="403347"/>
                </a:lnTo>
                <a:lnTo>
                  <a:pt x="12192000" y="1162370"/>
                </a:lnTo>
                <a:lnTo>
                  <a:pt x="12192000" y="1172892"/>
                </a:lnTo>
                <a:lnTo>
                  <a:pt x="6524330" y="1172892"/>
                </a:lnTo>
                <a:lnTo>
                  <a:pt x="6145631" y="1456916"/>
                </a:lnTo>
                <a:lnTo>
                  <a:pt x="6137163" y="1460091"/>
                </a:lnTo>
                <a:lnTo>
                  <a:pt x="6124463" y="1464854"/>
                </a:lnTo>
                <a:close/>
              </a:path>
            </a:pathLst>
          </a:custGeom>
          <a:ln>
            <a:noFill/>
          </a:ln>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71030717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13"/>
                                        </p:tgtEl>
                                        <p:attrNameLst>
                                          <p:attrName>style.visibility</p:attrName>
                                        </p:attrNameLst>
                                      </p:cBhvr>
                                      <p:to>
                                        <p:strVal val="visible"/>
                                      </p:to>
                                    </p:set>
                                    <p:animEffect transition="in" filter="fade">
                                      <p:cBhvr>
                                        <p:cTn id="7" dur="7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Freeform 6">
            <a:extLst>
              <a:ext uri="{FF2B5EF4-FFF2-40B4-BE49-F238E27FC236}">
                <a16:creationId xmlns:a16="http://schemas.microsoft.com/office/drawing/2014/main" id="{133F8CB7-795C-4272-9073-64D8CF97F2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9144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79277119-B941-4A45-9322-FA2BC135DE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3">
            <a:extLst>
              <a:ext uri="{FF2B5EF4-FFF2-40B4-BE49-F238E27FC236}">
                <a16:creationId xmlns:a16="http://schemas.microsoft.com/office/drawing/2014/main" id="{DFDB457D-F372-428B-A10D-41080EF93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flipH="1">
            <a:off x="5666246" y="0"/>
            <a:ext cx="3477754"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2">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3" name="Title 2"/>
          <p:cNvSpPr>
            <a:spLocks noGrp="1"/>
          </p:cNvSpPr>
          <p:nvPr>
            <p:ph type="title"/>
          </p:nvPr>
        </p:nvSpPr>
        <p:spPr>
          <a:xfrm>
            <a:off x="6100761" y="1819275"/>
            <a:ext cx="2704603" cy="4222087"/>
          </a:xfrm>
        </p:spPr>
        <p:txBody>
          <a:bodyPr vert="horz" lIns="91440" tIns="45720" rIns="91440" bIns="45720" rtlCol="0" anchor="t">
            <a:normAutofit/>
          </a:bodyPr>
          <a:lstStyle/>
          <a:p>
            <a:r>
              <a:rPr lang="en-US" sz="3800" dirty="0">
                <a:cs typeface="+mj-cs"/>
              </a:rPr>
              <a:t>President’s Remarks</a:t>
            </a:r>
            <a:br>
              <a:rPr lang="en-US" sz="3800" dirty="0">
                <a:cs typeface="+mj-cs"/>
              </a:rPr>
            </a:br>
            <a:br>
              <a:rPr lang="en-US" sz="3800" dirty="0">
                <a:cs typeface="+mj-cs"/>
              </a:rPr>
            </a:br>
            <a:r>
              <a:rPr lang="en-US" sz="3800" dirty="0">
                <a:cs typeface="+mj-cs"/>
              </a:rPr>
              <a:t>Doug Parks</a:t>
            </a:r>
          </a:p>
        </p:txBody>
      </p:sp>
      <p:pic>
        <p:nvPicPr>
          <p:cNvPr id="13" name="Picture 12" descr="NEWOceanPinesAssociation_Circle_logo small">
            <a:extLst>
              <a:ext uri="{FF2B5EF4-FFF2-40B4-BE49-F238E27FC236}">
                <a16:creationId xmlns:a16="http://schemas.microsoft.com/office/drawing/2014/main" id="{4E5AF3F7-C08F-4FE3-A93B-8F4462A82EAD}"/>
              </a:ext>
            </a:extLst>
          </p:cNvPr>
          <p:cNvPicPr>
            <a:picLocks noChangeAspect="1"/>
          </p:cNvPicPr>
          <p:nvPr/>
        </p:nvPicPr>
        <p:blipFill>
          <a:blip r:embed="rId3" cstate="print"/>
          <a:stretch>
            <a:fillRect/>
          </a:stretch>
        </p:blipFill>
        <p:spPr bwMode="auto">
          <a:xfrm>
            <a:off x="891904" y="1163501"/>
            <a:ext cx="3680096" cy="3678464"/>
          </a:xfrm>
          <a:prstGeom prst="roundRect">
            <a:avLst>
              <a:gd name="adj" fmla="val 3876"/>
            </a:avLst>
          </a:prstGeom>
          <a:noFill/>
          <a:ln>
            <a:solidFill>
              <a:schemeClr val="accent1"/>
            </a:solidFill>
          </a:ln>
          <a:effectLst/>
        </p:spPr>
      </p:pic>
    </p:spTree>
    <p:extLst>
      <p:ext uri="{BB962C8B-B14F-4D97-AF65-F5344CB8AC3E}">
        <p14:creationId xmlns:p14="http://schemas.microsoft.com/office/powerpoint/2010/main" val="401867511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147" name="Freeform 6">
            <a:extLst>
              <a:ext uri="{FF2B5EF4-FFF2-40B4-BE49-F238E27FC236}">
                <a16:creationId xmlns:a16="http://schemas.microsoft.com/office/drawing/2014/main" id="{11114F18-D12D-43C6-895F-5BA92C290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9144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grpSp>
        <p:nvGrpSpPr>
          <p:cNvPr id="4149" name="Group 4149">
            <a:extLst>
              <a:ext uri="{FF2B5EF4-FFF2-40B4-BE49-F238E27FC236}">
                <a16:creationId xmlns:a16="http://schemas.microsoft.com/office/drawing/2014/main" id="{DE2DD4A6-DC96-421E-9E1C-7CD0D26814F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bwMode="white">
          <a:xfrm>
            <a:off x="0" y="4525094"/>
            <a:ext cx="9152363" cy="2344057"/>
            <a:chOff x="0" y="4525094"/>
            <a:chExt cx="12203151" cy="2344057"/>
          </a:xfrm>
        </p:grpSpPr>
        <p:sp>
          <p:nvSpPr>
            <p:cNvPr id="4151" name="Freeform 9">
              <a:extLst>
                <a:ext uri="{FF2B5EF4-FFF2-40B4-BE49-F238E27FC236}">
                  <a16:creationId xmlns:a16="http://schemas.microsoft.com/office/drawing/2014/main" id="{5E6BB74D-E85C-4CCB-90CE-0246006405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0" y="4525094"/>
              <a:ext cx="12192000" cy="2332906"/>
            </a:xfrm>
            <a:custGeom>
              <a:avLst/>
              <a:gdLst>
                <a:gd name="connsiteX0" fmla="*/ 0 w 12192000"/>
                <a:gd name="connsiteY0" fmla="*/ 0 h 2332906"/>
                <a:gd name="connsiteX1" fmla="*/ 1996017 w 12192000"/>
                <a:gd name="connsiteY1" fmla="*/ 0 h 2332906"/>
                <a:gd name="connsiteX2" fmla="*/ 2377017 w 12192000"/>
                <a:gd name="connsiteY2" fmla="*/ 263783 h 2332906"/>
                <a:gd name="connsiteX3" fmla="*/ 2385484 w 12192000"/>
                <a:gd name="connsiteY3" fmla="*/ 266713 h 2332906"/>
                <a:gd name="connsiteX4" fmla="*/ 2398184 w 12192000"/>
                <a:gd name="connsiteY4" fmla="*/ 271110 h 2332906"/>
                <a:gd name="connsiteX5" fmla="*/ 2410883 w 12192000"/>
                <a:gd name="connsiteY5" fmla="*/ 275506 h 2332906"/>
                <a:gd name="connsiteX6" fmla="*/ 2421467 w 12192000"/>
                <a:gd name="connsiteY6" fmla="*/ 275506 h 2332906"/>
                <a:gd name="connsiteX7" fmla="*/ 2434167 w 12192000"/>
                <a:gd name="connsiteY7" fmla="*/ 275506 h 2332906"/>
                <a:gd name="connsiteX8" fmla="*/ 2444750 w 12192000"/>
                <a:gd name="connsiteY8" fmla="*/ 271110 h 2332906"/>
                <a:gd name="connsiteX9" fmla="*/ 2457450 w 12192000"/>
                <a:gd name="connsiteY9" fmla="*/ 266713 h 2332906"/>
                <a:gd name="connsiteX10" fmla="*/ 2465917 w 12192000"/>
                <a:gd name="connsiteY10" fmla="*/ 263783 h 2332906"/>
                <a:gd name="connsiteX11" fmla="*/ 2846917 w 12192000"/>
                <a:gd name="connsiteY11" fmla="*/ 0 h 2332906"/>
                <a:gd name="connsiteX12" fmla="*/ 12192000 w 12192000"/>
                <a:gd name="connsiteY12" fmla="*/ 0 h 2332906"/>
                <a:gd name="connsiteX13" fmla="*/ 12192000 w 12192000"/>
                <a:gd name="connsiteY13" fmla="*/ 2332906 h 2332906"/>
                <a:gd name="connsiteX14" fmla="*/ 0 w 12192000"/>
                <a:gd name="connsiteY14" fmla="*/ 2332906 h 2332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2332906">
                  <a:moveTo>
                    <a:pt x="0" y="0"/>
                  </a:moveTo>
                  <a:lnTo>
                    <a:pt x="1996017" y="0"/>
                  </a:lnTo>
                  <a:lnTo>
                    <a:pt x="2377017" y="263783"/>
                  </a:lnTo>
                  <a:lnTo>
                    <a:pt x="2385484" y="266713"/>
                  </a:lnTo>
                  <a:lnTo>
                    <a:pt x="2398184" y="271110"/>
                  </a:lnTo>
                  <a:lnTo>
                    <a:pt x="2410883" y="275506"/>
                  </a:lnTo>
                  <a:lnTo>
                    <a:pt x="2421467" y="275506"/>
                  </a:lnTo>
                  <a:lnTo>
                    <a:pt x="2434167" y="275506"/>
                  </a:lnTo>
                  <a:lnTo>
                    <a:pt x="2444750" y="271110"/>
                  </a:lnTo>
                  <a:lnTo>
                    <a:pt x="2457450" y="266713"/>
                  </a:lnTo>
                  <a:lnTo>
                    <a:pt x="2465917" y="263783"/>
                  </a:lnTo>
                  <a:lnTo>
                    <a:pt x="2846917" y="0"/>
                  </a:lnTo>
                  <a:lnTo>
                    <a:pt x="12192000" y="0"/>
                  </a:lnTo>
                  <a:lnTo>
                    <a:pt x="12192000" y="2332906"/>
                  </a:lnTo>
                  <a:lnTo>
                    <a:pt x="0" y="2332906"/>
                  </a:lnTo>
                  <a:close/>
                </a:path>
              </a:pathLst>
            </a:custGeom>
            <a:solidFill>
              <a:schemeClr val="bg1">
                <a:lumMod val="85000"/>
                <a:lumOff val="1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2" name="Isosceles Triangle 4151">
              <a:extLst>
                <a:ext uri="{FF2B5EF4-FFF2-40B4-BE49-F238E27FC236}">
                  <a16:creationId xmlns:a16="http://schemas.microsoft.com/office/drawing/2014/main" id="{52808592-600C-4349-9F27-EC36C0BA4C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flipH="1">
              <a:off x="3820" y="4536245"/>
              <a:ext cx="5660999" cy="2332906"/>
            </a:xfrm>
            <a:prstGeom prst="triangle">
              <a:avLst>
                <a:gd name="adj" fmla="val 100000"/>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3" name="Isosceles Triangle 4152">
              <a:extLst>
                <a:ext uri="{FF2B5EF4-FFF2-40B4-BE49-F238E27FC236}">
                  <a16:creationId xmlns:a16="http://schemas.microsoft.com/office/drawing/2014/main" id="{B5E00D3B-1E29-4E11-BCD3-8E3A56F4BE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4813714" y="4536245"/>
              <a:ext cx="7389437" cy="2332906"/>
            </a:xfrm>
            <a:prstGeom prst="triangle">
              <a:avLst>
                <a:gd name="adj" fmla="val 100000"/>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itle 2">
            <a:extLst>
              <a:ext uri="{FF2B5EF4-FFF2-40B4-BE49-F238E27FC236}">
                <a16:creationId xmlns:a16="http://schemas.microsoft.com/office/drawing/2014/main" id="{8C22DE07-B2C6-4253-B21A-6CF66957EE54}"/>
              </a:ext>
            </a:extLst>
          </p:cNvPr>
          <p:cNvSpPr>
            <a:spLocks noGrp="1"/>
          </p:cNvSpPr>
          <p:nvPr>
            <p:ph type="title"/>
          </p:nvPr>
        </p:nvSpPr>
        <p:spPr>
          <a:xfrm>
            <a:off x="607500" y="4817533"/>
            <a:ext cx="7929000" cy="779529"/>
          </a:xfrm>
        </p:spPr>
        <p:txBody>
          <a:bodyPr vert="horz" lIns="91440" tIns="45720" rIns="91440" bIns="45720" rtlCol="0" anchor="b">
            <a:normAutofit/>
          </a:bodyPr>
          <a:lstStyle/>
          <a:p>
            <a:pPr>
              <a:lnSpc>
                <a:spcPct val="90000"/>
              </a:lnSpc>
            </a:pPr>
            <a:r>
              <a:rPr lang="en-US" sz="2500">
                <a:cs typeface="+mj-cs"/>
              </a:rPr>
              <a:t>GM Leadership Report – </a:t>
            </a:r>
            <a:br>
              <a:rPr lang="en-US" sz="2500">
                <a:cs typeface="+mj-cs"/>
              </a:rPr>
            </a:br>
            <a:r>
              <a:rPr lang="en-US" sz="2500">
                <a:cs typeface="+mj-cs"/>
              </a:rPr>
              <a:t>John Viola</a:t>
            </a:r>
          </a:p>
        </p:txBody>
      </p:sp>
      <p:pic>
        <p:nvPicPr>
          <p:cNvPr id="3" name="Picture 2" descr="An inflatable arch with a cartoon character on top&#10;&#10;Description automatically generated">
            <a:extLst>
              <a:ext uri="{FF2B5EF4-FFF2-40B4-BE49-F238E27FC236}">
                <a16:creationId xmlns:a16="http://schemas.microsoft.com/office/drawing/2014/main" id="{C71D1DC9-197D-0427-95DB-2286AE9C81B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96243" y="13362"/>
            <a:ext cx="2943152" cy="24325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descr="A person in a garment&#10;&#10;Description automatically generated">
            <a:extLst>
              <a:ext uri="{FF2B5EF4-FFF2-40B4-BE49-F238E27FC236}">
                <a16:creationId xmlns:a16="http://schemas.microsoft.com/office/drawing/2014/main" id="{743857A3-0E3F-6A59-1EA2-28B74B29F9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455872"/>
            <a:ext cx="3104607" cy="20692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descr="A group of people playing with plastic flamingos&#10;&#10;Description automatically generated">
            <a:extLst>
              <a:ext uri="{FF2B5EF4-FFF2-40B4-BE49-F238E27FC236}">
                <a16:creationId xmlns:a16="http://schemas.microsoft.com/office/drawing/2014/main" id="{2F100E9D-0E1F-CBE9-CD56-D5B668E345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29426" y="2462461"/>
            <a:ext cx="3108786" cy="20720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descr="A large group of people sitting on a brick patio&#10;&#10;Description automatically generated">
            <a:extLst>
              <a:ext uri="{FF2B5EF4-FFF2-40B4-BE49-F238E27FC236}">
                <a16:creationId xmlns:a16="http://schemas.microsoft.com/office/drawing/2014/main" id="{F5886FCE-B7DA-7621-293A-4248A1E76C7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728" y="9374"/>
            <a:ext cx="3104607" cy="24325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descr="A group of people playing instruments&#10;&#10;Description automatically generated">
            <a:extLst>
              <a:ext uri="{FF2B5EF4-FFF2-40B4-BE49-F238E27FC236}">
                <a16:creationId xmlns:a16="http://schemas.microsoft.com/office/drawing/2014/main" id="{189E62A1-C406-4419-8866-A45F8CD72CF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61410" y="2453088"/>
            <a:ext cx="2969623" cy="20608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3" descr="A group of people outside a building&#10;&#10;Description automatically generated">
            <a:extLst>
              <a:ext uri="{FF2B5EF4-FFF2-40B4-BE49-F238E27FC236}">
                <a16:creationId xmlns:a16="http://schemas.microsoft.com/office/drawing/2014/main" id="{74C5C0EA-AE5E-C861-FB9B-39964488537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46471" y="2132"/>
            <a:ext cx="3082090" cy="24594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38310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11DAA6D-DC59-484E-B3D4-532D08B5E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4">
            <a:extLst>
              <a:ext uri="{FF2B5EF4-FFF2-40B4-BE49-F238E27FC236}">
                <a16:creationId xmlns:a16="http://schemas.microsoft.com/office/drawing/2014/main" id="{1E0EE507-7152-4DB9-AB28-B6C0FA6F54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819" y="643467"/>
            <a:ext cx="8188361" cy="5571066"/>
          </a:xfrm>
          <a:prstGeom prst="roundRect">
            <a:avLst>
              <a:gd name="adj" fmla="val 3513"/>
            </a:avLst>
          </a:pr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extBox 2">
            <a:extLst>
              <a:ext uri="{FF2B5EF4-FFF2-40B4-BE49-F238E27FC236}">
                <a16:creationId xmlns:a16="http://schemas.microsoft.com/office/drawing/2014/main" id="{C0174ADF-6996-4DE5-8987-A9A4959199C8}"/>
              </a:ext>
            </a:extLst>
          </p:cNvPr>
          <p:cNvGraphicFramePr/>
          <p:nvPr>
            <p:extLst>
              <p:ext uri="{D42A27DB-BD31-4B8C-83A1-F6EECF244321}">
                <p14:modId xmlns:p14="http://schemas.microsoft.com/office/powerpoint/2010/main" val="648896731"/>
              </p:ext>
            </p:extLst>
          </p:nvPr>
        </p:nvGraphicFramePr>
        <p:xfrm>
          <a:off x="576275" y="470263"/>
          <a:ext cx="7991448" cy="57442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1436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54652A-D1F4-EC79-8B77-9C71B5FA4E2D}"/>
              </a:ext>
            </a:extLst>
          </p:cNvPr>
          <p:cNvSpPr>
            <a:spLocks noGrp="1"/>
          </p:cNvSpPr>
          <p:nvPr>
            <p:ph type="title"/>
          </p:nvPr>
        </p:nvSpPr>
        <p:spPr>
          <a:xfrm>
            <a:off x="410498" y="-52095"/>
            <a:ext cx="8061749" cy="1819468"/>
          </a:xfrm>
        </p:spPr>
        <p:txBody>
          <a:bodyPr/>
          <a:lstStyle/>
          <a:p>
            <a:pPr algn="ctr"/>
            <a:br>
              <a:rPr lang="en-US" sz="3200" dirty="0"/>
            </a:br>
            <a:br>
              <a:rPr lang="en-US" sz="3200" dirty="0"/>
            </a:br>
            <a:br>
              <a:rPr lang="en-US" sz="3200" dirty="0"/>
            </a:br>
            <a:br>
              <a:rPr lang="en-US" sz="3200" dirty="0"/>
            </a:br>
            <a:br>
              <a:rPr lang="en-US" sz="3200" dirty="0"/>
            </a:br>
            <a:br>
              <a:rPr lang="en-US" sz="3200" dirty="0"/>
            </a:br>
            <a:br>
              <a:rPr lang="en-US" sz="3200" dirty="0"/>
            </a:br>
            <a:br>
              <a:rPr lang="en-US" sz="3200" dirty="0"/>
            </a:br>
            <a:br>
              <a:rPr lang="en-US" sz="3200" dirty="0"/>
            </a:br>
            <a:br>
              <a:rPr lang="en-US" sz="3200" dirty="0"/>
            </a:br>
            <a:endParaRPr lang="en-US" dirty="0"/>
          </a:p>
        </p:txBody>
      </p:sp>
      <p:sp>
        <p:nvSpPr>
          <p:cNvPr id="7" name="TextBox 6">
            <a:extLst>
              <a:ext uri="{FF2B5EF4-FFF2-40B4-BE49-F238E27FC236}">
                <a16:creationId xmlns:a16="http://schemas.microsoft.com/office/drawing/2014/main" id="{B33DA8D3-97E9-493C-A90A-CBC00E6300BC}"/>
              </a:ext>
            </a:extLst>
          </p:cNvPr>
          <p:cNvSpPr txBox="1"/>
          <p:nvPr/>
        </p:nvSpPr>
        <p:spPr>
          <a:xfrm>
            <a:off x="363893" y="2179282"/>
            <a:ext cx="3585099" cy="3521722"/>
          </a:xfrm>
          <a:prstGeom prst="rect">
            <a:avLst/>
          </a:prstGeom>
          <a:effectLst/>
        </p:spPr>
        <p:txBody>
          <a:bodyPr vert="horz" lIns="91440" tIns="45720" rIns="91440" bIns="45720" rtlCol="0" anchor="ctr">
            <a:normAutofit/>
          </a:bodyPr>
          <a:lstStyle/>
          <a:p>
            <a:pPr marL="0" marR="0" lvl="0" indent="0" algn="l" defTabSz="457200" rtl="0" eaLnBrk="1" fontAlgn="auto" latinLnBrk="0" hangingPunct="1">
              <a:lnSpc>
                <a:spcPct val="90000"/>
              </a:lnSpc>
              <a:spcBef>
                <a:spcPct val="20000"/>
              </a:spcBef>
              <a:spcAft>
                <a:spcPts val="60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6" name="TextBox 5">
            <a:extLst>
              <a:ext uri="{FF2B5EF4-FFF2-40B4-BE49-F238E27FC236}">
                <a16:creationId xmlns:a16="http://schemas.microsoft.com/office/drawing/2014/main" id="{7CE98079-970B-ACE5-9017-A6C26B0C1CD9}"/>
              </a:ext>
            </a:extLst>
          </p:cNvPr>
          <p:cNvSpPr txBox="1"/>
          <p:nvPr/>
        </p:nvSpPr>
        <p:spPr>
          <a:xfrm>
            <a:off x="2534107" y="5923796"/>
            <a:ext cx="3048000" cy="230832"/>
          </a:xfrm>
          <a:prstGeom prst="rect">
            <a:avLst/>
          </a:prstGeom>
          <a:noFill/>
        </p:spPr>
        <p:txBody>
          <a:bodyPr wrap="square" rtlCol="0">
            <a:spAutoFit/>
          </a:bodyPr>
          <a:lstStyle/>
          <a:p>
            <a:endParaRPr lang="en-US" sz="900" dirty="0"/>
          </a:p>
        </p:txBody>
      </p:sp>
      <p:pic>
        <p:nvPicPr>
          <p:cNvPr id="15" name="Picture 14" descr="A fireworks and fireworks in the background&#10;&#10;Description automatically generated">
            <a:extLst>
              <a:ext uri="{FF2B5EF4-FFF2-40B4-BE49-F238E27FC236}">
                <a16:creationId xmlns:a16="http://schemas.microsoft.com/office/drawing/2014/main" id="{EB74903D-FCA9-7F1C-C8BB-5F5A48A7748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0"/>
            <a:ext cx="9144000" cy="2179282"/>
          </a:xfrm>
          <a:prstGeom prst="rect">
            <a:avLst/>
          </a:prstGeom>
        </p:spPr>
      </p:pic>
      <p:sp>
        <p:nvSpPr>
          <p:cNvPr id="4" name="TextBox 3">
            <a:extLst>
              <a:ext uri="{FF2B5EF4-FFF2-40B4-BE49-F238E27FC236}">
                <a16:creationId xmlns:a16="http://schemas.microsoft.com/office/drawing/2014/main" id="{297125B0-E508-4B6D-63C4-496FC2F79198}"/>
              </a:ext>
            </a:extLst>
          </p:cNvPr>
          <p:cNvSpPr txBox="1"/>
          <p:nvPr/>
        </p:nvSpPr>
        <p:spPr>
          <a:xfrm>
            <a:off x="154665" y="2198682"/>
            <a:ext cx="4003553" cy="4585871"/>
          </a:xfrm>
          <a:prstGeom prst="rect">
            <a:avLst/>
          </a:prstGeom>
          <a:noFill/>
        </p:spPr>
        <p:txBody>
          <a:bodyPr wrap="square">
            <a:spAutoFit/>
          </a:bodyPr>
          <a:lstStyle/>
          <a:p>
            <a:pPr marL="0" marR="0">
              <a:spcBef>
                <a:spcPts val="0"/>
              </a:spcBef>
              <a:spcAft>
                <a:spcPts val="0"/>
              </a:spcAft>
            </a:pPr>
            <a:r>
              <a:rPr lang="en-US" sz="1800" b="1" u="sng" dirty="0">
                <a:effectLst/>
                <a:ea typeface="Calibri" panose="020F0502020204030204" pitchFamily="34" charset="0"/>
              </a:rPr>
              <a:t>Carnival</a:t>
            </a:r>
            <a:r>
              <a:rPr lang="en-US" sz="1800" dirty="0">
                <a:effectLst/>
                <a:ea typeface="Calibri" panose="020F0502020204030204" pitchFamily="34" charset="0"/>
              </a:rPr>
              <a:t> </a:t>
            </a:r>
          </a:p>
          <a:p>
            <a:pPr marL="285750" marR="0" indent="-285750">
              <a:spcBef>
                <a:spcPts val="0"/>
              </a:spcBef>
              <a:spcAft>
                <a:spcPts val="0"/>
              </a:spcAft>
              <a:buFont typeface="Arial" panose="020B0604020202020204" pitchFamily="34" charset="0"/>
              <a:buChar char="•"/>
            </a:pPr>
            <a:r>
              <a:rPr lang="en-US" sz="1600" dirty="0">
                <a:effectLst/>
                <a:ea typeface="Calibri" panose="020F0502020204030204" pitchFamily="34" charset="0"/>
              </a:rPr>
              <a:t>Approximately 2500 visitors to the park </a:t>
            </a:r>
          </a:p>
          <a:p>
            <a:pPr marL="285750" indent="-285750">
              <a:buFont typeface="Arial" panose="020B0604020202020204" pitchFamily="34" charset="0"/>
              <a:buChar char="•"/>
            </a:pPr>
            <a:r>
              <a:rPr lang="en-US" sz="1600" dirty="0">
                <a:ea typeface="Calibri" panose="020F0502020204030204" pitchFamily="34" charset="0"/>
              </a:rPr>
              <a:t>Inflatables by Fantasy World Entertainment (new this year)</a:t>
            </a:r>
          </a:p>
          <a:p>
            <a:endParaRPr lang="en-US" sz="800" b="1" u="sng" dirty="0">
              <a:effectLst/>
              <a:ea typeface="Calibri" panose="020F0502020204030204" pitchFamily="34" charset="0"/>
            </a:endParaRPr>
          </a:p>
          <a:p>
            <a:r>
              <a:rPr lang="en-US" sz="1800" b="1" u="sng" dirty="0">
                <a:effectLst/>
                <a:ea typeface="Calibri" panose="020F0502020204030204" pitchFamily="34" charset="0"/>
              </a:rPr>
              <a:t>Fireworks</a:t>
            </a:r>
            <a:r>
              <a:rPr lang="en-US" sz="1800" dirty="0">
                <a:effectLst/>
                <a:ea typeface="Calibri" panose="020F0502020204030204" pitchFamily="34" charset="0"/>
              </a:rPr>
              <a:t> </a:t>
            </a:r>
          </a:p>
          <a:p>
            <a:pPr marL="285750" indent="-285750">
              <a:buFont typeface="Arial" panose="020B0604020202020204" pitchFamily="34" charset="0"/>
              <a:buChar char="•"/>
            </a:pPr>
            <a:r>
              <a:rPr lang="en-US" sz="1600" dirty="0">
                <a:effectLst/>
                <a:ea typeface="Calibri" panose="020F0502020204030204" pitchFamily="34" charset="0"/>
              </a:rPr>
              <a:t>Fireworks provided by SkyShooter Displays by  ZY Pyrotechnics from Pennsylvania (new this year) </a:t>
            </a:r>
          </a:p>
          <a:p>
            <a:pPr marL="285750" indent="-285750">
              <a:buFont typeface="Arial" panose="020B0604020202020204" pitchFamily="34" charset="0"/>
              <a:buChar char="•"/>
            </a:pPr>
            <a:r>
              <a:rPr lang="en-US" sz="1600" dirty="0">
                <a:ea typeface="Calibri" panose="020F0502020204030204" pitchFamily="34" charset="0"/>
              </a:rPr>
              <a:t>Cost:  $14,460</a:t>
            </a:r>
          </a:p>
          <a:p>
            <a:pPr marL="285750" indent="-285750">
              <a:buFont typeface="Arial" panose="020B0604020202020204" pitchFamily="34" charset="0"/>
              <a:buChar char="•"/>
            </a:pPr>
            <a:r>
              <a:rPr lang="en-US" sz="1600" dirty="0">
                <a:effectLst/>
                <a:ea typeface="Calibri" panose="020F0502020204030204" pitchFamily="34" charset="0"/>
              </a:rPr>
              <a:t>Team Effort:   Recreation and Parks, Public Works, Ocean Pines Police, Ocean Pines fire Department , Worcester County Sheriffs Dept. and Volunteers</a:t>
            </a:r>
          </a:p>
          <a:p>
            <a:pPr marL="285750" indent="-285750">
              <a:buFont typeface="Arial" panose="020B0604020202020204" pitchFamily="34" charset="0"/>
              <a:buChar char="•"/>
            </a:pPr>
            <a:r>
              <a:rPr lang="en-US" sz="1600" dirty="0">
                <a:effectLst/>
                <a:ea typeface="Calibri" panose="020F0502020204030204" pitchFamily="34" charset="0"/>
              </a:rPr>
              <a:t>Gross Revenue: $6,000</a:t>
            </a:r>
          </a:p>
          <a:p>
            <a:pPr marL="0" marR="0">
              <a:spcBef>
                <a:spcPts val="0"/>
              </a:spcBef>
              <a:spcAft>
                <a:spcPts val="0"/>
              </a:spcAft>
            </a:pPr>
            <a:endParaRPr lang="en-US" sz="800" dirty="0">
              <a:effectLst/>
              <a:ea typeface="Calibri" panose="020F0502020204030204" pitchFamily="34" charset="0"/>
            </a:endParaRPr>
          </a:p>
          <a:p>
            <a:r>
              <a:rPr lang="en-US" sz="1600" dirty="0">
                <a:ea typeface="Calibri" panose="020F0502020204030204" pitchFamily="34" charset="0"/>
              </a:rPr>
              <a:t>5K Cancelled – Low attendance </a:t>
            </a:r>
            <a:endParaRPr lang="en-US" sz="1800" dirty="0">
              <a:effectLst/>
              <a:latin typeface="Calibri" panose="020F0502020204030204" pitchFamily="34" charset="0"/>
              <a:ea typeface="Calibri" panose="020F0502020204030204" pitchFamily="34" charset="0"/>
            </a:endParaRPr>
          </a:p>
        </p:txBody>
      </p:sp>
      <p:pic>
        <p:nvPicPr>
          <p:cNvPr id="10" name="Picture 9" descr="Fireworks in the night sky&#10;&#10;Description automatically generated">
            <a:extLst>
              <a:ext uri="{FF2B5EF4-FFF2-40B4-BE49-F238E27FC236}">
                <a16:creationId xmlns:a16="http://schemas.microsoft.com/office/drawing/2014/main" id="{9C832E51-A8FD-6BCD-565F-52D3A8D477E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30083" b="7629"/>
          <a:stretch/>
        </p:blipFill>
        <p:spPr>
          <a:xfrm>
            <a:off x="6854105" y="4389861"/>
            <a:ext cx="1926002" cy="2132774"/>
          </a:xfrm>
          <a:prstGeom prst="rect">
            <a:avLst/>
          </a:prstGeom>
          <a:ln w="88900" cap="sq" cmpd="thickThin">
            <a:solidFill>
              <a:srgbClr val="000000"/>
            </a:solidFill>
            <a:prstDash val="solid"/>
            <a:miter lim="800000"/>
          </a:ln>
          <a:effectLst>
            <a:innerShdw blurRad="76200">
              <a:srgbClr val="000000"/>
            </a:innerShdw>
          </a:effectLst>
        </p:spPr>
      </p:pic>
      <p:sp>
        <p:nvSpPr>
          <p:cNvPr id="11" name="TextBox 10">
            <a:extLst>
              <a:ext uri="{FF2B5EF4-FFF2-40B4-BE49-F238E27FC236}">
                <a16:creationId xmlns:a16="http://schemas.microsoft.com/office/drawing/2014/main" id="{4D853AFC-B337-4066-7E7E-8F6229979FAD}"/>
              </a:ext>
            </a:extLst>
          </p:cNvPr>
          <p:cNvSpPr txBox="1"/>
          <p:nvPr/>
        </p:nvSpPr>
        <p:spPr>
          <a:xfrm>
            <a:off x="6723017" y="6569109"/>
            <a:ext cx="2266318" cy="215444"/>
          </a:xfrm>
          <a:prstGeom prst="rect">
            <a:avLst/>
          </a:prstGeom>
          <a:noFill/>
        </p:spPr>
        <p:txBody>
          <a:bodyPr wrap="square" rtlCol="0">
            <a:spAutoFit/>
          </a:bodyPr>
          <a:lstStyle/>
          <a:p>
            <a:pPr algn="ctr"/>
            <a:r>
              <a:rPr lang="en-US" sz="800" dirty="0"/>
              <a:t>Photo by Jonathan Ross</a:t>
            </a:r>
          </a:p>
        </p:txBody>
      </p:sp>
      <p:pic>
        <p:nvPicPr>
          <p:cNvPr id="13" name="Picture 12" descr="A group of people in a park&#10;&#10;Description automatically generated">
            <a:extLst>
              <a:ext uri="{FF2B5EF4-FFF2-40B4-BE49-F238E27FC236}">
                <a16:creationId xmlns:a16="http://schemas.microsoft.com/office/drawing/2014/main" id="{F3805AB8-FE40-3C92-45A6-06D6BA92680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53601" y="2483848"/>
            <a:ext cx="2479690" cy="16527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 name="Picture 15" descr="A child on a bar&#10;&#10;Description automatically generated">
            <a:extLst>
              <a:ext uri="{FF2B5EF4-FFF2-40B4-BE49-F238E27FC236}">
                <a16:creationId xmlns:a16="http://schemas.microsoft.com/office/drawing/2014/main" id="{5888E2E1-7E03-A10F-E954-256B6AAF1ED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69297" y="2474147"/>
            <a:ext cx="2494245" cy="16624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8" name="Picture 17" descr="A group of people playing a game&#10;&#10;Description automatically generated">
            <a:extLst>
              <a:ext uri="{FF2B5EF4-FFF2-40B4-BE49-F238E27FC236}">
                <a16:creationId xmlns:a16="http://schemas.microsoft.com/office/drawing/2014/main" id="{1A67C9C4-CE94-FE47-D48D-C4F0A50A104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28294" y="4639943"/>
            <a:ext cx="2479690" cy="16527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23847174"/>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descr="A person on a machine on a bridge&#10;&#10;Description automatically generated">
            <a:extLst>
              <a:ext uri="{FF2B5EF4-FFF2-40B4-BE49-F238E27FC236}">
                <a16:creationId xmlns:a16="http://schemas.microsoft.com/office/drawing/2014/main" id="{F848173D-DE63-57F9-62A6-152489D41C7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694"/>
          <a:stretch/>
        </p:blipFill>
        <p:spPr>
          <a:xfrm>
            <a:off x="6827824" y="4446370"/>
            <a:ext cx="2191040" cy="1774717"/>
          </a:xfrm>
          <a:prstGeom prst="rect">
            <a:avLst/>
          </a:prstGeom>
        </p:spPr>
      </p:pic>
      <p:sp>
        <p:nvSpPr>
          <p:cNvPr id="3" name="Title 2">
            <a:extLst>
              <a:ext uri="{FF2B5EF4-FFF2-40B4-BE49-F238E27FC236}">
                <a16:creationId xmlns:a16="http://schemas.microsoft.com/office/drawing/2014/main" id="{8A54652A-D1F4-EC79-8B77-9C71B5FA4E2D}"/>
              </a:ext>
            </a:extLst>
          </p:cNvPr>
          <p:cNvSpPr>
            <a:spLocks noGrp="1"/>
          </p:cNvSpPr>
          <p:nvPr>
            <p:ph type="title"/>
          </p:nvPr>
        </p:nvSpPr>
        <p:spPr>
          <a:xfrm>
            <a:off x="541125" y="447188"/>
            <a:ext cx="8061749" cy="825046"/>
          </a:xfrm>
        </p:spPr>
        <p:txBody>
          <a:bodyPr/>
          <a:lstStyle/>
          <a:p>
            <a:pPr algn="ctr"/>
            <a:r>
              <a:rPr lang="en-US" dirty="0"/>
              <a:t>North Gate</a:t>
            </a:r>
          </a:p>
        </p:txBody>
      </p:sp>
      <p:sp>
        <p:nvSpPr>
          <p:cNvPr id="7" name="TextBox 6">
            <a:extLst>
              <a:ext uri="{FF2B5EF4-FFF2-40B4-BE49-F238E27FC236}">
                <a16:creationId xmlns:a16="http://schemas.microsoft.com/office/drawing/2014/main" id="{B33DA8D3-97E9-493C-A90A-CBC00E6300BC}"/>
              </a:ext>
            </a:extLst>
          </p:cNvPr>
          <p:cNvSpPr txBox="1"/>
          <p:nvPr/>
        </p:nvSpPr>
        <p:spPr>
          <a:xfrm>
            <a:off x="363893" y="2185988"/>
            <a:ext cx="8546841" cy="4224824"/>
          </a:xfrm>
          <a:prstGeom prst="rect">
            <a:avLst/>
          </a:prstGeom>
          <a:effectLst/>
        </p:spPr>
        <p:txBody>
          <a:bodyPr vert="horz" lIns="91440" tIns="45720" rIns="91440" bIns="45720" rtlCol="0" anchor="ctr">
            <a:normAutofit/>
          </a:bodyPr>
          <a:lstStyle/>
          <a:p>
            <a:pPr marR="0" lvl="0" defTabSz="457200" rtl="0" eaLnBrk="1" fontAlgn="auto" latinLnBrk="0" hangingPunct="1">
              <a:lnSpc>
                <a:spcPct val="90000"/>
              </a:lnSpc>
              <a:spcBef>
                <a:spcPct val="20000"/>
              </a:spcBef>
              <a:spcAft>
                <a:spcPts val="600"/>
              </a:spcAft>
              <a:buClrTx/>
              <a:buSzTx/>
              <a:tabLst/>
              <a:defRPr/>
            </a:pPr>
            <a:endParaRPr kumimoji="0" lang="en-US" sz="1800" b="0" i="0"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 name="TextBox 3">
            <a:extLst>
              <a:ext uri="{FF2B5EF4-FFF2-40B4-BE49-F238E27FC236}">
                <a16:creationId xmlns:a16="http://schemas.microsoft.com/office/drawing/2014/main" id="{19595BBA-08B4-78D7-7AEB-09194FB68839}"/>
              </a:ext>
            </a:extLst>
          </p:cNvPr>
          <p:cNvSpPr txBox="1"/>
          <p:nvPr/>
        </p:nvSpPr>
        <p:spPr>
          <a:xfrm>
            <a:off x="255035" y="2184212"/>
            <a:ext cx="4208108" cy="4801314"/>
          </a:xfrm>
          <a:prstGeom prst="rect">
            <a:avLst/>
          </a:prstGeom>
          <a:noFill/>
        </p:spPr>
        <p:txBody>
          <a:bodyPr wrap="square" rtlCol="0">
            <a:spAutoFit/>
          </a:bodyPr>
          <a:lstStyle/>
          <a:p>
            <a:pPr marL="342900" marR="0" lvl="0" indent="-342900">
              <a:spcBef>
                <a:spcPts val="0"/>
              </a:spcBef>
              <a:spcAft>
                <a:spcPts val="0"/>
              </a:spcAft>
              <a:buFont typeface="Arial" panose="020B0604020202020204" pitchFamily="34" charset="0"/>
              <a:buChar char="•"/>
            </a:pPr>
            <a:r>
              <a:rPr lang="en-US" sz="1800" dirty="0">
                <a:effectLst/>
                <a:latin typeface="Lucida Bright" panose="02040602050505020304" pitchFamily="18" charset="0"/>
                <a:ea typeface="Times New Roman" panose="02020603050405020304" pitchFamily="18" charset="0"/>
              </a:rPr>
              <a:t>North Gate Bridge Trim </a:t>
            </a:r>
          </a:p>
          <a:p>
            <a:pPr marL="800100" lvl="1" indent="-342900">
              <a:buFont typeface="Arial" panose="020B0604020202020204" pitchFamily="34" charset="0"/>
              <a:buChar char="•"/>
            </a:pPr>
            <a:r>
              <a:rPr lang="en-US" dirty="0">
                <a:latin typeface="Lucida Bright" panose="02040602050505020304" pitchFamily="18" charset="0"/>
                <a:ea typeface="Times New Roman" panose="02020603050405020304" pitchFamily="18" charset="0"/>
              </a:rPr>
              <a:t>Currently working on the trim</a:t>
            </a:r>
          </a:p>
          <a:p>
            <a:pPr marL="800100" lvl="1" indent="-342900">
              <a:buFont typeface="Arial" panose="020B0604020202020204" pitchFamily="34" charset="0"/>
              <a:buChar char="•"/>
            </a:pPr>
            <a:r>
              <a:rPr lang="en-US" dirty="0">
                <a:effectLst/>
                <a:latin typeface="Lucida Bright" panose="02040602050505020304" pitchFamily="18" charset="0"/>
                <a:ea typeface="Times New Roman" panose="02020603050405020304" pitchFamily="18" charset="0"/>
              </a:rPr>
              <a:t>Rented a lift to work on framing this past week</a:t>
            </a:r>
          </a:p>
          <a:p>
            <a:pPr marL="800100" lvl="1" indent="-342900">
              <a:buFont typeface="Arial" panose="020B0604020202020204" pitchFamily="34" charset="0"/>
              <a:buChar char="•"/>
            </a:pPr>
            <a:r>
              <a:rPr lang="en-US" dirty="0">
                <a:latin typeface="Lucida Bright" panose="02040602050505020304" pitchFamily="18" charset="0"/>
                <a:ea typeface="Times New Roman" panose="02020603050405020304" pitchFamily="18" charset="0"/>
              </a:rPr>
              <a:t>NO bridge closures during renovations/maintenance</a:t>
            </a:r>
            <a:endParaRPr lang="en-US" dirty="0">
              <a:effectLst/>
              <a:latin typeface="Lucida Bright" panose="02040602050505020304" pitchFamily="18" charset="0"/>
              <a:ea typeface="Times New Roman" panose="02020603050405020304" pitchFamily="18" charset="0"/>
            </a:endParaRPr>
          </a:p>
          <a:p>
            <a:pPr marL="285750" marR="0" lvl="0" indent="-285750">
              <a:spcBef>
                <a:spcPts val="0"/>
              </a:spcBef>
              <a:spcAft>
                <a:spcPts val="0"/>
              </a:spcAft>
              <a:buFont typeface="Arial" panose="020B0604020202020204" pitchFamily="34" charset="0"/>
              <a:buChar char="•"/>
            </a:pPr>
            <a:endParaRPr lang="en-US" sz="800" dirty="0">
              <a:solidFill>
                <a:srgbClr val="FF0000"/>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Arial" panose="020B0604020202020204" pitchFamily="34" charset="0"/>
              <a:buChar char="•"/>
            </a:pPr>
            <a:r>
              <a:rPr lang="en-US" sz="1800" dirty="0">
                <a:effectLst/>
                <a:latin typeface="Lucida Bright" panose="02040602050505020304" pitchFamily="18" charset="0"/>
                <a:ea typeface="Times New Roman" panose="02020603050405020304" pitchFamily="18" charset="0"/>
              </a:rPr>
              <a:t>North Gate Fountains </a:t>
            </a:r>
          </a:p>
          <a:p>
            <a:pPr marL="800100" lvl="1" indent="-342900">
              <a:buFont typeface="Arial" panose="020B0604020202020204" pitchFamily="34" charset="0"/>
              <a:buChar char="•"/>
            </a:pPr>
            <a:r>
              <a:rPr lang="en-US" dirty="0">
                <a:effectLst/>
                <a:latin typeface="Lucida Bright" panose="02040602050505020304" pitchFamily="18" charset="0"/>
                <a:ea typeface="Times New Roman" panose="02020603050405020304" pitchFamily="18" charset="0"/>
              </a:rPr>
              <a:t>Turf Equipment has completed the </a:t>
            </a:r>
            <a:r>
              <a:rPr lang="en-US" dirty="0">
                <a:latin typeface="Lucida Bright" panose="02040602050505020304" pitchFamily="18" charset="0"/>
                <a:ea typeface="Times New Roman" panose="02020603050405020304" pitchFamily="18" charset="0"/>
              </a:rPr>
              <a:t>repairs on the old </a:t>
            </a:r>
            <a:r>
              <a:rPr lang="en-US" dirty="0">
                <a:effectLst/>
                <a:latin typeface="Lucida Bright" panose="02040602050505020304" pitchFamily="18" charset="0"/>
                <a:ea typeface="Times New Roman" panose="02020603050405020304" pitchFamily="18" charset="0"/>
              </a:rPr>
              <a:t>fountain and will be delivering it next week Public Works will install it as soon as they receive it</a:t>
            </a:r>
          </a:p>
          <a:p>
            <a:pPr marL="800100" lvl="1" indent="-342900">
              <a:buFont typeface="Arial" panose="020B0604020202020204" pitchFamily="34" charset="0"/>
              <a:buChar char="•"/>
            </a:pPr>
            <a:r>
              <a:rPr lang="en-US" dirty="0">
                <a:effectLst/>
                <a:latin typeface="Lucida Bright" panose="02040602050505020304" pitchFamily="18" charset="0"/>
                <a:ea typeface="Times New Roman" panose="02020603050405020304" pitchFamily="18" charset="0"/>
              </a:rPr>
              <a:t>Waiting for price on the new fountain</a:t>
            </a:r>
            <a:endParaRPr lang="en-US" dirty="0"/>
          </a:p>
        </p:txBody>
      </p:sp>
      <p:pic>
        <p:nvPicPr>
          <p:cNvPr id="5" name="Picture 4" descr="A group of men working on a wooden bridge&#10;&#10;Description automatically generated">
            <a:extLst>
              <a:ext uri="{FF2B5EF4-FFF2-40B4-BE49-F238E27FC236}">
                <a16:creationId xmlns:a16="http://schemas.microsoft.com/office/drawing/2014/main" id="{36410022-45E8-3DFB-D814-52E56962262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547"/>
          <a:stretch/>
        </p:blipFill>
        <p:spPr>
          <a:xfrm>
            <a:off x="6855560" y="2185988"/>
            <a:ext cx="2164032" cy="1774718"/>
          </a:xfrm>
          <a:prstGeom prst="rect">
            <a:avLst/>
          </a:prstGeom>
        </p:spPr>
      </p:pic>
      <p:pic>
        <p:nvPicPr>
          <p:cNvPr id="8" name="Picture 7" descr="A group of men on a bridge&#10;&#10;Description automatically generated">
            <a:extLst>
              <a:ext uri="{FF2B5EF4-FFF2-40B4-BE49-F238E27FC236}">
                <a16:creationId xmlns:a16="http://schemas.microsoft.com/office/drawing/2014/main" id="{AC6DE823-7141-EFC8-F597-AF5A8EF45F1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034" r="5948"/>
          <a:stretch/>
        </p:blipFill>
        <p:spPr>
          <a:xfrm>
            <a:off x="4424890" y="2185988"/>
            <a:ext cx="2316477" cy="1774716"/>
          </a:xfrm>
          <a:prstGeom prst="rect">
            <a:avLst/>
          </a:prstGeom>
        </p:spPr>
      </p:pic>
      <p:pic>
        <p:nvPicPr>
          <p:cNvPr id="12" name="Picture 11" descr="A tractor and a wooden plank&#10;&#10;Description automatically generated">
            <a:extLst>
              <a:ext uri="{FF2B5EF4-FFF2-40B4-BE49-F238E27FC236}">
                <a16:creationId xmlns:a16="http://schemas.microsoft.com/office/drawing/2014/main" id="{FDB56043-A41A-FE22-6805-BEBEB43AD13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4594432" y="4413614"/>
            <a:ext cx="2453640" cy="1840230"/>
          </a:xfrm>
          <a:prstGeom prst="rect">
            <a:avLst/>
          </a:prstGeom>
        </p:spPr>
      </p:pic>
    </p:spTree>
    <p:extLst>
      <p:ext uri="{BB962C8B-B14F-4D97-AF65-F5344CB8AC3E}">
        <p14:creationId xmlns:p14="http://schemas.microsoft.com/office/powerpoint/2010/main" val="2022798143"/>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54652A-D1F4-EC79-8B77-9C71B5FA4E2D}"/>
              </a:ext>
            </a:extLst>
          </p:cNvPr>
          <p:cNvSpPr>
            <a:spLocks noGrp="1"/>
          </p:cNvSpPr>
          <p:nvPr>
            <p:ph type="title"/>
          </p:nvPr>
        </p:nvSpPr>
        <p:spPr>
          <a:xfrm>
            <a:off x="363893" y="-116106"/>
            <a:ext cx="3338545" cy="1529604"/>
          </a:xfrm>
        </p:spPr>
        <p:txBody>
          <a:bodyPr/>
          <a:lstStyle/>
          <a:p>
            <a:pPr algn="ctr"/>
            <a:br>
              <a:rPr lang="en-US" sz="3200" dirty="0"/>
            </a:br>
            <a:br>
              <a:rPr lang="en-US" sz="3200" dirty="0"/>
            </a:br>
            <a:br>
              <a:rPr lang="en-US" sz="3200" dirty="0"/>
            </a:br>
            <a:r>
              <a:rPr lang="en-US" dirty="0"/>
              <a:t>Aquatics</a:t>
            </a:r>
            <a:br>
              <a:rPr lang="en-US" dirty="0"/>
            </a:br>
            <a:r>
              <a:rPr lang="en-US" sz="3200" dirty="0"/>
              <a:t>Lifeguard Status</a:t>
            </a:r>
          </a:p>
        </p:txBody>
      </p:sp>
      <p:sp>
        <p:nvSpPr>
          <p:cNvPr id="7" name="TextBox 6">
            <a:extLst>
              <a:ext uri="{FF2B5EF4-FFF2-40B4-BE49-F238E27FC236}">
                <a16:creationId xmlns:a16="http://schemas.microsoft.com/office/drawing/2014/main" id="{B33DA8D3-97E9-493C-A90A-CBC00E6300BC}"/>
              </a:ext>
            </a:extLst>
          </p:cNvPr>
          <p:cNvSpPr txBox="1"/>
          <p:nvPr/>
        </p:nvSpPr>
        <p:spPr>
          <a:xfrm>
            <a:off x="363893" y="2185988"/>
            <a:ext cx="8546841" cy="4224824"/>
          </a:xfrm>
          <a:prstGeom prst="rect">
            <a:avLst/>
          </a:prstGeom>
          <a:effectLst/>
        </p:spPr>
        <p:txBody>
          <a:bodyPr vert="horz" lIns="91440" tIns="45720" rIns="91440" bIns="45720" rtlCol="0" anchor="ctr">
            <a:normAutofit/>
          </a:bodyPr>
          <a:lstStyle/>
          <a:p>
            <a:pPr marL="0" marR="0" lvl="0" indent="0" algn="l" defTabSz="457200" rtl="0" eaLnBrk="1" fontAlgn="auto" latinLnBrk="0" hangingPunct="1">
              <a:lnSpc>
                <a:spcPct val="90000"/>
              </a:lnSpc>
              <a:spcBef>
                <a:spcPct val="20000"/>
              </a:spcBef>
              <a:spcAft>
                <a:spcPts val="60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6" name="TextBox 5">
            <a:extLst>
              <a:ext uri="{FF2B5EF4-FFF2-40B4-BE49-F238E27FC236}">
                <a16:creationId xmlns:a16="http://schemas.microsoft.com/office/drawing/2014/main" id="{FB55AB25-AC11-284B-63A1-CBD4C3190FE9}"/>
              </a:ext>
            </a:extLst>
          </p:cNvPr>
          <p:cNvSpPr txBox="1"/>
          <p:nvPr/>
        </p:nvSpPr>
        <p:spPr>
          <a:xfrm>
            <a:off x="545478" y="2195893"/>
            <a:ext cx="8023756" cy="4462760"/>
          </a:xfrm>
          <a:prstGeom prst="rect">
            <a:avLst/>
          </a:prstGeom>
          <a:noFill/>
        </p:spPr>
        <p:txBody>
          <a:bodyPr wrap="square" rtlCol="0">
            <a:spAutoFit/>
          </a:bodyPr>
          <a:lstStyle/>
          <a:p>
            <a:pPr marL="285750" indent="-285750">
              <a:buFont typeface="Arial" panose="020B0604020202020204" pitchFamily="34" charset="0"/>
              <a:buChar char="•"/>
            </a:pPr>
            <a:r>
              <a:rPr lang="en-US" dirty="0"/>
              <a:t>What has happened</a:t>
            </a:r>
          </a:p>
          <a:p>
            <a:pPr marL="285750" indent="-285750">
              <a:buFont typeface="Arial" panose="020B0604020202020204" pitchFamily="34" charset="0"/>
              <a:buChar char="•"/>
            </a:pPr>
            <a:endParaRPr lang="en-US" sz="800" dirty="0"/>
          </a:p>
          <a:p>
            <a:pPr marL="742950" lvl="1" indent="-285750">
              <a:buFont typeface="Arial" panose="020B0604020202020204" pitchFamily="34" charset="0"/>
              <a:buChar char="•"/>
            </a:pPr>
            <a:r>
              <a:rPr lang="en-US" dirty="0">
                <a:effectLst/>
                <a:latin typeface="Calibri" panose="020F0502020204030204" pitchFamily="34" charset="0"/>
                <a:ea typeface="Calibri" panose="020F0502020204030204" pitchFamily="34" charset="0"/>
              </a:rPr>
              <a:t>Fully staffed Memorial weekend with all pools operating normal hours</a:t>
            </a:r>
          </a:p>
          <a:p>
            <a:pPr marL="742950" lvl="1" indent="-285750">
              <a:buFont typeface="Arial" panose="020B0604020202020204" pitchFamily="34" charset="0"/>
              <a:buChar char="•"/>
            </a:pPr>
            <a:r>
              <a:rPr lang="en-US" dirty="0">
                <a:effectLst/>
                <a:latin typeface="Calibri" panose="020F0502020204030204" pitchFamily="34" charset="0"/>
                <a:ea typeface="Calibri" panose="020F0502020204030204" pitchFamily="34" charset="0"/>
              </a:rPr>
              <a:t>Week of May 29, 2023 – Swim &amp; Racquet down 2 days and Mumford’s down 2 days</a:t>
            </a:r>
            <a:r>
              <a:rPr lang="en-US" dirty="0">
                <a:latin typeface="Calibri" panose="020F0502020204030204" pitchFamily="34" charset="0"/>
                <a:ea typeface="Calibri" panose="020F0502020204030204" pitchFamily="34" charset="0"/>
              </a:rPr>
              <a:t> (n</a:t>
            </a:r>
            <a:r>
              <a:rPr lang="en-US" dirty="0">
                <a:effectLst/>
                <a:latin typeface="Calibri" panose="020F0502020204030204" pitchFamily="34" charset="0"/>
                <a:ea typeface="Calibri" panose="020F0502020204030204" pitchFamily="34" charset="0"/>
              </a:rPr>
              <a:t>ot on the same days).  All other pools operated normal hours.</a:t>
            </a:r>
          </a:p>
          <a:p>
            <a:pPr marL="742950" lvl="1" indent="-285750">
              <a:buFont typeface="Arial" panose="020B0604020202020204" pitchFamily="34" charset="0"/>
              <a:buChar char="•"/>
            </a:pPr>
            <a:r>
              <a:rPr lang="en-US" dirty="0">
                <a:effectLst/>
                <a:latin typeface="Calibri" panose="020F0502020204030204" pitchFamily="34" charset="0"/>
                <a:ea typeface="Calibri" panose="020F0502020204030204" pitchFamily="34" charset="0"/>
              </a:rPr>
              <a:t>Week of June 5, 2023 – Mumford’s down 2 days.  All other pools operated normal hours.</a:t>
            </a:r>
          </a:p>
          <a:p>
            <a:pPr marL="742950" lvl="1" indent="-285750">
              <a:buFont typeface="Arial" panose="020B0604020202020204" pitchFamily="34" charset="0"/>
              <a:buChar char="•"/>
            </a:pPr>
            <a:r>
              <a:rPr lang="en-US" dirty="0">
                <a:effectLst/>
                <a:latin typeface="Calibri" panose="020F0502020204030204" pitchFamily="34" charset="0"/>
                <a:ea typeface="Calibri" panose="020F0502020204030204" pitchFamily="34" charset="0"/>
              </a:rPr>
              <a:t>Weeks of June 12, 19, 26, July 3 – Operated all pools normal hours.</a:t>
            </a:r>
          </a:p>
          <a:p>
            <a:pPr marL="285750" indent="-285750">
              <a:buFont typeface="Arial" panose="020B0604020202020204" pitchFamily="34" charset="0"/>
              <a:buChar char="•"/>
            </a:pPr>
            <a:endParaRPr lang="en-US" sz="800" dirty="0"/>
          </a:p>
          <a:p>
            <a:pPr marL="285750" indent="-285750">
              <a:buFont typeface="Arial" panose="020B0604020202020204" pitchFamily="34" charset="0"/>
              <a:buChar char="•"/>
            </a:pPr>
            <a:r>
              <a:rPr lang="en-US" dirty="0"/>
              <a:t>Rest of summer forward</a:t>
            </a:r>
          </a:p>
          <a:p>
            <a:pPr marL="285750" indent="-285750">
              <a:buFont typeface="Arial" panose="020B0604020202020204" pitchFamily="34" charset="0"/>
              <a:buChar char="•"/>
            </a:pPr>
            <a:endParaRPr lang="en-US" sz="800" dirty="0"/>
          </a:p>
          <a:p>
            <a:pPr marL="742950" lvl="1" indent="-285750">
              <a:buFont typeface="Arial" panose="020B0604020202020204" pitchFamily="34" charset="0"/>
              <a:buChar char="•"/>
            </a:pPr>
            <a:r>
              <a:rPr lang="en-US" dirty="0">
                <a:effectLst/>
                <a:latin typeface="Calibri" panose="020F0502020204030204" pitchFamily="34" charset="0"/>
                <a:ea typeface="Calibri" panose="020F0502020204030204" pitchFamily="34" charset="0"/>
              </a:rPr>
              <a:t>Aquatics should operate normal hours at all pools until second week of August.  This is normal due to the college and high school sports kids returning to school. (Consistent with prior years)</a:t>
            </a:r>
          </a:p>
          <a:p>
            <a:pPr marL="742950" lvl="1" indent="-285750">
              <a:buFont typeface="Arial" panose="020B0604020202020204" pitchFamily="34" charset="0"/>
              <a:buChar char="•"/>
            </a:pPr>
            <a:r>
              <a:rPr lang="en-US" dirty="0">
                <a:effectLst/>
                <a:latin typeface="Calibri" panose="020F0502020204030204" pitchFamily="34" charset="0"/>
                <a:ea typeface="Calibri" panose="020F0502020204030204" pitchFamily="34" charset="0"/>
              </a:rPr>
              <a:t>Aquatics is fully supporting Ocean Pines Camp and Family Fun Night.</a:t>
            </a:r>
          </a:p>
          <a:p>
            <a:pPr marL="742950" lvl="1" indent="-285750">
              <a:buFont typeface="Arial" panose="020B0604020202020204" pitchFamily="34" charset="0"/>
              <a:buChar char="•"/>
            </a:pPr>
            <a:endParaRPr lang="en-US" sz="800" dirty="0">
              <a:effectLst/>
              <a:latin typeface="Calibri" panose="020F0502020204030204" pitchFamily="34" charset="0"/>
              <a:ea typeface="Calibri" panose="020F0502020204030204" pitchFamily="34" charset="0"/>
            </a:endParaRPr>
          </a:p>
          <a:p>
            <a:pPr marL="742950" lvl="1" indent="-285750">
              <a:buFont typeface="Wingdings" panose="05000000000000000000" pitchFamily="2" charset="2"/>
              <a:buChar char="v"/>
            </a:pPr>
            <a:r>
              <a:rPr lang="en-US" dirty="0">
                <a:effectLst/>
                <a:latin typeface="Calibri" panose="020F0502020204030204" pitchFamily="34" charset="0"/>
                <a:ea typeface="Calibri" panose="020F0502020204030204" pitchFamily="34" charset="0"/>
              </a:rPr>
              <a:t>Aquatics currently has 38 guards on staff.  Aquatics had 24 guards, at this time, last year.  Normal years are 35–40 lifeguards.</a:t>
            </a:r>
            <a:endParaRPr lang="en-US" dirty="0"/>
          </a:p>
        </p:txBody>
      </p:sp>
      <p:sp>
        <p:nvSpPr>
          <p:cNvPr id="2" name="TextBox 1">
            <a:extLst>
              <a:ext uri="{FF2B5EF4-FFF2-40B4-BE49-F238E27FC236}">
                <a16:creationId xmlns:a16="http://schemas.microsoft.com/office/drawing/2014/main" id="{24157D75-4716-9B0B-35D7-FF5B5E3922EF}"/>
              </a:ext>
            </a:extLst>
          </p:cNvPr>
          <p:cNvSpPr txBox="1"/>
          <p:nvPr/>
        </p:nvSpPr>
        <p:spPr>
          <a:xfrm>
            <a:off x="4066903" y="57314"/>
            <a:ext cx="4843831" cy="1877437"/>
          </a:xfrm>
          <a:prstGeom prst="rect">
            <a:avLst/>
          </a:prstGeom>
          <a:noFill/>
        </p:spPr>
        <p:txBody>
          <a:bodyPr wrap="square" rtlCol="0">
            <a:spAutoFit/>
          </a:bodyPr>
          <a:lstStyle/>
          <a:p>
            <a:pPr algn="ctr"/>
            <a:r>
              <a:rPr lang="en-US" sz="2000" b="1" i="1" u="sng" dirty="0">
                <a:solidFill>
                  <a:schemeClr val="bg1"/>
                </a:solidFill>
              </a:rPr>
              <a:t>Pool Hour Notifications</a:t>
            </a:r>
          </a:p>
          <a:p>
            <a:pPr marL="342900" marR="0" lvl="0" indent="-342900">
              <a:spcBef>
                <a:spcPts val="0"/>
              </a:spcBef>
              <a:spcAft>
                <a:spcPts val="0"/>
              </a:spcAft>
              <a:buSzPts val="1000"/>
              <a:buFont typeface="Symbol" panose="05050102010706020507" pitchFamily="18" charset="2"/>
              <a:buChar char=""/>
              <a:tabLst>
                <a:tab pos="457200" algn="l"/>
              </a:tabLst>
            </a:pPr>
            <a:r>
              <a:rPr lang="en-US" sz="1600" b="1" i="1" dirty="0">
                <a:solidFill>
                  <a:schemeClr val="bg1"/>
                </a:solidFill>
                <a:effectLst/>
                <a:latin typeface="Calibri" panose="020F0502020204030204" pitchFamily="34" charset="0"/>
                <a:ea typeface="Times New Roman" panose="02020603050405020304" pitchFamily="18" charset="0"/>
              </a:rPr>
              <a:t>Sent to more than 9,000 people in a weekly e-blast </a:t>
            </a:r>
            <a:endParaRPr lang="en-US" sz="1600" b="1" i="1" dirty="0">
              <a:solidFill>
                <a:schemeClr val="bg1"/>
              </a:solidFill>
              <a:effectLst/>
              <a:latin typeface="Calibri" panose="020F0502020204030204" pitchFamily="34" charset="0"/>
              <a:ea typeface="Calibri" panose="020F0502020204030204" pitchFamily="34" charset="0"/>
            </a:endParaRPr>
          </a:p>
          <a:p>
            <a:pPr marL="342900" marR="0" lvl="0" indent="-342900">
              <a:spcAft>
                <a:spcPts val="0"/>
              </a:spcAft>
              <a:buSzPts val="1000"/>
              <a:buFont typeface="Symbol" panose="05050102010706020507" pitchFamily="18" charset="2"/>
              <a:buChar char=""/>
              <a:tabLst>
                <a:tab pos="457200" algn="l"/>
              </a:tabLst>
            </a:pPr>
            <a:r>
              <a:rPr lang="en-US" sz="1600" b="1" i="1" dirty="0">
                <a:solidFill>
                  <a:schemeClr val="bg1"/>
                </a:solidFill>
                <a:effectLst/>
                <a:latin typeface="Calibri" panose="020F0502020204030204" pitchFamily="34" charset="0"/>
                <a:ea typeface="Times New Roman" panose="02020603050405020304" pitchFamily="18" charset="0"/>
              </a:rPr>
              <a:t>Posted on the door of each pool</a:t>
            </a:r>
            <a:endParaRPr lang="en-US" sz="1600" b="1" i="1" dirty="0">
              <a:solidFill>
                <a:schemeClr val="bg1"/>
              </a:solidFill>
              <a:effectLst/>
              <a:latin typeface="Calibri" panose="020F0502020204030204" pitchFamily="34" charset="0"/>
              <a:ea typeface="Calibri" panose="020F0502020204030204" pitchFamily="34" charset="0"/>
            </a:endParaRPr>
          </a:p>
          <a:p>
            <a:pPr marL="342900" marR="0" lvl="0" indent="-342900">
              <a:spcAft>
                <a:spcPts val="0"/>
              </a:spcAft>
              <a:buSzPts val="1000"/>
              <a:buFont typeface="Symbol" panose="05050102010706020507" pitchFamily="18" charset="2"/>
              <a:buChar char=""/>
              <a:tabLst>
                <a:tab pos="457200" algn="l"/>
              </a:tabLst>
            </a:pPr>
            <a:r>
              <a:rPr lang="en-US" sz="1600" b="1" i="1" dirty="0">
                <a:solidFill>
                  <a:schemeClr val="bg1"/>
                </a:solidFill>
                <a:effectLst/>
                <a:latin typeface="Calibri" panose="020F0502020204030204" pitchFamily="34" charset="0"/>
                <a:ea typeface="Times New Roman" panose="02020603050405020304" pitchFamily="18" charset="0"/>
              </a:rPr>
              <a:t>Posted on the website, both in the "News" section and on the "Aquatics" page</a:t>
            </a:r>
            <a:endParaRPr lang="en-US" sz="1600" b="1" i="1" dirty="0">
              <a:solidFill>
                <a:schemeClr val="bg1"/>
              </a:solidFill>
              <a:effectLst/>
              <a:latin typeface="Calibri" panose="020F0502020204030204" pitchFamily="34" charset="0"/>
              <a:ea typeface="Calibri" panose="020F0502020204030204" pitchFamily="34" charset="0"/>
            </a:endParaRPr>
          </a:p>
          <a:p>
            <a:pPr marL="342900" marR="0" lvl="0" indent="-342900">
              <a:spcAft>
                <a:spcPts val="0"/>
              </a:spcAft>
              <a:buSzPts val="1000"/>
              <a:buFont typeface="Symbol" panose="05050102010706020507" pitchFamily="18" charset="2"/>
              <a:buChar char=""/>
              <a:tabLst>
                <a:tab pos="457200" algn="l"/>
              </a:tabLst>
            </a:pPr>
            <a:r>
              <a:rPr lang="en-US" sz="1600" b="1" i="1" dirty="0">
                <a:solidFill>
                  <a:schemeClr val="bg1"/>
                </a:solidFill>
                <a:effectLst/>
                <a:latin typeface="Calibri" panose="020F0502020204030204" pitchFamily="34" charset="0"/>
                <a:ea typeface="Times New Roman" panose="02020603050405020304" pitchFamily="18" charset="0"/>
              </a:rPr>
              <a:t>Posted on OPA social media, on the Aquatics Facebook and OPA Facebook </a:t>
            </a:r>
            <a:endParaRPr lang="en-US" sz="1600" b="1" i="1" dirty="0">
              <a:solidFill>
                <a:schemeClr val="bg1"/>
              </a:solidFill>
            </a:endParaRPr>
          </a:p>
        </p:txBody>
      </p:sp>
    </p:spTree>
    <p:extLst>
      <p:ext uri="{BB962C8B-B14F-4D97-AF65-F5344CB8AC3E}">
        <p14:creationId xmlns:p14="http://schemas.microsoft.com/office/powerpoint/2010/main" val="1774180577"/>
      </p:ext>
    </p:extLst>
  </p:cSld>
  <p:clrMapOvr>
    <a:overrideClrMapping bg1="lt1" tx1="dk1" bg2="lt2" tx2="dk2" accent1="accent1" accent2="accent2" accent3="accent3" accent4="accent4" accent5="accent5" accent6="accent6" hlink="hlink" folHlink="folHlink"/>
  </p:clrMapOvr>
</p:sld>
</file>

<file path=ppt/theme/_rels/theme3.xml.rels><?xml version="1.0" encoding="UTF-8" standalone="yes"?>
<Relationships xmlns="http://schemas.openxmlformats.org/package/2006/relationships"><Relationship Id="rId1" Type="http://schemas.openxmlformats.org/officeDocument/2006/relationships/image" Target="../media/image7.jpeg"/></Relationships>
</file>

<file path=ppt/theme/_rels/theme4.xml.rels><?xml version="1.0" encoding="UTF-8" standalone="yes"?>
<Relationships xmlns="http://schemas.openxmlformats.org/package/2006/relationships"><Relationship Id="rId1" Type="http://schemas.openxmlformats.org/officeDocument/2006/relationships/image" Target="../media/image7.jpeg"/></Relationships>
</file>

<file path=ppt/theme/_rels/theme5.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SIBSON CONSULTING Document">
  <a:themeElements>
    <a:clrScheme name="Sibson">
      <a:dk1>
        <a:sysClr val="windowText" lastClr="000000"/>
      </a:dk1>
      <a:lt1>
        <a:sysClr val="window" lastClr="FFFFFF"/>
      </a:lt1>
      <a:dk2>
        <a:srgbClr val="000000"/>
      </a:dk2>
      <a:lt2>
        <a:srgbClr val="B2B4B3"/>
      </a:lt2>
      <a:accent1>
        <a:srgbClr val="A0CFEB"/>
      </a:accent1>
      <a:accent2>
        <a:srgbClr val="0065BD"/>
      </a:accent2>
      <a:accent3>
        <a:srgbClr val="429C35"/>
      </a:accent3>
      <a:accent4>
        <a:srgbClr val="616365"/>
      </a:accent4>
      <a:accent5>
        <a:srgbClr val="C4262E"/>
      </a:accent5>
      <a:accent6>
        <a:srgbClr val="EEAF30"/>
      </a:accent6>
      <a:hlink>
        <a:srgbClr val="0065BD"/>
      </a:hlink>
      <a:folHlink>
        <a:srgbClr val="7030A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lnDef>
  </a:objectDefaults>
  <a:extraClrSchemeLst>
    <a:extraClrScheme>
      <a:clrScheme name="Segal Report 1">
        <a:dk1>
          <a:srgbClr val="000000"/>
        </a:dk1>
        <a:lt1>
          <a:srgbClr val="FFFFFF"/>
        </a:lt1>
        <a:dk2>
          <a:srgbClr val="000000"/>
        </a:dk2>
        <a:lt2>
          <a:srgbClr val="B2B4B3"/>
        </a:lt2>
        <a:accent1>
          <a:srgbClr val="A0CFEB"/>
        </a:accent1>
        <a:accent2>
          <a:srgbClr val="C4262E"/>
        </a:accent2>
        <a:accent3>
          <a:srgbClr val="FFFFFF"/>
        </a:accent3>
        <a:accent4>
          <a:srgbClr val="000000"/>
        </a:accent4>
        <a:accent5>
          <a:srgbClr val="CDE4F3"/>
        </a:accent5>
        <a:accent6>
          <a:srgbClr val="B12129"/>
        </a:accent6>
        <a:hlink>
          <a:srgbClr val="3F9C35"/>
        </a:hlink>
        <a:folHlink>
          <a:srgbClr val="0098DB"/>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IBSON CONSULTING Document" id="{8B48DD64-9FB5-4282-8588-7B21241C64BB}" vid="{85534FED-CE0B-46C2-A386-62A7B1E79165}"/>
    </a:ext>
  </a:extLst>
</a:theme>
</file>

<file path=ppt/theme/theme2.xml><?xml version="1.0" encoding="utf-8"?>
<a:theme xmlns:a="http://schemas.openxmlformats.org/drawingml/2006/main" name="Data slides">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4.xml><?xml version="1.0" encoding="utf-8"?>
<a:theme xmlns:a="http://schemas.openxmlformats.org/drawingml/2006/main" name="2_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5.xml><?xml version="1.0" encoding="utf-8"?>
<a:theme xmlns:a="http://schemas.openxmlformats.org/drawingml/2006/main" name="3_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6.xml><?xml version="1.0" encoding="utf-8"?>
<a:theme xmlns:a="http://schemas.openxmlformats.org/drawingml/2006/main" name="Office Theme">
  <a:themeElements>
    <a:clrScheme name="Seashells">
      <a:dk1>
        <a:srgbClr val="634823"/>
      </a:dk1>
      <a:lt1>
        <a:sysClr val="window" lastClr="FFFFFF"/>
      </a:lt1>
      <a:dk2>
        <a:srgbClr val="000000"/>
      </a:dk2>
      <a:lt2>
        <a:srgbClr val="F9EDD7"/>
      </a:lt2>
      <a:accent1>
        <a:srgbClr val="803C63"/>
      </a:accent1>
      <a:accent2>
        <a:srgbClr val="5A95A4"/>
      </a:accent2>
      <a:accent3>
        <a:srgbClr val="EBB419"/>
      </a:accent3>
      <a:accent4>
        <a:srgbClr val="E1771F"/>
      </a:accent4>
      <a:accent5>
        <a:srgbClr val="648C7A"/>
      </a:accent5>
      <a:accent6>
        <a:srgbClr val="ACBB51"/>
      </a:accent6>
      <a:hlink>
        <a:srgbClr val="5A95A4"/>
      </a:hlink>
      <a:folHlink>
        <a:srgbClr val="E1771F"/>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7.xml><?xml version="1.0" encoding="utf-8"?>
<a:theme xmlns:a="http://schemas.openxmlformats.org/drawingml/2006/main" name="Office Theme">
  <a:themeElements>
    <a:clrScheme name="Seashells">
      <a:dk1>
        <a:srgbClr val="634823"/>
      </a:dk1>
      <a:lt1>
        <a:sysClr val="window" lastClr="FFFFFF"/>
      </a:lt1>
      <a:dk2>
        <a:srgbClr val="000000"/>
      </a:dk2>
      <a:lt2>
        <a:srgbClr val="F9EDD7"/>
      </a:lt2>
      <a:accent1>
        <a:srgbClr val="803C63"/>
      </a:accent1>
      <a:accent2>
        <a:srgbClr val="5A95A4"/>
      </a:accent2>
      <a:accent3>
        <a:srgbClr val="EBB419"/>
      </a:accent3>
      <a:accent4>
        <a:srgbClr val="E1771F"/>
      </a:accent4>
      <a:accent5>
        <a:srgbClr val="648C7A"/>
      </a:accent5>
      <a:accent6>
        <a:srgbClr val="ACBB51"/>
      </a:accent6>
      <a:hlink>
        <a:srgbClr val="5A95A4"/>
      </a:hlink>
      <a:folHlink>
        <a:srgbClr val="E1771F"/>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F58D88600E1A94FA3EA08FFB8100B44" ma:contentTypeVersion="8" ma:contentTypeDescription="Create a new document." ma:contentTypeScope="" ma:versionID="efabcea43e922bff867dd1f52a27213c">
  <xsd:schema xmlns:xsd="http://www.w3.org/2001/XMLSchema" xmlns:xs="http://www.w3.org/2001/XMLSchema" xmlns:p="http://schemas.microsoft.com/office/2006/metadata/properties" xmlns:ns3="005420c5-ce29-4fd8-9b0b-06107616db10" xmlns:ns4="2410f877-682a-4a84-b4b9-52eb2a99858c" targetNamespace="http://schemas.microsoft.com/office/2006/metadata/properties" ma:root="true" ma:fieldsID="bfe9a6c734fdc2c55f8b39d141f90644" ns3:_="" ns4:_="">
    <xsd:import namespace="005420c5-ce29-4fd8-9b0b-06107616db10"/>
    <xsd:import namespace="2410f877-682a-4a84-b4b9-52eb2a99858c"/>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LengthInSecond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5420c5-ce29-4fd8-9b0b-06107616db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_activity" ma:index="15"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410f877-682a-4a84-b4b9-52eb2a99858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005420c5-ce29-4fd8-9b0b-06107616db1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5237C53-DEB3-451D-8DAC-7B549F44CC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05420c5-ce29-4fd8-9b0b-06107616db10"/>
    <ds:schemaRef ds:uri="2410f877-682a-4a84-b4b9-52eb2a99858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5C4FE95-5FDD-4F38-A968-D37070C529A2}">
  <ds:schemaRefs>
    <ds:schemaRef ds:uri="http://schemas.microsoft.com/office/infopath/2007/PartnerControls"/>
    <ds:schemaRef ds:uri="http://www.w3.org/XML/1998/namespace"/>
    <ds:schemaRef ds:uri="http://schemas.microsoft.com/office/2006/documentManagement/types"/>
    <ds:schemaRef ds:uri="http://purl.org/dc/dcmitype/"/>
    <ds:schemaRef ds:uri="http://purl.org/dc/elements/1.1/"/>
    <ds:schemaRef ds:uri="005420c5-ce29-4fd8-9b0b-06107616db10"/>
    <ds:schemaRef ds:uri="http://schemas.microsoft.com/office/2006/metadata/properties"/>
    <ds:schemaRef ds:uri="http://schemas.openxmlformats.org/package/2006/metadata/core-properties"/>
    <ds:schemaRef ds:uri="2410f877-682a-4a84-b4b9-52eb2a99858c"/>
    <ds:schemaRef ds:uri="http://purl.org/dc/terms/"/>
  </ds:schemaRefs>
</ds:datastoreItem>
</file>

<file path=customXml/itemProps3.xml><?xml version="1.0" encoding="utf-8"?>
<ds:datastoreItem xmlns:ds="http://schemas.openxmlformats.org/officeDocument/2006/customXml" ds:itemID="{3B739C01-A55D-4154-8A5A-0B12F337382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111719</TotalTime>
  <Words>1418</Words>
  <Application>Microsoft Office PowerPoint</Application>
  <PresentationFormat>On-screen Show (4:3)</PresentationFormat>
  <Paragraphs>298</Paragraphs>
  <Slides>25</Slides>
  <Notes>1</Notes>
  <HiddenSlides>0</HiddenSlides>
  <MMClips>0</MMClips>
  <ScaleCrop>false</ScaleCrop>
  <HeadingPairs>
    <vt:vector size="6" baseType="variant">
      <vt:variant>
        <vt:lpstr>Fonts Used</vt:lpstr>
      </vt:variant>
      <vt:variant>
        <vt:i4>15</vt:i4>
      </vt:variant>
      <vt:variant>
        <vt:lpstr>Theme</vt:lpstr>
      </vt:variant>
      <vt:variant>
        <vt:i4>5</vt:i4>
      </vt:variant>
      <vt:variant>
        <vt:lpstr>Slide Titles</vt:lpstr>
      </vt:variant>
      <vt:variant>
        <vt:i4>25</vt:i4>
      </vt:variant>
    </vt:vector>
  </HeadingPairs>
  <TitlesOfParts>
    <vt:vector size="45" baseType="lpstr">
      <vt:lpstr>Arial</vt:lpstr>
      <vt:lpstr>Arial Black</vt:lpstr>
      <vt:lpstr>Arial Narrow</vt:lpstr>
      <vt:lpstr>Calibri</vt:lpstr>
      <vt:lpstr>Calibri Light</vt:lpstr>
      <vt:lpstr>Century Gothic</vt:lpstr>
      <vt:lpstr>Corbel</vt:lpstr>
      <vt:lpstr>Courier New</vt:lpstr>
      <vt:lpstr>Franklin Gothic Medium</vt:lpstr>
      <vt:lpstr>Gill Sans MT</vt:lpstr>
      <vt:lpstr>Lucida Bright</vt:lpstr>
      <vt:lpstr>Symbol</vt:lpstr>
      <vt:lpstr>Times New Roman</vt:lpstr>
      <vt:lpstr>Wingdings</vt:lpstr>
      <vt:lpstr>Wingdings 2</vt:lpstr>
      <vt:lpstr>SIBSON CONSULTING Document</vt:lpstr>
      <vt:lpstr>Data slides</vt:lpstr>
      <vt:lpstr>Quotable</vt:lpstr>
      <vt:lpstr>2_Quotable</vt:lpstr>
      <vt:lpstr>3_Quotable</vt:lpstr>
      <vt:lpstr>Board of Directors Meeting</vt:lpstr>
      <vt:lpstr>Approval of Agenda</vt:lpstr>
      <vt:lpstr>   Approval of Minutes    June 17, 2023 – Regular Meeting      </vt:lpstr>
      <vt:lpstr>President’s Remarks  Doug Parks</vt:lpstr>
      <vt:lpstr>GM Leadership Report –  John Viola</vt:lpstr>
      <vt:lpstr>PowerPoint Presentation</vt:lpstr>
      <vt:lpstr>          </vt:lpstr>
      <vt:lpstr>North Gate</vt:lpstr>
      <vt:lpstr>   Aquatics Lifeguard Status</vt:lpstr>
      <vt:lpstr>Golf Maintenance Irrigation System Design Phase</vt:lpstr>
      <vt:lpstr>Historic Golf Gazebo Restored</vt:lpstr>
      <vt:lpstr>Maintenance &amp; Renovation</vt:lpstr>
      <vt:lpstr>CPI Violation Dashboard June</vt:lpstr>
      <vt:lpstr>Work Orders June</vt:lpstr>
      <vt:lpstr>Customer Service Dashboard (from info@oceanpines.org) June</vt:lpstr>
      <vt:lpstr>Financials</vt:lpstr>
      <vt:lpstr>UNAUDITED FINANCIAL CHANGE MONTH OF MAY 2023</vt:lpstr>
      <vt:lpstr>UNAUDITED MONTH OF MAY FAVOR/(UNFAVORABLE) VS. BUDGET (IN 000’s) </vt:lpstr>
      <vt:lpstr>UNAUDITED RESERVES MAY 2023 ($ MILLIONS)</vt:lpstr>
      <vt:lpstr>“flash” preliminary estimate for   month of JUNE 2023</vt:lpstr>
      <vt:lpstr>“FLASH” PRELIMINARY ESTIMATE MONTH OF JUNE FAVOR/(UNFAVORABLE) VS. BUDGET (IN 000’S) </vt:lpstr>
      <vt:lpstr>Treasurer’s Report -  Monica Rakowski</vt:lpstr>
      <vt:lpstr>PowerPoint Presentation</vt:lpstr>
      <vt:lpstr>Public Comments</vt:lpstr>
      <vt:lpstr>Adjournment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Board of Directors Meeting</dc:title>
  <dc:creator>Michelle Bennett</dc:creator>
  <cp:lastModifiedBy>Linda Martin</cp:lastModifiedBy>
  <cp:revision>979</cp:revision>
  <cp:lastPrinted>2023-07-14T19:59:26Z</cp:lastPrinted>
  <dcterms:created xsi:type="dcterms:W3CDTF">2021-01-13T14:26:54Z</dcterms:created>
  <dcterms:modified xsi:type="dcterms:W3CDTF">2023-07-14T20:27:02Z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0x010100DF58D88600E1A94FA3EA08FFB8100B44</vt:lpwstr>
  </property>
</Properties>
</file>