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4"/>
    <p:sldMasterId id="2147484422" r:id="rId5"/>
    <p:sldMasterId id="2147484503" r:id="rId6"/>
  </p:sldMasterIdLst>
  <p:notesMasterIdLst>
    <p:notesMasterId r:id="rId38"/>
  </p:notesMasterIdLst>
  <p:handoutMasterIdLst>
    <p:handoutMasterId r:id="rId39"/>
  </p:handoutMasterIdLst>
  <p:sldIdLst>
    <p:sldId id="1397" r:id="rId7"/>
    <p:sldId id="1644" r:id="rId8"/>
    <p:sldId id="1763" r:id="rId9"/>
    <p:sldId id="1764" r:id="rId10"/>
    <p:sldId id="1770" r:id="rId11"/>
    <p:sldId id="1765" r:id="rId12"/>
    <p:sldId id="1766" r:id="rId13"/>
    <p:sldId id="1776" r:id="rId14"/>
    <p:sldId id="1778" r:id="rId15"/>
    <p:sldId id="1767" r:id="rId16"/>
    <p:sldId id="1777" r:id="rId17"/>
    <p:sldId id="1768" r:id="rId18"/>
    <p:sldId id="1762" r:id="rId19"/>
    <p:sldId id="1769" r:id="rId20"/>
    <p:sldId id="654" r:id="rId21"/>
    <p:sldId id="1418" r:id="rId22"/>
    <p:sldId id="652" r:id="rId23"/>
    <p:sldId id="1779" r:id="rId24"/>
    <p:sldId id="1771" r:id="rId25"/>
    <p:sldId id="1772" r:id="rId26"/>
    <p:sldId id="1773" r:id="rId27"/>
    <p:sldId id="1775" r:id="rId28"/>
    <p:sldId id="1774" r:id="rId29"/>
    <p:sldId id="1442" r:id="rId30"/>
    <p:sldId id="1443" r:id="rId31"/>
    <p:sldId id="1441" r:id="rId32"/>
    <p:sldId id="668" r:id="rId33"/>
    <p:sldId id="669" r:id="rId34"/>
    <p:sldId id="670" r:id="rId35"/>
    <p:sldId id="582" r:id="rId36"/>
    <p:sldId id="623" r:id="rId3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4D2B0"/>
    <a:srgbClr val="F5EADF"/>
    <a:srgbClr val="D4D1CC"/>
    <a:srgbClr val="5F5ACC"/>
    <a:srgbClr val="D65C00"/>
    <a:srgbClr val="E4E1DE"/>
    <a:srgbClr val="BCE1E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6" autoAdjust="0"/>
    <p:restoredTop sz="94706" autoAdjust="0"/>
  </p:normalViewPr>
  <p:slideViewPr>
    <p:cSldViewPr snapToGrid="0">
      <p:cViewPr varScale="1">
        <p:scale>
          <a:sx n="63" d="100"/>
          <a:sy n="63" d="100"/>
        </p:scale>
        <p:origin x="1632" y="3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3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2982119"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sz="quarter" idx="1"/>
          </p:nvPr>
        </p:nvSpPr>
        <p:spPr>
          <a:xfrm>
            <a:off x="3898110" y="0"/>
            <a:ext cx="2982119" cy="466434"/>
          </a:xfrm>
          <a:prstGeom prst="rect">
            <a:avLst/>
          </a:prstGeom>
        </p:spPr>
        <p:txBody>
          <a:bodyPr vert="horz" lIns="93117" tIns="46559" rIns="93117" bIns="46559" rtlCol="0"/>
          <a:lstStyle>
            <a:lvl1pPr algn="r">
              <a:defRPr sz="1200"/>
            </a:lvl1pPr>
          </a:lstStyle>
          <a:p>
            <a:fld id="{20EA5F0D-C1DC-412F-A146-DDB3A74B588F}" type="datetimeFigureOut">
              <a:rPr lang="en-US"/>
              <a:t>7/26/2025</a:t>
            </a:fld>
            <a:endParaRPr dirty="0"/>
          </a:p>
        </p:txBody>
      </p:sp>
      <p:sp>
        <p:nvSpPr>
          <p:cNvPr id="4" name="Footer Placeholder 3"/>
          <p:cNvSpPr>
            <a:spLocks noGrp="1"/>
          </p:cNvSpPr>
          <p:nvPr>
            <p:ph type="ftr" sz="quarter" idx="2"/>
          </p:nvPr>
        </p:nvSpPr>
        <p:spPr>
          <a:xfrm>
            <a:off x="8" y="8829990"/>
            <a:ext cx="2982119" cy="466433"/>
          </a:xfrm>
          <a:prstGeom prst="rect">
            <a:avLst/>
          </a:prstGeom>
        </p:spPr>
        <p:txBody>
          <a:bodyPr vert="horz" lIns="93117" tIns="46559" rIns="93117" bIns="46559" rtlCol="0" anchor="b"/>
          <a:lstStyle>
            <a:lvl1pPr algn="l">
              <a:defRPr sz="1200"/>
            </a:lvl1pPr>
          </a:lstStyle>
          <a:p>
            <a:endParaRPr dirty="0"/>
          </a:p>
        </p:txBody>
      </p:sp>
      <p:sp>
        <p:nvSpPr>
          <p:cNvPr id="5" name="Slide Number Placeholder 4"/>
          <p:cNvSpPr>
            <a:spLocks noGrp="1"/>
          </p:cNvSpPr>
          <p:nvPr>
            <p:ph type="sldNum" sz="quarter" idx="3"/>
          </p:nvPr>
        </p:nvSpPr>
        <p:spPr>
          <a:xfrm>
            <a:off x="3898110" y="8829990"/>
            <a:ext cx="2982119"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2982119"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idx="1"/>
          </p:nvPr>
        </p:nvSpPr>
        <p:spPr>
          <a:xfrm>
            <a:off x="3898110" y="0"/>
            <a:ext cx="2982119" cy="466434"/>
          </a:xfrm>
          <a:prstGeom prst="rect">
            <a:avLst/>
          </a:prstGeom>
        </p:spPr>
        <p:txBody>
          <a:bodyPr vert="horz" lIns="93117" tIns="46559" rIns="93117" bIns="46559" rtlCol="0"/>
          <a:lstStyle>
            <a:lvl1pPr algn="r">
              <a:defRPr sz="1200"/>
            </a:lvl1pPr>
          </a:lstStyle>
          <a:p>
            <a:fld id="{A8CDE508-72C8-4AB5-AA9C-1584D31690E0}" type="datetimeFigureOut">
              <a:rPr lang="en-US"/>
              <a:t>7/26/2025</a:t>
            </a:fld>
            <a:endParaRPr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17" tIns="46559" rIns="93117" bIns="46559" rtlCol="0" anchor="ctr"/>
          <a:lstStyle/>
          <a:p>
            <a:endParaRPr dirty="0"/>
          </a:p>
        </p:txBody>
      </p:sp>
      <p:sp>
        <p:nvSpPr>
          <p:cNvPr id="5" name="Notes Placeholder 4"/>
          <p:cNvSpPr>
            <a:spLocks noGrp="1"/>
          </p:cNvSpPr>
          <p:nvPr>
            <p:ph type="body" sz="quarter" idx="3"/>
          </p:nvPr>
        </p:nvSpPr>
        <p:spPr>
          <a:xfrm>
            <a:off x="688182" y="4473901"/>
            <a:ext cx="550545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8" y="8829990"/>
            <a:ext cx="2982119" cy="466433"/>
          </a:xfrm>
          <a:prstGeom prst="rect">
            <a:avLst/>
          </a:prstGeom>
        </p:spPr>
        <p:txBody>
          <a:bodyPr vert="horz" lIns="93117" tIns="46559" rIns="93117" bIns="46559" rtlCol="0" anchor="b"/>
          <a:lstStyle>
            <a:lvl1pPr algn="l">
              <a:defRPr sz="1200"/>
            </a:lvl1pPr>
          </a:lstStyle>
          <a:p>
            <a:endParaRPr dirty="0"/>
          </a:p>
        </p:txBody>
      </p:sp>
      <p:sp>
        <p:nvSpPr>
          <p:cNvPr id="7" name="Slide Number Placeholder 6"/>
          <p:cNvSpPr>
            <a:spLocks noGrp="1"/>
          </p:cNvSpPr>
          <p:nvPr>
            <p:ph type="sldNum" sz="quarter" idx="5"/>
          </p:nvPr>
        </p:nvSpPr>
        <p:spPr>
          <a:xfrm>
            <a:off x="3898110" y="8829990"/>
            <a:ext cx="2982119"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51682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9" y="965201"/>
            <a:ext cx="3887787" cy="349251"/>
          </a:xfrm>
        </p:spPr>
        <p:txBody>
          <a:bodyPr/>
          <a:lstStyle/>
          <a:p>
            <a:pPr lvl="0"/>
            <a:r>
              <a:rPr lang="en-US" dirty="0"/>
              <a:t>Click to edit Master text styles</a:t>
            </a:r>
          </a:p>
        </p:txBody>
      </p:sp>
    </p:spTree>
    <p:extLst>
      <p:ext uri="{BB962C8B-B14F-4D97-AF65-F5344CB8AC3E}">
        <p14:creationId xmlns:p14="http://schemas.microsoft.com/office/powerpoint/2010/main" val="409800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413022696"/>
              </p:ext>
            </p:extLst>
          </p:nvPr>
        </p:nvGraphicFramePr>
        <p:xfrm>
          <a:off x="204788" y="1403202"/>
          <a:ext cx="5953649" cy="3870960"/>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1"/>
            <a:ext cx="4478337" cy="349251"/>
          </a:xfrm>
        </p:spPr>
        <p:txBody>
          <a:bodyPr/>
          <a:lstStyle/>
          <a:p>
            <a:pPr lvl="0"/>
            <a:r>
              <a:rPr lang="en-US" dirty="0"/>
              <a:t>Click to edit Master text styles</a:t>
            </a:r>
          </a:p>
        </p:txBody>
      </p:sp>
    </p:spTree>
    <p:extLst>
      <p:ext uri="{BB962C8B-B14F-4D97-AF65-F5344CB8AC3E}">
        <p14:creationId xmlns:p14="http://schemas.microsoft.com/office/powerpoint/2010/main" val="97397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7/26/2025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51055040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7/26/2025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083931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7/26/2025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16616042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7/26/2025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480746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7/26/2025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29414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7/26/2025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434016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7/26/2025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643359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7/26/2025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5567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7/26/2025</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079466"/>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7/26/2025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0131233"/>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7/26/2025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8542176"/>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7/26/2025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5295801"/>
      </p:ext>
    </p:extLst>
  </p:cSld>
  <p:clrMapOvr>
    <a:masterClrMapping/>
  </p:clrMapOvr>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7/26/2025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827354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7/26/2025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03341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7/26/2025</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86829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3"/>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9"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26087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Lst>
  <p:txStyles>
    <p:titleStyle>
      <a:lvl1pPr algn="l" defTabSz="457189"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7/26/2025</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2899891"/>
      </p:ext>
    </p:extLst>
  </p:cSld>
  <p:clrMap bg1="dk1" tx1="lt1" bg2="dk2" tx2="lt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https://www.oceanpineswireless.com/" TargetMode="External"/><Relationship Id="rId2" Type="http://schemas.openxmlformats.org/officeDocument/2006/relationships/hyperlink" Target="https://events.teams.microsoft.com/event/662c0f5e-905f-405f-83e3-0ffc152d6fac@37ca2ed5-019e-4295-abbe-0f6663e955b9" TargetMode="External"/><Relationship Id="rId1" Type="http://schemas.openxmlformats.org/officeDocument/2006/relationships/slideLayout" Target="../slideLayouts/slideLayout2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https://files.constantcontact.com/4fdfceab001/4cd6bb01-03f4-42e5-8212-a383c9bfe9d8.png?rdr=true" TargetMode="Externa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0sc3jhSRjbc" TargetMode="External"/><Relationship Id="rId2" Type="http://schemas.openxmlformats.org/officeDocument/2006/relationships/hyperlink" Target="https://drive.google.com/file/d/1fYdrAxmriA7wjoQxCfpRhFw1fv2G1fzl/view?usp=sharing" TargetMode="Externa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xlsx"/><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1.xlsx"/><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2.xlsx"/><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3.xlsx"/><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cid:mf_8B8051AE-3017-4569-8EFD-F9D6A3AC6845/L0/001" TargetMode="External"/><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C22DE07-B2C6-4253-B21A-6CF66957EE54}"/>
              </a:ext>
            </a:extLst>
          </p:cNvPr>
          <p:cNvSpPr>
            <a:spLocks noGrp="1"/>
          </p:cNvSpPr>
          <p:nvPr>
            <p:ph type="ctrTitle"/>
          </p:nvPr>
        </p:nvSpPr>
        <p:spPr>
          <a:xfrm>
            <a:off x="343930" y="5194657"/>
            <a:ext cx="8595884" cy="1188029"/>
          </a:xfrm>
        </p:spPr>
        <p:txBody>
          <a:bodyPr vert="horz" lIns="91440" tIns="45720" rIns="91440" bIns="45720" rtlCol="0" anchor="ctr">
            <a:normAutofit fontScale="90000"/>
          </a:bodyPr>
          <a:lstStyle/>
          <a:p>
            <a:r>
              <a:rPr lang="en-US" sz="3500" dirty="0">
                <a:cs typeface="+mj-cs"/>
              </a:rPr>
              <a:t>GM Leadership Report – </a:t>
            </a:r>
            <a:br>
              <a:rPr lang="en-US" sz="3500" dirty="0">
                <a:cs typeface="+mj-cs"/>
              </a:rPr>
            </a:br>
            <a:r>
              <a:rPr lang="en-US" sz="3600" dirty="0">
                <a:cs typeface="+mj-cs"/>
              </a:rPr>
              <a:t>John Viola – General Manager</a:t>
            </a:r>
            <a:br>
              <a:rPr lang="en-US" sz="3100" dirty="0">
                <a:cs typeface="+mj-cs"/>
              </a:rPr>
            </a:br>
            <a:r>
              <a:rPr lang="en-US" sz="3100" dirty="0">
                <a:cs typeface="+mj-cs"/>
              </a:rPr>
              <a:t>Linda Martin – Senior Director of Administration</a:t>
            </a:r>
            <a:endParaRPr lang="en-US" sz="3400" dirty="0">
              <a:cs typeface="+mj-cs"/>
            </a:endParaRPr>
          </a:p>
        </p:txBody>
      </p:sp>
      <p:sp>
        <p:nvSpPr>
          <p:cNvPr id="2" name="Title 2">
            <a:extLst>
              <a:ext uri="{FF2B5EF4-FFF2-40B4-BE49-F238E27FC236}">
                <a16:creationId xmlns:a16="http://schemas.microsoft.com/office/drawing/2014/main" id="{40FC7D45-B3C2-E8AD-230D-0FB87D2ED046}"/>
              </a:ext>
            </a:extLst>
          </p:cNvPr>
          <p:cNvSpPr txBox="1">
            <a:spLocks/>
          </p:cNvSpPr>
          <p:nvPr/>
        </p:nvSpPr>
        <p:spPr>
          <a:xfrm>
            <a:off x="343930" y="6489577"/>
            <a:ext cx="2628900" cy="743462"/>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ct val="20000"/>
              </a:spcBef>
              <a:spcAft>
                <a:spcPts val="600"/>
              </a:spcAft>
              <a:buClr>
                <a:schemeClr val="accent1"/>
              </a:buClr>
            </a:pPr>
            <a:r>
              <a:rPr lang="en-US" sz="1800" dirty="0">
                <a:solidFill>
                  <a:schemeClr val="tx1"/>
                </a:solidFill>
                <a:latin typeface="+mn-lt"/>
                <a:ea typeface="+mn-ea"/>
                <a:cs typeface="+mn-cs"/>
              </a:rPr>
              <a:t>July 26, 2025</a:t>
            </a:r>
          </a:p>
        </p:txBody>
      </p:sp>
      <p:pic>
        <p:nvPicPr>
          <p:cNvPr id="4" name="Picture 3">
            <a:extLst>
              <a:ext uri="{FF2B5EF4-FFF2-40B4-BE49-F238E27FC236}">
                <a16:creationId xmlns:a16="http://schemas.microsoft.com/office/drawing/2014/main" id="{37E9BE2B-9EA5-DD94-9473-081260198DDA}"/>
              </a:ext>
            </a:extLst>
          </p:cNvPr>
          <p:cNvPicPr>
            <a:picLocks noChangeAspect="1"/>
          </p:cNvPicPr>
          <p:nvPr/>
        </p:nvPicPr>
        <p:blipFill>
          <a:blip r:embed="rId2"/>
          <a:srcRect l="9768" r="9090"/>
          <a:stretch>
            <a:fillRect/>
          </a:stretch>
        </p:blipFill>
        <p:spPr>
          <a:xfrm>
            <a:off x="2152835" y="0"/>
            <a:ext cx="4838330" cy="4918229"/>
          </a:xfrm>
          <a:prstGeom prst="rect">
            <a:avLst/>
          </a:prstGeom>
        </p:spPr>
      </p:pic>
    </p:spTree>
    <p:extLst>
      <p:ext uri="{BB962C8B-B14F-4D97-AF65-F5344CB8AC3E}">
        <p14:creationId xmlns:p14="http://schemas.microsoft.com/office/powerpoint/2010/main" val="363831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4D3F1FE-E8DF-7D4D-D7A4-F20B6EA8A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7EA01-627F-D5B1-047C-9481945433C0}"/>
              </a:ext>
            </a:extLst>
          </p:cNvPr>
          <p:cNvSpPr>
            <a:spLocks noGrp="1"/>
          </p:cNvSpPr>
          <p:nvPr>
            <p:ph type="title"/>
          </p:nvPr>
        </p:nvSpPr>
        <p:spPr>
          <a:xfrm>
            <a:off x="809997" y="417250"/>
            <a:ext cx="7524003" cy="870012"/>
          </a:xfrm>
        </p:spPr>
        <p:txBody>
          <a:bodyPr/>
          <a:lstStyle/>
          <a:p>
            <a:pPr algn="ctr"/>
            <a:r>
              <a:rPr lang="en-US" dirty="0"/>
              <a:t>DMA Study</a:t>
            </a:r>
          </a:p>
        </p:txBody>
      </p:sp>
      <p:sp>
        <p:nvSpPr>
          <p:cNvPr id="7" name="Title 12">
            <a:extLst>
              <a:ext uri="{FF2B5EF4-FFF2-40B4-BE49-F238E27FC236}">
                <a16:creationId xmlns:a16="http://schemas.microsoft.com/office/drawing/2014/main" id="{CE93FC94-F189-CDFE-4927-DEFA8E6552F2}"/>
              </a:ext>
            </a:extLst>
          </p:cNvPr>
          <p:cNvSpPr txBox="1">
            <a:spLocks/>
          </p:cNvSpPr>
          <p:nvPr/>
        </p:nvSpPr>
        <p:spPr>
          <a:xfrm>
            <a:off x="177552" y="1953087"/>
            <a:ext cx="8788892" cy="2484694"/>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lvl="1" indent="-346075">
              <a:spcBef>
                <a:spcPct val="0"/>
              </a:spcBef>
              <a:spcAft>
                <a:spcPts val="600"/>
              </a:spcAft>
              <a:buFont typeface="Arial" panose="020B0604020202020204" pitchFamily="34" charset="0"/>
              <a:buChar char="•"/>
              <a:defRPr/>
            </a:pPr>
            <a:r>
              <a:rPr lang="en-US" dirty="0">
                <a:solidFill>
                  <a:prstClr val="black"/>
                </a:solidFill>
              </a:rPr>
              <a:t>Current tasks:</a:t>
            </a:r>
          </a:p>
          <a:p>
            <a:pPr marL="803275" lvl="2" indent="-346075">
              <a:spcBef>
                <a:spcPct val="0"/>
              </a:spcBef>
              <a:spcAft>
                <a:spcPts val="600"/>
              </a:spcAft>
              <a:buFont typeface="Arial" panose="020B0604020202020204" pitchFamily="34" charset="0"/>
              <a:buChar char="•"/>
              <a:defRPr/>
            </a:pPr>
            <a:r>
              <a:rPr lang="en-US" dirty="0">
                <a:solidFill>
                  <a:prstClr val="black"/>
                </a:solidFill>
              </a:rPr>
              <a:t>Linda Martin to lead initiative</a:t>
            </a:r>
          </a:p>
          <a:p>
            <a:pPr marL="803275" lvl="2" indent="-346075">
              <a:spcBef>
                <a:spcPct val="0"/>
              </a:spcBef>
              <a:spcAft>
                <a:spcPts val="600"/>
              </a:spcAft>
              <a:buFont typeface="Arial" panose="020B0604020202020204" pitchFamily="34" charset="0"/>
              <a:buChar char="•"/>
              <a:defRPr/>
            </a:pPr>
            <a:r>
              <a:rPr lang="en-US" dirty="0">
                <a:solidFill>
                  <a:prstClr val="black"/>
                </a:solidFill>
              </a:rPr>
              <a:t>Departments updating information from prior study</a:t>
            </a:r>
          </a:p>
          <a:p>
            <a:pPr marL="803275" lvl="2" indent="-346075">
              <a:spcBef>
                <a:spcPct val="0"/>
              </a:spcBef>
              <a:spcAft>
                <a:spcPts val="600"/>
              </a:spcAft>
              <a:buFont typeface="Arial" panose="020B0604020202020204" pitchFamily="34" charset="0"/>
              <a:buChar char="•"/>
              <a:defRPr/>
            </a:pPr>
            <a:r>
              <a:rPr lang="en-US" dirty="0">
                <a:solidFill>
                  <a:prstClr val="black"/>
                </a:solidFill>
              </a:rPr>
              <a:t>Once updated, data will be uploaded in DMA’s Navigator Portal</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Contract signed</a:t>
            </a: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Total cost:  $18,480</a:t>
            </a:r>
            <a:endPar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Timeline:</a:t>
            </a: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Will be on site end of August/beginning of September for field work</a:t>
            </a: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Draft report to be released approximately 3 months after field work completed</a:t>
            </a: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Working session with Budget &amp; Finance and Board to be scheduled (estimate December)</a:t>
            </a:r>
          </a:p>
        </p:txBody>
      </p:sp>
    </p:spTree>
    <p:extLst>
      <p:ext uri="{BB962C8B-B14F-4D97-AF65-F5344CB8AC3E}">
        <p14:creationId xmlns:p14="http://schemas.microsoft.com/office/powerpoint/2010/main" val="280717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110985C-701D-860D-0621-219EE428E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74F40-CDD1-D069-4248-7109F4BB6530}"/>
              </a:ext>
            </a:extLst>
          </p:cNvPr>
          <p:cNvSpPr>
            <a:spLocks noGrp="1"/>
          </p:cNvSpPr>
          <p:nvPr>
            <p:ph type="title"/>
          </p:nvPr>
        </p:nvSpPr>
        <p:spPr>
          <a:xfrm>
            <a:off x="809997" y="417250"/>
            <a:ext cx="7524003" cy="870012"/>
          </a:xfrm>
        </p:spPr>
        <p:txBody>
          <a:bodyPr/>
          <a:lstStyle/>
          <a:p>
            <a:pPr algn="ctr"/>
            <a:r>
              <a:rPr lang="en-US" dirty="0"/>
              <a:t>Cell Tower</a:t>
            </a:r>
          </a:p>
        </p:txBody>
      </p:sp>
      <p:sp>
        <p:nvSpPr>
          <p:cNvPr id="7" name="Title 12">
            <a:extLst>
              <a:ext uri="{FF2B5EF4-FFF2-40B4-BE49-F238E27FC236}">
                <a16:creationId xmlns:a16="http://schemas.microsoft.com/office/drawing/2014/main" id="{1B2EFB64-ED6B-C3A2-536F-7D2547666739}"/>
              </a:ext>
            </a:extLst>
          </p:cNvPr>
          <p:cNvSpPr txBox="1">
            <a:spLocks/>
          </p:cNvSpPr>
          <p:nvPr/>
        </p:nvSpPr>
        <p:spPr>
          <a:xfrm>
            <a:off x="221942" y="2032986"/>
            <a:ext cx="8762260" cy="2635614"/>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Virtual town hall to be held this upcoming Monday, July 28</a:t>
            </a:r>
            <a:r>
              <a:rPr lang="en-US" baseline="30000" dirty="0">
                <a:solidFill>
                  <a:prstClr val="black"/>
                </a:solidFill>
                <a:latin typeface="Century Gothic" panose="020B0502020202020204"/>
              </a:rPr>
              <a:t>th</a:t>
            </a:r>
            <a:r>
              <a:rPr lang="en-US" dirty="0">
                <a:solidFill>
                  <a:prstClr val="black"/>
                </a:solidFill>
                <a:latin typeface="Century Gothic" panose="020B0502020202020204"/>
              </a:rPr>
              <a:t> at 6:00 p.m.</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Details regarding the town hall and project can be found under “News” on the Ocean Pines website:</a:t>
            </a:r>
          </a:p>
          <a:p>
            <a:pPr marL="803275" lvl="2" indent="-346075">
              <a:spcBef>
                <a:spcPct val="0"/>
              </a:spcBef>
              <a:spcAft>
                <a:spcPts val="60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rPr>
              <a:t>Register for the event at </a:t>
            </a:r>
            <a:r>
              <a:rPr lang="en-US" dirty="0">
                <a:solidFill>
                  <a:srgbClr val="00B050"/>
                </a:solidFill>
              </a:rPr>
              <a:t> </a:t>
            </a:r>
            <a:r>
              <a:rPr lang="en-US" u="sng" dirty="0">
                <a:solidFill>
                  <a:srgbClr val="92D050"/>
                </a:solidFill>
                <a:hlinkClick r:id="rId2">
                  <a:extLst>
                    <a:ext uri="{A12FA001-AC4F-418D-AE19-62706E023703}">
                      <ahyp:hlinkClr xmlns:ahyp="http://schemas.microsoft.com/office/drawing/2018/hyperlinkcolor" val="tx"/>
                    </a:ext>
                  </a:extLst>
                </a:hlinkClick>
              </a:rPr>
              <a:t>https://events.teams.microsoft.com/event/662c0f5e-905f-405f-83e3-0ffc152d6fac@37ca2ed5-019e-4295-abbe-0f6663e955b9</a:t>
            </a:r>
            <a:endParaRPr lang="en-US" u="sng" dirty="0">
              <a:solidFill>
                <a:srgbClr val="92D050"/>
              </a:solidFill>
            </a:endParaRP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For more information regarding the project, visit </a:t>
            </a:r>
            <a:r>
              <a:rPr lang="en-US" dirty="0">
                <a:solidFill>
                  <a:srgbClr val="92D050"/>
                </a:solidFill>
                <a:latin typeface="Century Gothic" panose="020B0502020202020204"/>
                <a:hlinkClick r:id="rId3">
                  <a:extLst>
                    <a:ext uri="{A12FA001-AC4F-418D-AE19-62706E023703}">
                      <ahyp:hlinkClr xmlns:ahyp="http://schemas.microsoft.com/office/drawing/2018/hyperlinkcolor" val="tx"/>
                    </a:ext>
                  </a:extLst>
                </a:hlinkClick>
              </a:rPr>
              <a:t>https://www.oceanpineswireless.com/</a:t>
            </a:r>
            <a:r>
              <a:rPr lang="en-US" dirty="0">
                <a:solidFill>
                  <a:srgbClr val="92D050"/>
                </a:solidFill>
                <a:latin typeface="Century Gothic" panose="020B0502020202020204"/>
              </a:rPr>
              <a:t> </a:t>
            </a:r>
            <a:endParaRPr kumimoji="0" lang="en-US" b="0" i="0" strike="noStrike" kern="1200" cap="none" spc="0" normalizeH="0" baseline="0" noProof="0" dirty="0">
              <a:ln>
                <a:noFill/>
              </a:ln>
              <a:solidFill>
                <a:srgbClr val="92D050"/>
              </a:solidFill>
              <a:effectLst/>
              <a:uLnTx/>
              <a:uFillTx/>
              <a:latin typeface="Century Gothic" panose="020B0502020202020204"/>
              <a:ea typeface="+mn-ea"/>
              <a:cs typeface="+mn-cs"/>
            </a:endParaRPr>
          </a:p>
        </p:txBody>
      </p:sp>
      <p:pic>
        <p:nvPicPr>
          <p:cNvPr id="1026" name="Picture 2">
            <a:extLst>
              <a:ext uri="{FF2B5EF4-FFF2-40B4-BE49-F238E27FC236}">
                <a16:creationId xmlns:a16="http://schemas.microsoft.com/office/drawing/2014/main" id="{5301D313-DB1B-F342-C496-535DA1905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051" y="5105293"/>
            <a:ext cx="4376041" cy="175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0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938A40-B389-1824-606A-E90129340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B7AECF-4378-6402-1080-DEDF2249AC07}"/>
              </a:ext>
            </a:extLst>
          </p:cNvPr>
          <p:cNvSpPr>
            <a:spLocks noGrp="1"/>
          </p:cNvSpPr>
          <p:nvPr>
            <p:ph type="title"/>
          </p:nvPr>
        </p:nvSpPr>
        <p:spPr>
          <a:xfrm>
            <a:off x="809997" y="417250"/>
            <a:ext cx="7524003" cy="870012"/>
          </a:xfrm>
        </p:spPr>
        <p:txBody>
          <a:bodyPr/>
          <a:lstStyle/>
          <a:p>
            <a:pPr algn="ctr"/>
            <a:r>
              <a:rPr lang="en-US" dirty="0"/>
              <a:t>Electronic Signs</a:t>
            </a:r>
          </a:p>
        </p:txBody>
      </p:sp>
      <p:sp>
        <p:nvSpPr>
          <p:cNvPr id="7" name="Title 12">
            <a:extLst>
              <a:ext uri="{FF2B5EF4-FFF2-40B4-BE49-F238E27FC236}">
                <a16:creationId xmlns:a16="http://schemas.microsoft.com/office/drawing/2014/main" id="{FD1897CA-7FA7-7A0A-FE26-7E590B62205F}"/>
              </a:ext>
            </a:extLst>
          </p:cNvPr>
          <p:cNvSpPr txBox="1">
            <a:spLocks/>
          </p:cNvSpPr>
          <p:nvPr/>
        </p:nvSpPr>
        <p:spPr>
          <a:xfrm>
            <a:off x="177552" y="2059619"/>
            <a:ext cx="8788892" cy="2378161"/>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Permits received in May from Worcester County for both locations</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Public Works moved existing marquees to approved locations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Cathell Road:</a:t>
            </a: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Waiting on Choptank to run the power</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Manklin Creek Road:</a:t>
            </a:r>
          </a:p>
          <a:p>
            <a:pPr marL="803275" lvl="2" indent="-346075">
              <a:spcBef>
                <a:spcPct val="0"/>
              </a:spcBef>
              <a:spcAft>
                <a:spcPts val="600"/>
              </a:spcAft>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Waiting on locate to be complete to trench wire to the sign</a:t>
            </a:r>
          </a:p>
        </p:txBody>
      </p:sp>
      <p:pic>
        <p:nvPicPr>
          <p:cNvPr id="4" name="Picture 3" descr="A sign in a park&#10;&#10;AI-generated content may be incorrect.">
            <a:extLst>
              <a:ext uri="{FF2B5EF4-FFF2-40B4-BE49-F238E27FC236}">
                <a16:creationId xmlns:a16="http://schemas.microsoft.com/office/drawing/2014/main" id="{9DAE6970-594B-4584-78DA-DD042EFD3669}"/>
              </a:ext>
            </a:extLst>
          </p:cNvPr>
          <p:cNvPicPr>
            <a:picLocks noChangeAspect="1"/>
          </p:cNvPicPr>
          <p:nvPr/>
        </p:nvPicPr>
        <p:blipFill>
          <a:blip r:embed="rId2" cstate="print">
            <a:extLst>
              <a:ext uri="{28A0092B-C50C-407E-A947-70E740481C1C}">
                <a14:useLocalDpi xmlns:a14="http://schemas.microsoft.com/office/drawing/2010/main" val="0"/>
              </a:ext>
            </a:extLst>
          </a:blip>
          <a:srcRect l="22696" t="13931" r="7711" b="8126"/>
          <a:stretch>
            <a:fillRect/>
          </a:stretch>
        </p:blipFill>
        <p:spPr>
          <a:xfrm>
            <a:off x="5790389" y="4132554"/>
            <a:ext cx="2705561" cy="2272684"/>
          </a:xfrm>
          <a:prstGeom prst="rect">
            <a:avLst/>
          </a:prstGeom>
        </p:spPr>
      </p:pic>
      <p:sp>
        <p:nvSpPr>
          <p:cNvPr id="5" name="TextBox 4">
            <a:extLst>
              <a:ext uri="{FF2B5EF4-FFF2-40B4-BE49-F238E27FC236}">
                <a16:creationId xmlns:a16="http://schemas.microsoft.com/office/drawing/2014/main" id="{312EB39F-694B-6E0E-C3C9-678AED571794}"/>
              </a:ext>
            </a:extLst>
          </p:cNvPr>
          <p:cNvSpPr txBox="1"/>
          <p:nvPr/>
        </p:nvSpPr>
        <p:spPr>
          <a:xfrm>
            <a:off x="5848094" y="6396360"/>
            <a:ext cx="2590150" cy="461665"/>
          </a:xfrm>
          <a:prstGeom prst="rect">
            <a:avLst/>
          </a:prstGeom>
          <a:noFill/>
        </p:spPr>
        <p:txBody>
          <a:bodyPr wrap="square" rtlCol="0">
            <a:spAutoFit/>
          </a:bodyPr>
          <a:lstStyle/>
          <a:p>
            <a:pPr algn="ctr"/>
            <a:r>
              <a:rPr lang="en-US" sz="1200" dirty="0">
                <a:solidFill>
                  <a:schemeClr val="bg1"/>
                </a:solidFill>
              </a:rPr>
              <a:t>Manklin Creek Road</a:t>
            </a:r>
          </a:p>
          <a:p>
            <a:pPr algn="ctr"/>
            <a:r>
              <a:rPr lang="en-US" sz="1200" dirty="0">
                <a:solidFill>
                  <a:schemeClr val="bg1"/>
                </a:solidFill>
              </a:rPr>
              <a:t>On right – heading towards 589</a:t>
            </a:r>
          </a:p>
        </p:txBody>
      </p:sp>
      <p:pic>
        <p:nvPicPr>
          <p:cNvPr id="8" name="Picture 7" descr="A small white structure in a grassy field&#10;&#10;AI-generated content may be incorrect.">
            <a:extLst>
              <a:ext uri="{FF2B5EF4-FFF2-40B4-BE49-F238E27FC236}">
                <a16:creationId xmlns:a16="http://schemas.microsoft.com/office/drawing/2014/main" id="{101E64AE-F091-629B-CB95-51068D8E1751}"/>
              </a:ext>
            </a:extLst>
          </p:cNvPr>
          <p:cNvPicPr>
            <a:picLocks noChangeAspect="1"/>
          </p:cNvPicPr>
          <p:nvPr/>
        </p:nvPicPr>
        <p:blipFill>
          <a:blip r:embed="rId3" cstate="print">
            <a:extLst>
              <a:ext uri="{28A0092B-C50C-407E-A947-70E740481C1C}">
                <a14:useLocalDpi xmlns:a14="http://schemas.microsoft.com/office/drawing/2010/main" val="0"/>
              </a:ext>
            </a:extLst>
          </a:blip>
          <a:srcRect l="13395" t="10855" r="25866" b="19862"/>
          <a:stretch>
            <a:fillRect/>
          </a:stretch>
        </p:blipFill>
        <p:spPr>
          <a:xfrm>
            <a:off x="674689" y="4132554"/>
            <a:ext cx="2656514" cy="2272684"/>
          </a:xfrm>
          <a:prstGeom prst="rect">
            <a:avLst/>
          </a:prstGeom>
        </p:spPr>
      </p:pic>
      <p:sp>
        <p:nvSpPr>
          <p:cNvPr id="9" name="TextBox 8">
            <a:extLst>
              <a:ext uri="{FF2B5EF4-FFF2-40B4-BE49-F238E27FC236}">
                <a16:creationId xmlns:a16="http://schemas.microsoft.com/office/drawing/2014/main" id="{93E53183-B192-C3B0-2372-9914E2C985EF}"/>
              </a:ext>
            </a:extLst>
          </p:cNvPr>
          <p:cNvSpPr txBox="1"/>
          <p:nvPr/>
        </p:nvSpPr>
        <p:spPr>
          <a:xfrm>
            <a:off x="307312" y="6396360"/>
            <a:ext cx="3391267" cy="461665"/>
          </a:xfrm>
          <a:prstGeom prst="rect">
            <a:avLst/>
          </a:prstGeom>
          <a:noFill/>
        </p:spPr>
        <p:txBody>
          <a:bodyPr wrap="square" rtlCol="0">
            <a:spAutoFit/>
          </a:bodyPr>
          <a:lstStyle/>
          <a:p>
            <a:pPr algn="ctr"/>
            <a:r>
              <a:rPr lang="en-US" sz="1200" dirty="0">
                <a:solidFill>
                  <a:schemeClr val="bg1"/>
                </a:solidFill>
              </a:rPr>
              <a:t>Cathell Road</a:t>
            </a:r>
          </a:p>
          <a:p>
            <a:pPr algn="ctr"/>
            <a:r>
              <a:rPr lang="en-US" sz="1200" dirty="0">
                <a:solidFill>
                  <a:schemeClr val="bg1"/>
                </a:solidFill>
              </a:rPr>
              <a:t>On right – in front of Sports Core Pool fence</a:t>
            </a:r>
          </a:p>
        </p:txBody>
      </p:sp>
    </p:spTree>
    <p:extLst>
      <p:ext uri="{BB962C8B-B14F-4D97-AF65-F5344CB8AC3E}">
        <p14:creationId xmlns:p14="http://schemas.microsoft.com/office/powerpoint/2010/main" val="260687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373FAD-3C45-A8DA-7120-0A0B2E480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E1DB5-8EA7-5C0E-145B-95F9A9ECC525}"/>
              </a:ext>
            </a:extLst>
          </p:cNvPr>
          <p:cNvSpPr>
            <a:spLocks noGrp="1"/>
          </p:cNvSpPr>
          <p:nvPr>
            <p:ph type="title"/>
          </p:nvPr>
        </p:nvSpPr>
        <p:spPr>
          <a:xfrm>
            <a:off x="809997" y="417250"/>
            <a:ext cx="7524003" cy="870012"/>
          </a:xfrm>
        </p:spPr>
        <p:txBody>
          <a:bodyPr/>
          <a:lstStyle/>
          <a:p>
            <a:pPr algn="ctr"/>
            <a:r>
              <a:rPr lang="en-US" dirty="0"/>
              <a:t>Mailboxes</a:t>
            </a:r>
          </a:p>
        </p:txBody>
      </p:sp>
      <p:sp>
        <p:nvSpPr>
          <p:cNvPr id="7" name="Title 12">
            <a:extLst>
              <a:ext uri="{FF2B5EF4-FFF2-40B4-BE49-F238E27FC236}">
                <a16:creationId xmlns:a16="http://schemas.microsoft.com/office/drawing/2014/main" id="{7EBE4EF1-6C3E-0CE1-F3E3-766C86E1C242}"/>
              </a:ext>
            </a:extLst>
          </p:cNvPr>
          <p:cNvSpPr txBox="1">
            <a:spLocks/>
          </p:cNvSpPr>
          <p:nvPr/>
        </p:nvSpPr>
        <p:spPr>
          <a:xfrm>
            <a:off x="0" y="2057922"/>
            <a:ext cx="5842209" cy="2316017"/>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Reported at the April 26</a:t>
            </a:r>
            <a:r>
              <a:rPr lang="en-US" baseline="30000" dirty="0">
                <a:solidFill>
                  <a:prstClr val="black"/>
                </a:solidFill>
                <a:latin typeface="Century Gothic" panose="020B0502020202020204"/>
              </a:rPr>
              <a:t>th</a:t>
            </a:r>
            <a:r>
              <a:rPr lang="en-US" dirty="0">
                <a:solidFill>
                  <a:prstClr val="black"/>
                </a:solidFill>
                <a:latin typeface="Century Gothic" panose="020B0502020202020204"/>
              </a:rPr>
              <a:t> Board Meeting that mailboxes would be replaced at both Wood Duck and Cannon Drive locations</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Wood Duck mailboxes disassembled on July 7</a:t>
            </a:r>
            <a:r>
              <a:rPr lang="en-US" baseline="30000" dirty="0">
                <a:solidFill>
                  <a:prstClr val="black"/>
                </a:solidFill>
                <a:latin typeface="Century Gothic" panose="020B0502020202020204"/>
              </a:rPr>
              <a:t>th</a:t>
            </a:r>
            <a:endParaRPr lang="en-US" dirty="0">
              <a:solidFill>
                <a:prstClr val="black"/>
              </a:solidFill>
              <a:latin typeface="Century Gothic" panose="020B0502020202020204"/>
            </a:endParaRP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Concrete installation began July 15</a:t>
            </a:r>
            <a:r>
              <a:rPr lang="en-US" sz="1600" baseline="30000" dirty="0">
                <a:solidFill>
                  <a:prstClr val="black"/>
                </a:solidFill>
                <a:latin typeface="Century Gothic" panose="020B0502020202020204"/>
              </a:rPr>
              <a:t>th</a:t>
            </a:r>
            <a:r>
              <a:rPr lang="en-US" sz="1600" dirty="0">
                <a:solidFill>
                  <a:prstClr val="black"/>
                </a:solidFill>
                <a:latin typeface="Century Gothic" panose="020B0502020202020204"/>
              </a:rPr>
              <a:t> </a:t>
            </a: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Estimated 1-2 weeks for project</a:t>
            </a: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Mail temporarily redirected to post office</a:t>
            </a:r>
          </a:p>
          <a:p>
            <a:pPr marL="346075" lvl="1"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Total cost:  $72,519 (Wood Duck); $25,933 (Cannon Drive)</a:t>
            </a:r>
          </a:p>
        </p:txBody>
      </p:sp>
      <p:pic>
        <p:nvPicPr>
          <p:cNvPr id="4" name="Picture 3" descr="A sign on a post&#10;&#10;AI-generated content may be incorrect.">
            <a:extLst>
              <a:ext uri="{FF2B5EF4-FFF2-40B4-BE49-F238E27FC236}">
                <a16:creationId xmlns:a16="http://schemas.microsoft.com/office/drawing/2014/main" id="{7A0AD2D0-6A8B-7ECC-CCF9-A17FAF15AE23}"/>
              </a:ext>
            </a:extLst>
          </p:cNvPr>
          <p:cNvPicPr>
            <a:picLocks noChangeAspect="1"/>
          </p:cNvPicPr>
          <p:nvPr/>
        </p:nvPicPr>
        <p:blipFill>
          <a:blip r:embed="rId2" cstate="print">
            <a:extLst>
              <a:ext uri="{28A0092B-C50C-407E-A947-70E740481C1C}">
                <a14:useLocalDpi xmlns:a14="http://schemas.microsoft.com/office/drawing/2010/main" val="0"/>
              </a:ext>
            </a:extLst>
          </a:blip>
          <a:srcRect b="17187"/>
          <a:stretch>
            <a:fillRect/>
          </a:stretch>
        </p:blipFill>
        <p:spPr>
          <a:xfrm>
            <a:off x="5842210" y="4430252"/>
            <a:ext cx="3301790" cy="2427747"/>
          </a:xfrm>
          <a:prstGeom prst="rect">
            <a:avLst/>
          </a:prstGeom>
        </p:spPr>
      </p:pic>
      <p:pic>
        <p:nvPicPr>
          <p:cNvPr id="1026" name="Picture 2">
            <a:extLst>
              <a:ext uri="{FF2B5EF4-FFF2-40B4-BE49-F238E27FC236}">
                <a16:creationId xmlns:a16="http://schemas.microsoft.com/office/drawing/2014/main" id="{B712E29B-5F7F-72C5-459A-305D6D5B14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456"/>
          <a:stretch>
            <a:fillRect/>
          </a:stretch>
        </p:blipFill>
        <p:spPr bwMode="auto">
          <a:xfrm>
            <a:off x="5842211" y="1893093"/>
            <a:ext cx="3301790" cy="24295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row of mailboxes on a concrete surface&#10;&#10;AI-generated content may be incorrect.">
            <a:extLst>
              <a:ext uri="{FF2B5EF4-FFF2-40B4-BE49-F238E27FC236}">
                <a16:creationId xmlns:a16="http://schemas.microsoft.com/office/drawing/2014/main" id="{0D51404B-8F45-0E2E-B739-718C343DA231}"/>
              </a:ext>
            </a:extLst>
          </p:cNvPr>
          <p:cNvPicPr>
            <a:picLocks noChangeAspect="1"/>
          </p:cNvPicPr>
          <p:nvPr/>
        </p:nvPicPr>
        <p:blipFill>
          <a:blip r:embed="rId4" cstate="print">
            <a:extLst>
              <a:ext uri="{28A0092B-C50C-407E-A947-70E740481C1C}">
                <a14:useLocalDpi xmlns:a14="http://schemas.microsoft.com/office/drawing/2010/main" val="0"/>
              </a:ext>
            </a:extLst>
          </a:blip>
          <a:srcRect t="32533"/>
          <a:stretch>
            <a:fillRect/>
          </a:stretch>
        </p:blipFill>
        <p:spPr>
          <a:xfrm>
            <a:off x="501884" y="4840164"/>
            <a:ext cx="4487366" cy="2017836"/>
          </a:xfrm>
          <a:prstGeom prst="rect">
            <a:avLst/>
          </a:prstGeom>
        </p:spPr>
      </p:pic>
    </p:spTree>
    <p:extLst>
      <p:ext uri="{BB962C8B-B14F-4D97-AF65-F5344CB8AC3E}">
        <p14:creationId xmlns:p14="http://schemas.microsoft.com/office/powerpoint/2010/main" val="195477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BFAF5F2-A08E-B03E-B5FA-DFE5C6203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C2B33-832D-0710-8966-F0074EBD715A}"/>
              </a:ext>
            </a:extLst>
          </p:cNvPr>
          <p:cNvSpPr>
            <a:spLocks noGrp="1"/>
          </p:cNvSpPr>
          <p:nvPr>
            <p:ph type="title"/>
          </p:nvPr>
        </p:nvSpPr>
        <p:spPr>
          <a:xfrm>
            <a:off x="809997" y="417250"/>
            <a:ext cx="7524003" cy="870012"/>
          </a:xfrm>
        </p:spPr>
        <p:txBody>
          <a:bodyPr/>
          <a:lstStyle/>
          <a:p>
            <a:pPr algn="ctr"/>
            <a:r>
              <a:rPr lang="en-US" dirty="0"/>
              <a:t>CPI</a:t>
            </a:r>
          </a:p>
        </p:txBody>
      </p:sp>
      <p:sp>
        <p:nvSpPr>
          <p:cNvPr id="7" name="Title 12">
            <a:extLst>
              <a:ext uri="{FF2B5EF4-FFF2-40B4-BE49-F238E27FC236}">
                <a16:creationId xmlns:a16="http://schemas.microsoft.com/office/drawing/2014/main" id="{6E3811C5-6353-7427-2F23-7FA5B40ADA36}"/>
              </a:ext>
            </a:extLst>
          </p:cNvPr>
          <p:cNvSpPr txBox="1">
            <a:spLocks/>
          </p:cNvSpPr>
          <p:nvPr/>
        </p:nvSpPr>
        <p:spPr>
          <a:xfrm>
            <a:off x="0" y="2512380"/>
            <a:ext cx="3192568" cy="2387039"/>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Organization change:</a:t>
            </a:r>
          </a:p>
          <a:p>
            <a:pPr marL="803275" lvl="2" indent="-346075">
              <a:spcBef>
                <a:spcPct val="0"/>
              </a:spcBef>
              <a:spcAft>
                <a:spcPts val="600"/>
              </a:spcAft>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Press release sent out on July 10</a:t>
            </a:r>
            <a:r>
              <a:rPr kumimoji="0" lang="en-US" sz="1600" b="0" i="0" u="none" strike="noStrike" kern="1200" cap="none" spc="0" normalizeH="0" baseline="30000" noProof="0" dirty="0">
                <a:ln>
                  <a:noFill/>
                </a:ln>
                <a:solidFill>
                  <a:prstClr val="black"/>
                </a:solidFill>
                <a:effectLst/>
                <a:uLnTx/>
                <a:uFillTx/>
                <a:latin typeface="Century Gothic" panose="020B0502020202020204"/>
                <a:ea typeface="+mn-ea"/>
                <a:cs typeface="+mn-cs"/>
              </a:rPr>
              <a:t>th</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notified that CPI now reports to Nobie Violante</a:t>
            </a:r>
            <a:endParaRPr lang="en-US" sz="1600" dirty="0">
              <a:solidFill>
                <a:prstClr val="black"/>
              </a:solidFill>
              <a:latin typeface="Century Gothic" panose="020B0502020202020204"/>
            </a:endParaRPr>
          </a:p>
          <a:p>
            <a:pPr marL="346075" lvl="1" indent="-346075">
              <a:spcBef>
                <a:spcPct val="0"/>
              </a:spcBef>
              <a:spcAft>
                <a:spcPts val="60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rPr>
              <a:t>CPI </a:t>
            </a:r>
            <a:r>
              <a:rPr lang="en-US" dirty="0">
                <a:solidFill>
                  <a:prstClr val="black"/>
                </a:solidFill>
                <a:latin typeface="Century Gothic" panose="020B0502020202020204"/>
              </a:rPr>
              <a:t>office:</a:t>
            </a:r>
          </a:p>
          <a:p>
            <a:pPr marL="803275" lvl="2" indent="-346075">
              <a:spcBef>
                <a:spcPct val="0"/>
              </a:spcBef>
              <a:spcAft>
                <a:spcPts val="600"/>
              </a:spcAft>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Will be located at the Public Works building (week of July 21</a:t>
            </a:r>
            <a:r>
              <a:rPr kumimoji="0" lang="en-US" sz="1600" b="0" i="0" u="none" strike="noStrike" kern="1200" cap="none" spc="0" normalizeH="0" baseline="30000" noProof="0" dirty="0">
                <a:ln>
                  <a:noFill/>
                </a:ln>
                <a:solidFill>
                  <a:prstClr val="black"/>
                </a:solidFill>
                <a:effectLst/>
                <a:uLnTx/>
                <a:uFillTx/>
                <a:latin typeface="Century Gothic" panose="020B0502020202020204"/>
                <a:ea typeface="+mn-ea"/>
                <a:cs typeface="+mn-cs"/>
              </a:rPr>
              <a:t>st</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Marketing &amp; Public Relations relocating to the Administration Building</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B749D3F0-D32B-20A3-142D-188D9EC56E4F}"/>
              </a:ext>
            </a:extLst>
          </p:cNvPr>
          <p:cNvPicPr>
            <a:picLocks noChangeAspect="1"/>
          </p:cNvPicPr>
          <p:nvPr/>
        </p:nvPicPr>
        <p:blipFill>
          <a:blip r:embed="rId2"/>
          <a:stretch>
            <a:fillRect/>
          </a:stretch>
        </p:blipFill>
        <p:spPr>
          <a:xfrm>
            <a:off x="3192568" y="4249021"/>
            <a:ext cx="5885895" cy="2387038"/>
          </a:xfrm>
          <a:prstGeom prst="rect">
            <a:avLst/>
          </a:prstGeom>
          <a:ln w="3175">
            <a:solidFill>
              <a:schemeClr val="bg1"/>
            </a:solidFill>
          </a:ln>
        </p:spPr>
      </p:pic>
      <p:pic>
        <p:nvPicPr>
          <p:cNvPr id="6" name="Picture 5">
            <a:extLst>
              <a:ext uri="{FF2B5EF4-FFF2-40B4-BE49-F238E27FC236}">
                <a16:creationId xmlns:a16="http://schemas.microsoft.com/office/drawing/2014/main" id="{9CDBFBE4-BEC6-9D15-120F-6E99407384D2}"/>
              </a:ext>
            </a:extLst>
          </p:cNvPr>
          <p:cNvPicPr>
            <a:picLocks noChangeAspect="1"/>
          </p:cNvPicPr>
          <p:nvPr/>
        </p:nvPicPr>
        <p:blipFill>
          <a:blip r:embed="rId3"/>
          <a:stretch>
            <a:fillRect/>
          </a:stretch>
        </p:blipFill>
        <p:spPr>
          <a:xfrm>
            <a:off x="3192568" y="2050741"/>
            <a:ext cx="5885895" cy="2078751"/>
          </a:xfrm>
          <a:prstGeom prst="rect">
            <a:avLst/>
          </a:prstGeom>
          <a:ln w="3175">
            <a:solidFill>
              <a:schemeClr val="bg1"/>
            </a:solidFill>
          </a:ln>
        </p:spPr>
      </p:pic>
    </p:spTree>
    <p:extLst>
      <p:ext uri="{BB962C8B-B14F-4D97-AF65-F5344CB8AC3E}">
        <p14:creationId xmlns:p14="http://schemas.microsoft.com/office/powerpoint/2010/main" val="190573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p:txBody>
          <a:bodyPr>
            <a:noAutofit/>
          </a:bodyPr>
          <a:lstStyle/>
          <a:p>
            <a:pPr algn="ctr"/>
            <a:r>
              <a:rPr lang="en-US" b="1" u="sng" dirty="0">
                <a:solidFill>
                  <a:schemeClr val="tx1"/>
                </a:solidFill>
              </a:rPr>
              <a:t>CPI Violation Dashboard</a:t>
            </a:r>
            <a:br>
              <a:rPr lang="en-US" b="1" u="sng" dirty="0">
                <a:solidFill>
                  <a:schemeClr val="tx1"/>
                </a:solidFill>
              </a:rPr>
            </a:br>
            <a:r>
              <a:rPr lang="en-US" b="1" u="sng" dirty="0">
                <a:solidFill>
                  <a:schemeClr val="tx1"/>
                </a:solidFill>
              </a:rPr>
              <a:t>June</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extLst>
              <p:ext uri="{D42A27DB-BD31-4B8C-83A1-F6EECF244321}">
                <p14:modId xmlns:p14="http://schemas.microsoft.com/office/powerpoint/2010/main" val="2603972177"/>
              </p:ext>
            </p:extLst>
          </p:nvPr>
        </p:nvGraphicFramePr>
        <p:xfrm>
          <a:off x="109536" y="3091340"/>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497003325"/>
                    </a:ext>
                  </a:extLst>
                </a:gridCol>
                <a:gridCol w="2307832">
                  <a:extLst>
                    <a:ext uri="{9D8B030D-6E8A-4147-A177-3AD203B41FA5}">
                      <a16:colId xmlns:a16="http://schemas.microsoft.com/office/drawing/2014/main" val="1596258838"/>
                    </a:ext>
                  </a:extLst>
                </a:gridCol>
                <a:gridCol w="2479867">
                  <a:extLst>
                    <a:ext uri="{9D8B030D-6E8A-4147-A177-3AD203B41FA5}">
                      <a16:colId xmlns:a16="http://schemas.microsoft.com/office/drawing/2014/main" val="4124166728"/>
                    </a:ext>
                  </a:extLst>
                </a:gridCol>
                <a:gridCol w="1752377">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As of 6/1/25</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effectLst/>
                        </a:rPr>
                        <a:t>New Violations</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6/30/25</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465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latin typeface="+mj-lt"/>
                        </a:rPr>
                        <a:t>184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190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459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243918"/>
                  </a:ext>
                </a:extLst>
              </a:tr>
            </a:tbl>
          </a:graphicData>
        </a:graphic>
      </p:graphicFrame>
      <p:sp>
        <p:nvSpPr>
          <p:cNvPr id="10" name="TextBox 9">
            <a:extLst>
              <a:ext uri="{FF2B5EF4-FFF2-40B4-BE49-F238E27FC236}">
                <a16:creationId xmlns:a16="http://schemas.microsoft.com/office/drawing/2014/main" id="{5BAD86D9-C03E-4A30-A454-1333AEBA4A40}"/>
              </a:ext>
            </a:extLst>
          </p:cNvPr>
          <p:cNvSpPr txBox="1"/>
          <p:nvPr/>
        </p:nvSpPr>
        <p:spPr>
          <a:xfrm>
            <a:off x="122598" y="2723080"/>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Violations</a:t>
            </a:r>
          </a:p>
        </p:txBody>
      </p:sp>
      <p:sp>
        <p:nvSpPr>
          <p:cNvPr id="6" name="TextBox 5">
            <a:extLst>
              <a:ext uri="{FF2B5EF4-FFF2-40B4-BE49-F238E27FC236}">
                <a16:creationId xmlns:a16="http://schemas.microsoft.com/office/drawing/2014/main" id="{96545EED-5BDB-2387-3FB6-2B720D18D314}"/>
              </a:ext>
            </a:extLst>
          </p:cNvPr>
          <p:cNvSpPr txBox="1"/>
          <p:nvPr/>
        </p:nvSpPr>
        <p:spPr>
          <a:xfrm>
            <a:off x="122598" y="4509848"/>
            <a:ext cx="9144000" cy="2308324"/>
          </a:xfrm>
          <a:prstGeom prst="rect">
            <a:avLst/>
          </a:prstGeom>
          <a:noFill/>
        </p:spPr>
        <p:txBody>
          <a:bodyPr wrap="square" rtlCol="0">
            <a:spAutoFit/>
          </a:bodyPr>
          <a:lstStyle/>
          <a:p>
            <a:pPr marL="285750" indent="-285750" defTabSz="457200">
              <a:buFont typeface="Arial" panose="020B0604020202020204" pitchFamily="34" charset="0"/>
              <a:buChar char="•"/>
            </a:pPr>
            <a:r>
              <a:rPr lang="en-US" dirty="0">
                <a:solidFill>
                  <a:prstClr val="black"/>
                </a:solidFill>
                <a:latin typeface="Gill Sans MT" panose="020B0502020104020203"/>
              </a:rPr>
              <a:t>184 violations initiated in June:  71 maintenance/trash/debris; 25 grass; 3 leaf maintenance/placement; 29 no permit;  8 signs; 3 trees; 45 miscellaneous</a:t>
            </a:r>
          </a:p>
          <a:p>
            <a:pPr marL="742950" lvl="1" indent="-285750" defTabSz="457200">
              <a:buFont typeface="Arial" panose="020B0604020202020204" pitchFamily="34" charset="0"/>
              <a:buChar char="•"/>
            </a:pPr>
            <a:r>
              <a:rPr lang="en-US" dirty="0">
                <a:solidFill>
                  <a:prstClr val="black"/>
                </a:solidFill>
                <a:latin typeface="Gill Sans MT" panose="020B0502020104020203"/>
              </a:rPr>
              <a:t>Miscellaneous violations includes easements, permit expiration, screening, trailers, unregistered/junk vehicles, vehicle parking, and wire/metal fencing</a:t>
            </a:r>
          </a:p>
          <a:p>
            <a:pPr marL="285750" indent="-285750" defTabSz="457200">
              <a:buFont typeface="Arial" panose="020B0604020202020204" pitchFamily="34" charset="0"/>
              <a:buChar char="•"/>
            </a:pPr>
            <a:r>
              <a:rPr lang="en-US" dirty="0">
                <a:solidFill>
                  <a:prstClr val="black"/>
                </a:solidFill>
                <a:latin typeface="Gill Sans MT" panose="020B0502020104020203"/>
              </a:rPr>
              <a:t>190 violations complied out; 459 remain open</a:t>
            </a:r>
          </a:p>
          <a:p>
            <a:pPr marL="742950" lvl="1" indent="-285750" defTabSz="457200">
              <a:buFont typeface="Arial" panose="020B0604020202020204" pitchFamily="34" charset="0"/>
              <a:buChar char="•"/>
            </a:pPr>
            <a:r>
              <a:rPr lang="en-US" dirty="0">
                <a:solidFill>
                  <a:prstClr val="black"/>
                </a:solidFill>
                <a:latin typeface="Gill Sans MT" panose="020B0502020104020203"/>
              </a:rPr>
              <a:t>140 maintenance/trash/debris; 17 grass; 54 leaf maintenance/placement; 85 no permit;       11 signs;  9 trees; 144 miscellaneous</a:t>
            </a:r>
          </a:p>
          <a:p>
            <a:pPr marL="285750" indent="-285750" defTabSz="457200">
              <a:buFont typeface="Arial" panose="020B0604020202020204" pitchFamily="34" charset="0"/>
              <a:buChar char="•"/>
            </a:pPr>
            <a:r>
              <a:rPr lang="en-US" dirty="0">
                <a:solidFill>
                  <a:prstClr val="black"/>
                </a:solidFill>
                <a:latin typeface="Gill Sans MT" panose="020B0502020104020203"/>
              </a:rPr>
              <a:t>122 of the 459 violations still open are in legal</a:t>
            </a:r>
          </a:p>
        </p:txBody>
      </p:sp>
    </p:spTree>
    <p:extLst>
      <p:ext uri="{BB962C8B-B14F-4D97-AF65-F5344CB8AC3E}">
        <p14:creationId xmlns:p14="http://schemas.microsoft.com/office/powerpoint/2010/main" val="155471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p:txBody>
          <a:bodyPr>
            <a:noAutofit/>
          </a:bodyPr>
          <a:lstStyle/>
          <a:p>
            <a:pPr algn="ctr"/>
            <a:r>
              <a:rPr lang="en-US" b="1" u="sng" dirty="0">
                <a:solidFill>
                  <a:schemeClr val="tx1"/>
                </a:solidFill>
              </a:rPr>
              <a:t>Work Orders</a:t>
            </a:r>
            <a:br>
              <a:rPr lang="en-US" b="1" u="sng" dirty="0">
                <a:solidFill>
                  <a:schemeClr val="tx1"/>
                </a:solidFill>
              </a:rPr>
            </a:br>
            <a:r>
              <a:rPr lang="en-US" b="1" u="sng" dirty="0">
                <a:solidFill>
                  <a:schemeClr val="tx1"/>
                </a:solidFill>
              </a:rPr>
              <a:t>June</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extLst>
              <p:ext uri="{D42A27DB-BD31-4B8C-83A1-F6EECF244321}">
                <p14:modId xmlns:p14="http://schemas.microsoft.com/office/powerpoint/2010/main" val="1105355600"/>
              </p:ext>
            </p:extLst>
          </p:nvPr>
        </p:nvGraphicFramePr>
        <p:xfrm>
          <a:off x="571175" y="2521994"/>
          <a:ext cx="8046719" cy="1409061"/>
        </p:xfrm>
        <a:graphic>
          <a:graphicData uri="http://schemas.openxmlformats.org/drawingml/2006/table">
            <a:tbl>
              <a:tblPr firstRow="1" bandRow="1">
                <a:tableStyleId>{5C22544A-7EE6-4342-B048-85BDC9FD1C3A}</a:tableStyleId>
              </a:tblPr>
              <a:tblGrid>
                <a:gridCol w="1797722">
                  <a:extLst>
                    <a:ext uri="{9D8B030D-6E8A-4147-A177-3AD203B41FA5}">
                      <a16:colId xmlns:a16="http://schemas.microsoft.com/office/drawing/2014/main" val="497003325"/>
                    </a:ext>
                  </a:extLst>
                </a:gridCol>
                <a:gridCol w="2164411">
                  <a:extLst>
                    <a:ext uri="{9D8B030D-6E8A-4147-A177-3AD203B41FA5}">
                      <a16:colId xmlns:a16="http://schemas.microsoft.com/office/drawing/2014/main" val="1596258838"/>
                    </a:ext>
                  </a:extLst>
                </a:gridCol>
                <a:gridCol w="2204843">
                  <a:extLst>
                    <a:ext uri="{9D8B030D-6E8A-4147-A177-3AD203B41FA5}">
                      <a16:colId xmlns:a16="http://schemas.microsoft.com/office/drawing/2014/main" val="4124166728"/>
                    </a:ext>
                  </a:extLst>
                </a:gridCol>
                <a:gridCol w="1879743">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Open Work Orders as of 6/1/25</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Work Orders</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Work Orders</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Open Work Orders as of 6/30/25</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142</a:t>
                      </a:r>
                    </a:p>
                  </a:txBody>
                  <a:tcPr marL="68580" marR="68580" marT="34290" marB="34290"/>
                </a:tc>
                <a:tc>
                  <a:txBody>
                    <a:bodyPr/>
                    <a:lstStyle/>
                    <a:p>
                      <a:pPr algn="ctr"/>
                      <a:r>
                        <a:rPr lang="en-US" sz="1600" b="0" dirty="0">
                          <a:solidFill>
                            <a:schemeClr val="bg1"/>
                          </a:solidFill>
                          <a:latin typeface="+mj-lt"/>
                        </a:rPr>
                        <a:t>127</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92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177</a:t>
                      </a:r>
                    </a:p>
                  </a:txBody>
                  <a:tcPr marL="68580" marR="68580" marT="34290" marB="34290"/>
                </a:tc>
                <a:extLst>
                  <a:ext uri="{0D108BD9-81ED-4DB2-BD59-A6C34878D82A}">
                    <a16:rowId xmlns:a16="http://schemas.microsoft.com/office/drawing/2014/main" val="3281243918"/>
                  </a:ext>
                </a:extLst>
              </a:tr>
            </a:tbl>
          </a:graphicData>
        </a:graphic>
      </p:graphicFrame>
      <p:sp>
        <p:nvSpPr>
          <p:cNvPr id="2" name="TextBox 1">
            <a:extLst>
              <a:ext uri="{FF2B5EF4-FFF2-40B4-BE49-F238E27FC236}">
                <a16:creationId xmlns:a16="http://schemas.microsoft.com/office/drawing/2014/main" id="{496AD777-9903-050C-60B7-A95C92E997D2}"/>
              </a:ext>
            </a:extLst>
          </p:cNvPr>
          <p:cNvSpPr txBox="1"/>
          <p:nvPr/>
        </p:nvSpPr>
        <p:spPr>
          <a:xfrm>
            <a:off x="1001195" y="4502597"/>
            <a:ext cx="7332805" cy="1384995"/>
          </a:xfrm>
          <a:prstGeom prst="rect">
            <a:avLst/>
          </a:prstGeom>
          <a:noFill/>
        </p:spPr>
        <p:txBody>
          <a:bodyPr wrap="square" rtlCol="0">
            <a:spAutoFit/>
          </a:bodyPr>
          <a:lstStyle/>
          <a:p>
            <a:pPr marL="285750" indent="-285750" defTabSz="457200">
              <a:buFont typeface="Arial" panose="020B0604020202020204" pitchFamily="34" charset="0"/>
              <a:buChar char="•"/>
            </a:pPr>
            <a:r>
              <a:rPr lang="en-US" dirty="0">
                <a:solidFill>
                  <a:prstClr val="black"/>
                </a:solidFill>
                <a:latin typeface="Gill Sans MT" panose="020B0502020104020203"/>
              </a:rPr>
              <a:t>127 work orders initiated in June:  7 bulkhead;  35 drainage;                                       21 grounds/landscaping; 10 roads; 3 signs; 51 general maintenance</a:t>
            </a:r>
          </a:p>
          <a:p>
            <a:pPr marL="285750" indent="-285750" defTabSz="457200">
              <a:buFont typeface="Arial" panose="020B0604020202020204" pitchFamily="34" charset="0"/>
              <a:buChar char="•"/>
            </a:pPr>
            <a:r>
              <a:rPr lang="en-US" dirty="0">
                <a:solidFill>
                  <a:prstClr val="black"/>
                </a:solidFill>
                <a:latin typeface="Gill Sans MT" panose="020B0502020104020203"/>
              </a:rPr>
              <a:t>Majority still open in drainage (94):</a:t>
            </a:r>
          </a:p>
          <a:p>
            <a:pPr marL="742950" lvl="1" indent="-285750" defTabSz="457200">
              <a:buFont typeface="Arial" panose="020B0604020202020204" pitchFamily="34" charset="0"/>
              <a:buChar char="•"/>
            </a:pPr>
            <a:r>
              <a:rPr lang="en-US" sz="1600" dirty="0">
                <a:solidFill>
                  <a:prstClr val="black"/>
                </a:solidFill>
                <a:latin typeface="Gill Sans MT" panose="020B0502020104020203"/>
              </a:rPr>
              <a:t>24 – over 30 days; 36 – over 60 days</a:t>
            </a:r>
          </a:p>
          <a:p>
            <a:pPr marL="1200150" lvl="2" indent="-285750" defTabSz="457200">
              <a:buFont typeface="Arial" panose="020B0604020202020204" pitchFamily="34" charset="0"/>
              <a:buChar char="•"/>
            </a:pPr>
            <a:r>
              <a:rPr lang="en-US" sz="1400" dirty="0">
                <a:solidFill>
                  <a:prstClr val="black"/>
                </a:solidFill>
                <a:latin typeface="Gill Sans MT" panose="020B0502020104020203"/>
              </a:rPr>
              <a:t>Average 1-4 work orders a day to complete depending upon severity</a:t>
            </a:r>
          </a:p>
        </p:txBody>
      </p:sp>
    </p:spTree>
    <p:extLst>
      <p:ext uri="{BB962C8B-B14F-4D97-AF65-F5344CB8AC3E}">
        <p14:creationId xmlns:p14="http://schemas.microsoft.com/office/powerpoint/2010/main" val="70828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809997" y="139332"/>
            <a:ext cx="7524003" cy="1663343"/>
          </a:xfrm>
        </p:spPr>
        <p:txBody>
          <a:bodyPr>
            <a:noAutofit/>
          </a:bodyPr>
          <a:lstStyle/>
          <a:p>
            <a:pPr algn="ctr"/>
            <a:r>
              <a:rPr lang="en-US" u="sng" dirty="0">
                <a:solidFill>
                  <a:schemeClr val="tx1"/>
                </a:solidFill>
              </a:rPr>
              <a:t>Customer Service Dashboard</a:t>
            </a:r>
            <a:br>
              <a:rPr lang="en-US" b="0" u="sng" dirty="0">
                <a:solidFill>
                  <a:schemeClr val="tx1"/>
                </a:solidFill>
              </a:rPr>
            </a:br>
            <a:r>
              <a:rPr lang="en-US" sz="3200" b="0" u="sng" dirty="0">
                <a:solidFill>
                  <a:schemeClr val="tx1"/>
                </a:solidFill>
              </a:rPr>
              <a:t>(from info@oceanpines.org)</a:t>
            </a:r>
            <a:br>
              <a:rPr lang="en-US" sz="3200" b="0" u="sng" dirty="0">
                <a:solidFill>
                  <a:schemeClr val="tx1"/>
                </a:solidFill>
              </a:rPr>
            </a:br>
            <a:r>
              <a:rPr lang="en-US" u="sng" dirty="0">
                <a:solidFill>
                  <a:schemeClr val="tx1"/>
                </a:solidFill>
              </a:rPr>
              <a:t>June</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extLst>
              <p:ext uri="{D42A27DB-BD31-4B8C-83A1-F6EECF244321}">
                <p14:modId xmlns:p14="http://schemas.microsoft.com/office/powerpoint/2010/main" val="565355749"/>
              </p:ext>
            </p:extLst>
          </p:nvPr>
        </p:nvGraphicFramePr>
        <p:xfrm>
          <a:off x="2159726" y="2125434"/>
          <a:ext cx="4977921" cy="2537460"/>
        </p:xfrm>
        <a:graphic>
          <a:graphicData uri="http://schemas.openxmlformats.org/drawingml/2006/table">
            <a:tbl>
              <a:tblPr firstRow="1" bandRow="1">
                <a:tableStyleId>{5C22544A-7EE6-4342-B048-85BDC9FD1C3A}</a:tableStyleId>
              </a:tblPr>
              <a:tblGrid>
                <a:gridCol w="2457906">
                  <a:extLst>
                    <a:ext uri="{9D8B030D-6E8A-4147-A177-3AD203B41FA5}">
                      <a16:colId xmlns:a16="http://schemas.microsoft.com/office/drawing/2014/main" val="160533530"/>
                    </a:ext>
                  </a:extLst>
                </a:gridCol>
                <a:gridCol w="2520015">
                  <a:extLst>
                    <a:ext uri="{9D8B030D-6E8A-4147-A177-3AD203B41FA5}">
                      <a16:colId xmlns:a16="http://schemas.microsoft.com/office/drawing/2014/main" val="2169824023"/>
                    </a:ext>
                  </a:extLst>
                </a:gridCol>
              </a:tblGrid>
              <a:tr h="227651">
                <a:tc>
                  <a:txBody>
                    <a:bodyPr/>
                    <a:lstStyle/>
                    <a:p>
                      <a:pPr algn="l"/>
                      <a:r>
                        <a:rPr lang="en-US" sz="1800" b="1" dirty="0">
                          <a:solidFill>
                            <a:schemeClr val="bg1"/>
                          </a:solidFill>
                        </a:rPr>
                        <a:t>Type</a:t>
                      </a:r>
                      <a:endParaRPr lang="en-US" sz="18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Received – June</a:t>
                      </a:r>
                    </a:p>
                  </a:txBody>
                  <a:tcPr marL="68580" marR="68580" marT="34290" marB="34290" anchor="b"/>
                </a:tc>
                <a:extLst>
                  <a:ext uri="{0D108BD9-81ED-4DB2-BD59-A6C34878D82A}">
                    <a16:rowId xmlns:a16="http://schemas.microsoft.com/office/drawing/2014/main" val="2384583703"/>
                  </a:ext>
                </a:extLst>
              </a:tr>
              <a:tr h="250417">
                <a:tc>
                  <a:txBody>
                    <a:bodyPr/>
                    <a:lstStyle/>
                    <a:p>
                      <a:pPr algn="l"/>
                      <a:r>
                        <a:rPr lang="en-US" sz="1800" dirty="0">
                          <a:solidFill>
                            <a:schemeClr val="bg1"/>
                          </a:solidFill>
                        </a:rPr>
                        <a:t>Amenities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29</a:t>
                      </a:r>
                    </a:p>
                  </a:txBody>
                  <a:tcPr marL="68580" marR="68580" marT="34290" marB="34290"/>
                </a:tc>
                <a:extLst>
                  <a:ext uri="{0D108BD9-81ED-4DB2-BD59-A6C34878D82A}">
                    <a16:rowId xmlns:a16="http://schemas.microsoft.com/office/drawing/2014/main" val="2769008789"/>
                  </a:ext>
                </a:extLst>
              </a:tr>
              <a:tr h="250417">
                <a:tc>
                  <a:txBody>
                    <a:bodyPr/>
                    <a:lstStyle/>
                    <a:p>
                      <a:pPr algn="l"/>
                      <a:r>
                        <a:rPr lang="en-US" sz="1800" dirty="0">
                          <a:solidFill>
                            <a:schemeClr val="bg1"/>
                          </a:solidFill>
                        </a:rPr>
                        <a:t>CPI</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20</a:t>
                      </a:r>
                    </a:p>
                  </a:txBody>
                  <a:tcPr marL="68580" marR="68580" marT="34290" marB="34290"/>
                </a:tc>
                <a:extLst>
                  <a:ext uri="{0D108BD9-81ED-4DB2-BD59-A6C34878D82A}">
                    <a16:rowId xmlns:a16="http://schemas.microsoft.com/office/drawing/2014/main" val="3958475169"/>
                  </a:ext>
                </a:extLst>
              </a:tr>
              <a:tr h="250417">
                <a:tc>
                  <a:txBody>
                    <a:bodyPr/>
                    <a:lstStyle/>
                    <a:p>
                      <a:pPr algn="l"/>
                      <a:r>
                        <a:rPr lang="en-US" sz="1800" dirty="0">
                          <a:solidFill>
                            <a:schemeClr val="bg1"/>
                          </a:solidFill>
                        </a:rPr>
                        <a:t>Drainage</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a:t>
                      </a:r>
                    </a:p>
                  </a:txBody>
                  <a:tcPr marL="68580" marR="68580" marT="34290" marB="34290"/>
                </a:tc>
                <a:extLst>
                  <a:ext uri="{0D108BD9-81ED-4DB2-BD59-A6C34878D82A}">
                    <a16:rowId xmlns:a16="http://schemas.microsoft.com/office/drawing/2014/main" val="1924032667"/>
                  </a:ext>
                </a:extLst>
              </a:tr>
              <a:tr h="317588">
                <a:tc>
                  <a:txBody>
                    <a:bodyPr/>
                    <a:lstStyle/>
                    <a:p>
                      <a:pPr algn="l"/>
                      <a:r>
                        <a:rPr lang="en-US" sz="1800" b="0" dirty="0">
                          <a:solidFill>
                            <a:schemeClr val="bg1"/>
                          </a:solidFill>
                          <a:effectLst/>
                        </a:rPr>
                        <a:t>General </a:t>
                      </a:r>
                      <a:endParaRPr lang="en-US" sz="1800" b="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30</a:t>
                      </a:r>
                    </a:p>
                  </a:txBody>
                  <a:tcPr marL="68580" marR="68580" marT="34290" marB="34290"/>
                </a:tc>
                <a:extLst>
                  <a:ext uri="{0D108BD9-81ED-4DB2-BD59-A6C34878D82A}">
                    <a16:rowId xmlns:a16="http://schemas.microsoft.com/office/drawing/2014/main" val="1279019372"/>
                  </a:ext>
                </a:extLst>
              </a:tr>
              <a:tr h="250417">
                <a:tc>
                  <a:txBody>
                    <a:bodyPr/>
                    <a:lstStyle/>
                    <a:p>
                      <a:r>
                        <a:rPr lang="en-US" sz="1800" dirty="0">
                          <a:solidFill>
                            <a:schemeClr val="bg1"/>
                          </a:solidFill>
                        </a:rPr>
                        <a:t>Public Works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chemeClr val="bg1"/>
                          </a:solidFill>
                          <a:latin typeface="Century Gothic" panose="020B0502020202020204" pitchFamily="34" charset="0"/>
                          <a:cs typeface="Times New Roman" panose="02020603050405020304" pitchFamily="18" charset="0"/>
                        </a:rPr>
                        <a:t>9</a:t>
                      </a:r>
                    </a:p>
                  </a:txBody>
                  <a:tcPr marL="68580" marR="68580" marT="34290" marB="34290"/>
                </a:tc>
                <a:extLst>
                  <a:ext uri="{0D108BD9-81ED-4DB2-BD59-A6C34878D82A}">
                    <a16:rowId xmlns:a16="http://schemas.microsoft.com/office/drawing/2014/main" val="1862857128"/>
                  </a:ext>
                </a:extLst>
              </a:tr>
              <a:tr h="250417">
                <a:tc>
                  <a:txBody>
                    <a:bodyPr/>
                    <a:lstStyle/>
                    <a:p>
                      <a:r>
                        <a:rPr lang="en-US" sz="1800" b="1" dirty="0">
                          <a:solidFill>
                            <a:schemeClr val="bg1"/>
                          </a:solidFill>
                        </a:rPr>
                        <a:t>TOTAL</a:t>
                      </a:r>
                      <a:endParaRPr lang="en-US" sz="18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a:solidFill>
                            <a:schemeClr val="bg1"/>
                          </a:solidFill>
                          <a:latin typeface="Century Gothic" panose="020B0502020202020204" pitchFamily="34" charset="0"/>
                          <a:cs typeface="Times New Roman" panose="02020603050405020304" pitchFamily="18" charset="0"/>
                        </a:rPr>
                        <a:t>87</a:t>
                      </a:r>
                    </a:p>
                  </a:txBody>
                  <a:tcPr marL="68580" marR="68580" marT="34290" marB="34290"/>
                </a:tc>
                <a:extLst>
                  <a:ext uri="{0D108BD9-81ED-4DB2-BD59-A6C34878D82A}">
                    <a16:rowId xmlns:a16="http://schemas.microsoft.com/office/drawing/2014/main" val="1802448314"/>
                  </a:ext>
                </a:extLst>
              </a:tr>
            </a:tbl>
          </a:graphicData>
        </a:graphic>
      </p:graphicFrame>
      <p:pic>
        <p:nvPicPr>
          <p:cNvPr id="5" name="Picture 2">
            <a:extLst>
              <a:ext uri="{FF2B5EF4-FFF2-40B4-BE49-F238E27FC236}">
                <a16:creationId xmlns:a16="http://schemas.microsoft.com/office/drawing/2014/main" id="{97C8FB9E-F9E1-9DA5-4E9C-7C66AD0CD3AF}"/>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800350" y="4802772"/>
            <a:ext cx="3708179" cy="1957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4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60B28C-89F6-5CF4-D5C2-516FF8B5BA10}"/>
            </a:ext>
          </a:extLst>
        </p:cNvPr>
        <p:cNvGrpSpPr/>
        <p:nvPr/>
      </p:nvGrpSpPr>
      <p:grpSpPr>
        <a:xfrm>
          <a:off x="0" y="0"/>
          <a:ext cx="0" cy="0"/>
          <a:chOff x="0" y="0"/>
          <a:chExt cx="0" cy="0"/>
        </a:xfrm>
      </p:grpSpPr>
      <p:sp>
        <p:nvSpPr>
          <p:cNvPr id="18" name="Freeform 6">
            <a:extLst>
              <a:ext uri="{FF2B5EF4-FFF2-40B4-BE49-F238E27FC236}">
                <a16:creationId xmlns:a16="http://schemas.microsoft.com/office/drawing/2014/main" id="{2DCA77A3-1ECB-56F5-DD96-01DF932EB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20" name="Rectangle 19">
            <a:extLst>
              <a:ext uri="{FF2B5EF4-FFF2-40B4-BE49-F238E27FC236}">
                <a16:creationId xmlns:a16="http://schemas.microsoft.com/office/drawing/2014/main" id="{DEA56903-CF8D-0824-3EC8-8A9189E46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Title 12">
            <a:extLst>
              <a:ext uri="{FF2B5EF4-FFF2-40B4-BE49-F238E27FC236}">
                <a16:creationId xmlns:a16="http://schemas.microsoft.com/office/drawing/2014/main" id="{C07904BE-8B1C-D0D7-5933-1B6692B69280}"/>
              </a:ext>
            </a:extLst>
          </p:cNvPr>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Addendum</a:t>
            </a:r>
          </a:p>
        </p:txBody>
      </p:sp>
      <p:sp>
        <p:nvSpPr>
          <p:cNvPr id="22" name="Freeform: Shape 21">
            <a:extLst>
              <a:ext uri="{FF2B5EF4-FFF2-40B4-BE49-F238E27FC236}">
                <a16:creationId xmlns:a16="http://schemas.microsoft.com/office/drawing/2014/main" id="{82A8B1D0-3950-B2C3-19B6-ADFCD8738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048030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2F98139-1523-B988-0FB0-D991159E7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F6BA1-2916-67EE-75C1-CC72B5C60E68}"/>
              </a:ext>
            </a:extLst>
          </p:cNvPr>
          <p:cNvSpPr>
            <a:spLocks noGrp="1"/>
          </p:cNvSpPr>
          <p:nvPr>
            <p:ph type="title"/>
          </p:nvPr>
        </p:nvSpPr>
        <p:spPr>
          <a:xfrm>
            <a:off x="809997" y="417250"/>
            <a:ext cx="7524003" cy="870012"/>
          </a:xfrm>
        </p:spPr>
        <p:txBody>
          <a:bodyPr/>
          <a:lstStyle/>
          <a:p>
            <a:pPr algn="ctr"/>
            <a:r>
              <a:rPr lang="en-US" dirty="0"/>
              <a:t>Addendum</a:t>
            </a:r>
          </a:p>
        </p:txBody>
      </p:sp>
      <p:sp>
        <p:nvSpPr>
          <p:cNvPr id="7" name="Title 12">
            <a:extLst>
              <a:ext uri="{FF2B5EF4-FFF2-40B4-BE49-F238E27FC236}">
                <a16:creationId xmlns:a16="http://schemas.microsoft.com/office/drawing/2014/main" id="{6AFE14E0-0CDD-0245-4093-C2858B900200}"/>
              </a:ext>
            </a:extLst>
          </p:cNvPr>
          <p:cNvSpPr txBox="1">
            <a:spLocks/>
          </p:cNvSpPr>
          <p:nvPr/>
        </p:nvSpPr>
        <p:spPr>
          <a:xfrm>
            <a:off x="177552" y="2308195"/>
            <a:ext cx="8788892" cy="2662246"/>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1" i="0" strike="noStrike" kern="1200" cap="none" spc="0" normalizeH="0" baseline="0" noProof="0" dirty="0">
                <a:ln>
                  <a:noFill/>
                </a:ln>
                <a:solidFill>
                  <a:prstClr val="black"/>
                </a:solidFill>
                <a:effectLst/>
                <a:uLnTx/>
                <a:uFillTx/>
                <a:latin typeface="Century Gothic" panose="020B0502020202020204"/>
                <a:ea typeface="+mn-ea"/>
                <a:cs typeface="+mn-cs"/>
              </a:rPr>
              <a:t>The following questions were presented to the Ocean Pines Volunteer Fire Department during the June 27, 2025, public hearing concerning the referendum for the South Fire Station. It was recommended that the information be posted for homeowners to review and gain background on the project.</a:t>
            </a:r>
          </a:p>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How much square footage is needed for the new South Station?</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The New station would be 15,000 sq ft.</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What is the timeline for completion?</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65 Weeks</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What is the estimated cost of the building?</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$6/+ Million</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What is the cost responsibility of OPVFD and Ocean Pines Association?</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Ocean Pines Fire Department has secured $1,700,000 in Grants and Bonds as well as $750,000 from fundraising and savings. We are requesting approval through a referendum for $3.7 million plus a 10% contingency. This will be funded through our balance sheet with a focus on the replacement reserve.</a:t>
            </a:r>
          </a:p>
        </p:txBody>
      </p:sp>
    </p:spTree>
    <p:extLst>
      <p:ext uri="{BB962C8B-B14F-4D97-AF65-F5344CB8AC3E}">
        <p14:creationId xmlns:p14="http://schemas.microsoft.com/office/powerpoint/2010/main" val="180826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9" name="Rectangle 1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643467"/>
            <a:ext cx="8188361"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2DA06C59-3F02-F27D-BA1E-8E9684FDB7F5}"/>
              </a:ext>
            </a:extLst>
          </p:cNvPr>
          <p:cNvSpPr txBox="1"/>
          <p:nvPr/>
        </p:nvSpPr>
        <p:spPr>
          <a:xfrm>
            <a:off x="639192" y="1047565"/>
            <a:ext cx="7647501" cy="4980366"/>
          </a:xfrm>
          <a:prstGeom prst="rect">
            <a:avLst/>
          </a:prstGeom>
          <a:effectLst/>
        </p:spPr>
        <p:txBody>
          <a:bodyPr vert="horz" lIns="91440" tIns="45720" rIns="91440" bIns="45720" rtlCol="0" anchor="t" anchorCtr="0">
            <a:noAutofit/>
          </a:bodyPr>
          <a:lstStyle/>
          <a:p>
            <a:pPr marL="0" lvl="0" defTabSz="457200">
              <a:lnSpc>
                <a:spcPct val="120000"/>
              </a:lnSpc>
              <a:spcBef>
                <a:spcPct val="0"/>
              </a:spcBef>
            </a:pPr>
            <a:r>
              <a:rPr lang="en-US" sz="2000" b="1" u="sng" dirty="0">
                <a:latin typeface="+mj-lt"/>
                <a:ea typeface="+mj-ea"/>
                <a:cs typeface="+mj-cs"/>
              </a:rPr>
              <a:t>Initiatives</a:t>
            </a:r>
            <a:endParaRPr lang="en-US" sz="2000" dirty="0">
              <a:latin typeface="+mj-lt"/>
              <a:ea typeface="+mj-ea"/>
              <a:cs typeface="+mj-cs"/>
            </a:endParaRP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Maintenance</a:t>
            </a:r>
          </a:p>
          <a:p>
            <a:pPr marL="919163" lvl="2" indent="-230188" defTabSz="457200">
              <a:lnSpc>
                <a:spcPct val="120000"/>
              </a:lnSpc>
              <a:spcBef>
                <a:spcPct val="0"/>
              </a:spcBef>
              <a:buFont typeface="Arial" panose="020B0604020202020204" pitchFamily="34" charset="0"/>
              <a:buChar char="•"/>
              <a:defRPr/>
            </a:pPr>
            <a:r>
              <a:rPr lang="en-US" dirty="0">
                <a:latin typeface="+mj-lt"/>
                <a:ea typeface="+mj-ea"/>
                <a:cs typeface="+mj-cs"/>
              </a:rPr>
              <a:t>Racquet Sports</a:t>
            </a:r>
          </a:p>
          <a:p>
            <a:pPr marL="919163" lvl="2" indent="-230188" defTabSz="457200">
              <a:lnSpc>
                <a:spcPct val="120000"/>
              </a:lnSpc>
              <a:spcBef>
                <a:spcPct val="0"/>
              </a:spcBef>
              <a:buFont typeface="Arial" panose="020B0604020202020204" pitchFamily="34" charset="0"/>
              <a:buChar char="•"/>
              <a:defRPr/>
            </a:pPr>
            <a:r>
              <a:rPr lang="en-US" dirty="0">
                <a:latin typeface="+mj-lt"/>
                <a:ea typeface="+mj-ea"/>
                <a:cs typeface="+mj-cs"/>
              </a:rPr>
              <a:t>Bay Colony Sign</a:t>
            </a:r>
          </a:p>
          <a:p>
            <a:pPr marL="919163" lvl="2" indent="-230188" defTabSz="457200">
              <a:lnSpc>
                <a:spcPct val="120000"/>
              </a:lnSpc>
              <a:spcBef>
                <a:spcPct val="0"/>
              </a:spcBef>
              <a:buFont typeface="Arial" panose="020B0604020202020204" pitchFamily="34" charset="0"/>
              <a:buChar char="•"/>
              <a:defRPr/>
            </a:pPr>
            <a:r>
              <a:rPr lang="en-US" dirty="0">
                <a:latin typeface="+mj-lt"/>
                <a:ea typeface="+mj-ea"/>
                <a:cs typeface="+mj-cs"/>
              </a:rPr>
              <a:t>North Gate Bridge</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Drainage</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Firehouse</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Amenities</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Golf Course</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DMA Study</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Cell Tower</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Electronic Signs</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Mailboxes</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CPI</a:t>
            </a:r>
          </a:p>
          <a:p>
            <a:pPr marL="461963" lvl="1" indent="-230188" defTabSz="457200">
              <a:lnSpc>
                <a:spcPct val="120000"/>
              </a:lnSpc>
              <a:spcBef>
                <a:spcPct val="0"/>
              </a:spcBef>
              <a:buFont typeface="Arial" panose="020B0604020202020204" pitchFamily="34" charset="0"/>
              <a:buChar char="•"/>
              <a:defRPr/>
            </a:pPr>
            <a:r>
              <a:rPr lang="en-US" dirty="0">
                <a:latin typeface="+mj-lt"/>
                <a:ea typeface="+mj-ea"/>
                <a:cs typeface="+mj-cs"/>
              </a:rPr>
              <a:t>M</a:t>
            </a:r>
            <a:r>
              <a:rPr lang="en-US" spc="0" baseline="0" dirty="0">
                <a:latin typeface="+mj-lt"/>
                <a:ea typeface="+mj-ea"/>
                <a:cs typeface="+mj-cs"/>
              </a:rPr>
              <a:t>etrics</a:t>
            </a:r>
          </a:p>
        </p:txBody>
      </p:sp>
    </p:spTree>
    <p:extLst>
      <p:ext uri="{BB962C8B-B14F-4D97-AF65-F5344CB8AC3E}">
        <p14:creationId xmlns:p14="http://schemas.microsoft.com/office/powerpoint/2010/main" val="429328899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8CEE79-CDCE-0601-9F41-49B1BD373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A8720-C042-04A1-26F6-E4949EC46E2F}"/>
              </a:ext>
            </a:extLst>
          </p:cNvPr>
          <p:cNvSpPr>
            <a:spLocks noGrp="1"/>
          </p:cNvSpPr>
          <p:nvPr>
            <p:ph type="title"/>
          </p:nvPr>
        </p:nvSpPr>
        <p:spPr>
          <a:xfrm>
            <a:off x="809997" y="417250"/>
            <a:ext cx="7524003" cy="870012"/>
          </a:xfrm>
        </p:spPr>
        <p:txBody>
          <a:bodyPr/>
          <a:lstStyle/>
          <a:p>
            <a:pPr algn="ctr"/>
            <a:r>
              <a:rPr lang="en-US" dirty="0"/>
              <a:t>Addendum</a:t>
            </a:r>
          </a:p>
        </p:txBody>
      </p:sp>
      <p:sp>
        <p:nvSpPr>
          <p:cNvPr id="7" name="Title 12">
            <a:extLst>
              <a:ext uri="{FF2B5EF4-FFF2-40B4-BE49-F238E27FC236}">
                <a16:creationId xmlns:a16="http://schemas.microsoft.com/office/drawing/2014/main" id="{F19BC494-AFB1-DB40-1070-D063C2E665B3}"/>
              </a:ext>
            </a:extLst>
          </p:cNvPr>
          <p:cNvSpPr txBox="1">
            <a:spLocks/>
          </p:cNvSpPr>
          <p:nvPr/>
        </p:nvSpPr>
        <p:spPr>
          <a:xfrm>
            <a:off x="177552" y="2210540"/>
            <a:ext cx="8788892" cy="2759901"/>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Would the proposed layout meet all the county requirements, including parking and stormwater management, or would there be additional costs to meet those needs?</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Yes</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What will happen to the 6-minute response time once the project is underway?</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We are looking at a Presence at the South Side Location based upon feedback and the fact that we want to maintain the quickest response time for all of Ocean Pines during this time.</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How much will the new firehouse cost on the assessment?</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It is estimated that the cost of the new firehouse on the assessment will be approximately $50-$60 per year.</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Because OPVFD is responsible for protecting local businesses such as the AGH and Tidal Health centers in Ocean Pines, the Casino, and other businesses on Route 589, are there plans to approach those businesses for donations?</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The fire department is constantly evaluating funding opportunities and receiving funds from fundraising that will offset any request made by the association during the time of construction.</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How will the funds be distributed throughout the project?</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The project is due to break ground (If approved) in October of 2025. The initial funding will be within the 2025/2026 budget with the payments being made within both 2025/2026 and 2026/2027 budget years.</a:t>
            </a:r>
          </a:p>
        </p:txBody>
      </p:sp>
    </p:spTree>
    <p:extLst>
      <p:ext uri="{BB962C8B-B14F-4D97-AF65-F5344CB8AC3E}">
        <p14:creationId xmlns:p14="http://schemas.microsoft.com/office/powerpoint/2010/main" val="411657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67CCB5-2267-8C2D-268B-094DCBDF3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F87AF-0D9F-C4D1-F3C8-C1733B463E36}"/>
              </a:ext>
            </a:extLst>
          </p:cNvPr>
          <p:cNvSpPr>
            <a:spLocks noGrp="1"/>
          </p:cNvSpPr>
          <p:nvPr>
            <p:ph type="title"/>
          </p:nvPr>
        </p:nvSpPr>
        <p:spPr>
          <a:xfrm>
            <a:off x="809997" y="417250"/>
            <a:ext cx="7524003" cy="870012"/>
          </a:xfrm>
        </p:spPr>
        <p:txBody>
          <a:bodyPr/>
          <a:lstStyle/>
          <a:p>
            <a:pPr algn="ctr"/>
            <a:r>
              <a:rPr lang="en-US" dirty="0"/>
              <a:t>Addendum</a:t>
            </a:r>
          </a:p>
        </p:txBody>
      </p:sp>
      <p:sp>
        <p:nvSpPr>
          <p:cNvPr id="7" name="Title 12">
            <a:extLst>
              <a:ext uri="{FF2B5EF4-FFF2-40B4-BE49-F238E27FC236}">
                <a16:creationId xmlns:a16="http://schemas.microsoft.com/office/drawing/2014/main" id="{7E16D20B-CE8A-FBD4-0A88-00A0EE2C1652}"/>
              </a:ext>
            </a:extLst>
          </p:cNvPr>
          <p:cNvSpPr txBox="1">
            <a:spLocks/>
          </p:cNvSpPr>
          <p:nvPr/>
        </p:nvSpPr>
        <p:spPr>
          <a:xfrm>
            <a:off x="177552" y="2308195"/>
            <a:ext cx="8788892" cy="2662246"/>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Did the fire department get bids to compare the costs?</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Raleigh, NC 18,000 sq ft $17 Million</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Fillmore, CA 15,000 sq ft $8.3 Million</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Norfolk, CT 10,000 sq ft $9+ Million</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As mentioned in updates over the past 2 years, we did request estimates so that we could get a ballpark figure for the project that we were proposing. We utilized the estimates to move forward to where we are today.</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Q: Will the fire department own the building and the land?</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strike="noStrike" kern="1200" cap="none" spc="0" normalizeH="0" baseline="0" noProof="0" dirty="0">
                <a:ln>
                  <a:noFill/>
                </a:ln>
                <a:solidFill>
                  <a:prstClr val="black"/>
                </a:solidFill>
                <a:effectLst/>
                <a:uLnTx/>
                <a:uFillTx/>
                <a:latin typeface="Century Gothic" panose="020B0502020202020204"/>
                <a:ea typeface="+mn-ea"/>
                <a:cs typeface="+mn-cs"/>
              </a:rPr>
              <a:t>A: The Ocean Pines Association will own the building, and the fire department will own the land.</a:t>
            </a:r>
          </a:p>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400" b="0" i="1"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1" strike="noStrike" kern="1200" cap="none" spc="0" normalizeH="0" baseline="0" noProof="0" dirty="0">
                <a:ln>
                  <a:noFill/>
                </a:ln>
                <a:solidFill>
                  <a:prstClr val="black"/>
                </a:solidFill>
                <a:effectLst/>
                <a:uLnTx/>
                <a:uFillTx/>
                <a:latin typeface="Century Gothic" panose="020B0502020202020204"/>
                <a:ea typeface="+mn-ea"/>
                <a:cs typeface="+mn-cs"/>
              </a:rPr>
              <a:t>To view the presentation slide, visit</a:t>
            </a:r>
            <a:endParaRPr kumimoji="0" lang="en-US" sz="1400" b="0" i="1" strike="noStrike" kern="1200" cap="none" spc="0" normalizeH="0" baseline="0" noProof="0" dirty="0">
              <a:ln>
                <a:noFill/>
              </a:ln>
              <a:solidFill>
                <a:srgbClr val="00B050"/>
              </a:solidFill>
              <a:effectLst/>
              <a:uLnTx/>
              <a:uFillTx/>
              <a:latin typeface="Century Gothic" panose="020B0502020202020204"/>
              <a:ea typeface="+mn-ea"/>
              <a:cs typeface="+mn-cs"/>
            </a:endParaRP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srgbClr val="92D050"/>
                </a:solidFill>
                <a:effectLst/>
                <a:uLnTx/>
                <a:uFillTx/>
                <a:latin typeface="Century Gothic" panose="020B0502020202020204"/>
                <a:ea typeface="+mn-ea"/>
                <a:cs typeface="+mn-cs"/>
                <a:hlinkClick r:id="rId2">
                  <a:extLst>
                    <a:ext uri="{A12FA001-AC4F-418D-AE19-62706E023703}">
                      <ahyp:hlinkClr xmlns:ahyp="http://schemas.microsoft.com/office/drawing/2018/hyperlinkcolor" val="tx"/>
                    </a:ext>
                  </a:extLst>
                </a:hlinkClick>
              </a:rPr>
              <a:t>https://drive.google.com/file/d/1fYdrAxmriA7wjoQxCfpRhFw1fv2G1fzl/view?usp=sharing</a:t>
            </a:r>
            <a:r>
              <a:rPr kumimoji="0" lang="en-US" sz="1400" b="0" i="0" u="sng" strike="noStrike" kern="1200" cap="none" spc="0" normalizeH="0" baseline="0" noProof="0" dirty="0">
                <a:ln>
                  <a:noFill/>
                </a:ln>
                <a:solidFill>
                  <a:srgbClr val="92D050"/>
                </a:solidFill>
                <a:effectLst/>
                <a:uLnTx/>
                <a:uFillTx/>
                <a:latin typeface="Century Gothic" panose="020B0502020202020204"/>
                <a:ea typeface="+mn-ea"/>
                <a:cs typeface="+mn-cs"/>
              </a:rPr>
              <a:t> </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1" strike="noStrike" kern="1200" cap="none" spc="0" normalizeH="0" baseline="0" noProof="0" dirty="0">
                <a:ln>
                  <a:noFill/>
                </a:ln>
                <a:solidFill>
                  <a:prstClr val="black"/>
                </a:solidFill>
                <a:effectLst/>
                <a:uLnTx/>
                <a:uFillTx/>
                <a:latin typeface="Century Gothic" panose="020B0502020202020204"/>
                <a:ea typeface="+mn-ea"/>
                <a:cs typeface="+mn-cs"/>
              </a:rPr>
              <a:t>To view the presentation video, visit</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srgbClr val="92D050"/>
                </a:solidFill>
                <a:effectLst/>
                <a:uLnTx/>
                <a:uFillTx/>
                <a:latin typeface="Century Gothic" panose="020B0502020202020204"/>
                <a:ea typeface="+mn-ea"/>
                <a:cs typeface="+mn-cs"/>
                <a:hlinkClick r:id="rId3">
                  <a:extLst>
                    <a:ext uri="{A12FA001-AC4F-418D-AE19-62706E023703}">
                      <ahyp:hlinkClr xmlns:ahyp="http://schemas.microsoft.com/office/drawing/2018/hyperlinkcolor" val="tx"/>
                    </a:ext>
                  </a:extLst>
                </a:hlinkClick>
              </a:rPr>
              <a:t>https://youtu.be/0sc3jhSRjbc</a:t>
            </a:r>
            <a:r>
              <a:rPr kumimoji="0" lang="en-US" sz="1400" b="0" i="0" u="sng" strike="noStrike" kern="1200" cap="none" spc="0" normalizeH="0" baseline="0" noProof="0" dirty="0">
                <a:ln>
                  <a:noFill/>
                </a:ln>
                <a:solidFill>
                  <a:srgbClr val="92D050"/>
                </a:solidFill>
                <a:effectLst/>
                <a:uLnTx/>
                <a:uFillTx/>
                <a:latin typeface="Century Gothic" panose="020B0502020202020204"/>
                <a:ea typeface="+mn-ea"/>
                <a:cs typeface="+mn-cs"/>
              </a:rPr>
              <a:t> </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1" strike="noStrike" kern="1200" cap="none" spc="0" normalizeH="0" baseline="0" noProof="0" dirty="0">
                <a:ln>
                  <a:noFill/>
                </a:ln>
                <a:solidFill>
                  <a:prstClr val="black"/>
                </a:solidFill>
                <a:effectLst/>
                <a:uLnTx/>
                <a:uFillTx/>
                <a:latin typeface="Century Gothic" panose="020B0502020202020204"/>
                <a:ea typeface="+mn-ea"/>
                <a:cs typeface="+mn-cs"/>
              </a:rPr>
              <a:t>For additional info and questions, contact </a:t>
            </a:r>
            <a:r>
              <a:rPr kumimoji="0" lang="en-US" sz="1400" b="0" i="1" u="sng" strike="noStrike" kern="1200" cap="none" spc="0" normalizeH="0" baseline="0" noProof="0" dirty="0">
                <a:ln>
                  <a:noFill/>
                </a:ln>
                <a:solidFill>
                  <a:srgbClr val="92D050"/>
                </a:solidFill>
                <a:effectLst/>
                <a:uLnTx/>
                <a:uFillTx/>
                <a:latin typeface="Century Gothic" panose="020B0502020202020204"/>
                <a:ea typeface="+mn-ea"/>
                <a:cs typeface="+mn-cs"/>
              </a:rPr>
              <a:t>info@oceanpines.org</a:t>
            </a:r>
            <a:r>
              <a:rPr kumimoji="0" lang="en-US" sz="1400" b="0" i="1"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103991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373FAD-3C45-A8DA-7120-0A0B2E480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E1DB5-8EA7-5C0E-145B-95F9A9ECC525}"/>
              </a:ext>
            </a:extLst>
          </p:cNvPr>
          <p:cNvSpPr>
            <a:spLocks noGrp="1"/>
          </p:cNvSpPr>
          <p:nvPr>
            <p:ph type="title"/>
          </p:nvPr>
        </p:nvSpPr>
        <p:spPr>
          <a:xfrm>
            <a:off x="809997" y="417249"/>
            <a:ext cx="7524003" cy="861135"/>
          </a:xfrm>
        </p:spPr>
        <p:txBody>
          <a:bodyPr/>
          <a:lstStyle/>
          <a:p>
            <a:pPr algn="ctr"/>
            <a:r>
              <a:rPr lang="en-US" dirty="0"/>
              <a:t>Addendum</a:t>
            </a:r>
          </a:p>
        </p:txBody>
      </p:sp>
      <p:sp>
        <p:nvSpPr>
          <p:cNvPr id="7" name="Title 12">
            <a:extLst>
              <a:ext uri="{FF2B5EF4-FFF2-40B4-BE49-F238E27FC236}">
                <a16:creationId xmlns:a16="http://schemas.microsoft.com/office/drawing/2014/main" id="{7EBE4EF1-6C3E-0CE1-F3E3-766C86E1C242}"/>
              </a:ext>
            </a:extLst>
          </p:cNvPr>
          <p:cNvSpPr txBox="1">
            <a:spLocks/>
          </p:cNvSpPr>
          <p:nvPr/>
        </p:nvSpPr>
        <p:spPr>
          <a:xfrm>
            <a:off x="177552" y="2139518"/>
            <a:ext cx="8788892" cy="2298262"/>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lvl="1">
              <a:spcBef>
                <a:spcPct val="0"/>
              </a:spcBef>
              <a:spcAft>
                <a:spcPts val="600"/>
              </a:spcAft>
              <a:defRPr/>
            </a:pPr>
            <a:r>
              <a:rPr lang="en-US" u="sng" dirty="0">
                <a:solidFill>
                  <a:prstClr val="black"/>
                </a:solidFill>
              </a:rPr>
              <a:t>OPVFD Firehouse – DMA Study </a:t>
            </a:r>
            <a:r>
              <a:rPr lang="en-US" i="1" u="sng" dirty="0">
                <a:solidFill>
                  <a:prstClr val="black"/>
                </a:solidFill>
              </a:rPr>
              <a:t>(as presented at the May 24, 2025 Board Meeting)</a:t>
            </a:r>
          </a:p>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At this point, I am recommending to the Board we fund our portion of the firehouse estimate </a:t>
            </a:r>
            <a:r>
              <a:rPr lang="en-US" dirty="0">
                <a:solidFill>
                  <a:prstClr val="black"/>
                </a:solidFill>
                <a:latin typeface="Century Gothic" panose="020B0502020202020204"/>
              </a:rPr>
              <a:t>from our balance sheet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We are managing our reserve balance in compliance with the DMA lite study of 2021 which reflects a balance in the vicinity of 22-24% of fully funded</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Since the funding of the building will not start until after October 2025, and the DMA study is scheduled for the August/September timeframe, our reserve funding will be evaluated and decided at that time</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 have updated this Board and the Association over the last several months and I am stating today that I believe we have a “goldilocks situation”</a:t>
            </a:r>
          </a:p>
        </p:txBody>
      </p:sp>
    </p:spTree>
    <p:extLst>
      <p:ext uri="{BB962C8B-B14F-4D97-AF65-F5344CB8AC3E}">
        <p14:creationId xmlns:p14="http://schemas.microsoft.com/office/powerpoint/2010/main" val="168698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D9A286-D72A-F3BD-4BA8-48AB203CF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B7097-20D8-AF7C-ADF2-7FD6A4B17A8C}"/>
              </a:ext>
            </a:extLst>
          </p:cNvPr>
          <p:cNvSpPr>
            <a:spLocks noGrp="1"/>
          </p:cNvSpPr>
          <p:nvPr>
            <p:ph type="title"/>
          </p:nvPr>
        </p:nvSpPr>
        <p:spPr>
          <a:xfrm>
            <a:off x="809997" y="417250"/>
            <a:ext cx="7524003" cy="870012"/>
          </a:xfrm>
        </p:spPr>
        <p:txBody>
          <a:bodyPr/>
          <a:lstStyle/>
          <a:p>
            <a:pPr algn="ctr"/>
            <a:r>
              <a:rPr lang="en-US" dirty="0"/>
              <a:t>Addendum</a:t>
            </a:r>
          </a:p>
        </p:txBody>
      </p:sp>
      <p:sp>
        <p:nvSpPr>
          <p:cNvPr id="7" name="Title 12">
            <a:extLst>
              <a:ext uri="{FF2B5EF4-FFF2-40B4-BE49-F238E27FC236}">
                <a16:creationId xmlns:a16="http://schemas.microsoft.com/office/drawing/2014/main" id="{835E0BFA-A182-4973-5824-2077F6EF1FE6}"/>
              </a:ext>
            </a:extLst>
          </p:cNvPr>
          <p:cNvSpPr txBox="1">
            <a:spLocks/>
          </p:cNvSpPr>
          <p:nvPr/>
        </p:nvSpPr>
        <p:spPr>
          <a:xfrm>
            <a:off x="177552" y="2308195"/>
            <a:ext cx="8788892" cy="2662246"/>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entury Gothic" panose="020B0502020202020204"/>
                <a:ea typeface="+mn-ea"/>
                <a:cs typeface="+mn-cs"/>
              </a:rPr>
              <a:t>Firehouse Funding </a:t>
            </a:r>
            <a:r>
              <a:rPr kumimoji="0" lang="en-US" sz="1600" b="0" i="1" u="sng" strike="noStrike" kern="1200" cap="none" spc="0" normalizeH="0" baseline="0" noProof="0" dirty="0">
                <a:ln>
                  <a:noFill/>
                </a:ln>
                <a:solidFill>
                  <a:prstClr val="black"/>
                </a:solidFill>
                <a:effectLst/>
                <a:uLnTx/>
                <a:uFillTx/>
                <a:latin typeface="Century Gothic" panose="020B0502020202020204"/>
                <a:ea typeface="+mn-ea"/>
                <a:cs typeface="+mn-cs"/>
              </a:rPr>
              <a:t>(as presented at the May 24, 2025 Board Meeting and reiterated at June 28, 2025 Board Meeting)</a:t>
            </a:r>
          </a:p>
          <a:p>
            <a:pPr marL="285750" marR="0" lvl="1"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600" dirty="0">
                <a:solidFill>
                  <a:prstClr val="black"/>
                </a:solidFill>
                <a:latin typeface="Century Gothic" panose="020B0502020202020204"/>
              </a:rPr>
              <a:t>Recommending to the Board we fund our portion of the firehouse out of general reserves based upon the DMA study</a:t>
            </a:r>
          </a:p>
          <a:p>
            <a:pPr marL="285750" marR="0" lvl="1"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600" dirty="0">
                <a:solidFill>
                  <a:prstClr val="black"/>
                </a:solidFill>
                <a:latin typeface="Century Gothic" panose="020B0502020202020204"/>
              </a:rPr>
              <a:t>We have a “goldilocks situation”</a:t>
            </a:r>
          </a:p>
          <a:p>
            <a:pPr marL="285750" marR="0" lvl="1"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strike="noStrike" kern="1200" cap="none" spc="0" normalizeH="0" baseline="0" noProof="0" dirty="0">
                <a:ln>
                  <a:noFill/>
                </a:ln>
                <a:solidFill>
                  <a:prstClr val="black"/>
                </a:solidFill>
                <a:effectLst/>
                <a:uLnTx/>
                <a:uFillTx/>
                <a:latin typeface="Century Gothic" panose="020B0502020202020204"/>
                <a:ea typeface="+mn-ea"/>
                <a:cs typeface="+mn-cs"/>
              </a:rPr>
              <a:t>We’re managing our reserve balance and are in compliance with the DMA lite study of 2021; we are fully funded but will no more after reserve study in August/September</a:t>
            </a:r>
          </a:p>
          <a:p>
            <a:pPr marL="285750" marR="0" lvl="1"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600" dirty="0">
                <a:solidFill>
                  <a:prstClr val="black"/>
                </a:solidFill>
                <a:latin typeface="Century Gothic" panose="020B0502020202020204"/>
              </a:rPr>
              <a:t>Fire department should cost $50 to the assessment over 10 years – you will not actually see that</a:t>
            </a:r>
          </a:p>
          <a:p>
            <a:pPr marL="285750" marR="0" lvl="1"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strike="noStrike" kern="1200" cap="none" spc="0" normalizeH="0" baseline="0" noProof="0" dirty="0">
                <a:ln>
                  <a:noFill/>
                </a:ln>
                <a:solidFill>
                  <a:prstClr val="black"/>
                </a:solidFill>
                <a:effectLst/>
                <a:uLnTx/>
                <a:uFillTx/>
                <a:latin typeface="Century Gothic" panose="020B0502020202020204"/>
                <a:ea typeface="+mn-ea"/>
                <a:cs typeface="+mn-cs"/>
              </a:rPr>
              <a:t>10% contingency is assumed for unplanned overruns that will come up during the construction process (possible tariffs on materials and no final plans at this time – there could be other items as well)</a:t>
            </a:r>
          </a:p>
        </p:txBody>
      </p:sp>
    </p:spTree>
    <p:extLst>
      <p:ext uri="{BB962C8B-B14F-4D97-AF65-F5344CB8AC3E}">
        <p14:creationId xmlns:p14="http://schemas.microsoft.com/office/powerpoint/2010/main" val="402840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220" y="1922503"/>
            <a:ext cx="5623560" cy="1105629"/>
          </a:xfrm>
          <a:ln>
            <a:noFill/>
          </a:ln>
          <a:effectLst/>
        </p:spPr>
        <p:txBody>
          <a:bodyPr>
            <a:normAutofit fontScale="90000"/>
          </a:bodyPr>
          <a:lstStyle/>
          <a:p>
            <a:pPr algn="ctr"/>
            <a:r>
              <a:rPr lang="en-US" sz="2700" dirty="0">
                <a:solidFill>
                  <a:schemeClr val="bg1"/>
                </a:solidFill>
                <a:latin typeface="Century Gothic" panose="020B0502020202020204" pitchFamily="34" charset="0"/>
              </a:rPr>
              <a:t>PUBLIC SAFETY PERCENTAGE OF ASSESSMENT</a:t>
            </a:r>
            <a:br>
              <a:rPr lang="en-US" sz="2700" dirty="0">
                <a:latin typeface="Century Gothic" panose="020B0502020202020204" pitchFamily="34" charset="0"/>
              </a:rPr>
            </a:br>
            <a:endParaRPr lang="en-US" sz="2025" dirty="0">
              <a:latin typeface="Franklin Gothic Medium" panose="020B0603020102020204" pitchFamily="34" charset="0"/>
            </a:endParaRPr>
          </a:p>
        </p:txBody>
      </p:sp>
      <p:cxnSp>
        <p:nvCxnSpPr>
          <p:cNvPr id="7" name="Straight Connector 6">
            <a:extLst>
              <a:ext uri="{FF2B5EF4-FFF2-40B4-BE49-F238E27FC236}">
                <a16:creationId xmlns:a16="http://schemas.microsoft.com/office/drawing/2014/main" id="{8ABD57F0-C576-4D33-9D5C-8AA05477F7A7}"/>
              </a:ext>
            </a:extLst>
          </p:cNvPr>
          <p:cNvCxnSpPr/>
          <p:nvPr/>
        </p:nvCxnSpPr>
        <p:spPr>
          <a:xfrm>
            <a:off x="3605346" y="4935497"/>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605346" y="4613232"/>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164725" y="4966221"/>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164725" y="4622794"/>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6560820" y="4935497"/>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6613067" y="4613331"/>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Object 3">
            <a:extLst>
              <a:ext uri="{FF2B5EF4-FFF2-40B4-BE49-F238E27FC236}">
                <a16:creationId xmlns:a16="http://schemas.microsoft.com/office/drawing/2014/main" id="{8F81A2EE-ED56-F45F-A13D-5E22213049C1}"/>
              </a:ext>
            </a:extLst>
          </p:cNvPr>
          <p:cNvGraphicFramePr>
            <a:graphicFrameLocks noChangeAspect="1"/>
          </p:cNvGraphicFramePr>
          <p:nvPr>
            <p:extLst>
              <p:ext uri="{D42A27DB-BD31-4B8C-83A1-F6EECF244321}">
                <p14:modId xmlns:p14="http://schemas.microsoft.com/office/powerpoint/2010/main" val="3857699978"/>
              </p:ext>
            </p:extLst>
          </p:nvPr>
        </p:nvGraphicFramePr>
        <p:xfrm>
          <a:off x="571500" y="3095625"/>
          <a:ext cx="7972425" cy="2924175"/>
        </p:xfrm>
        <a:graphic>
          <a:graphicData uri="http://schemas.openxmlformats.org/presentationml/2006/ole">
            <mc:AlternateContent xmlns:mc="http://schemas.openxmlformats.org/markup-compatibility/2006">
              <mc:Choice xmlns:v="urn:schemas-microsoft-com:vml" Requires="v">
                <p:oleObj name="Worksheet" r:id="rId2" imgW="6324651" imgH="1533559" progId="Excel.Sheet.12">
                  <p:embed/>
                </p:oleObj>
              </mc:Choice>
              <mc:Fallback>
                <p:oleObj name="Worksheet" r:id="rId2" imgW="6324651" imgH="1533559" progId="Excel.Sheet.12">
                  <p:embed/>
                  <p:pic>
                    <p:nvPicPr>
                      <p:cNvPr id="4" name="Object 3">
                        <a:extLst>
                          <a:ext uri="{FF2B5EF4-FFF2-40B4-BE49-F238E27FC236}">
                            <a16:creationId xmlns:a16="http://schemas.microsoft.com/office/drawing/2014/main" id="{8F81A2EE-ED56-F45F-A13D-5E22213049C1}"/>
                          </a:ext>
                        </a:extLst>
                      </p:cNvPr>
                      <p:cNvPicPr/>
                      <p:nvPr/>
                    </p:nvPicPr>
                    <p:blipFill>
                      <a:blip r:embed="rId3"/>
                      <a:stretch>
                        <a:fillRect/>
                      </a:stretch>
                    </p:blipFill>
                    <p:spPr>
                      <a:xfrm>
                        <a:off x="571500" y="3095625"/>
                        <a:ext cx="7972425" cy="2924175"/>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75BE05FE-5B4B-658E-B741-5F4EE9433F9D}"/>
              </a:ext>
            </a:extLst>
          </p:cNvPr>
          <p:cNvSpPr txBox="1">
            <a:spLocks/>
          </p:cNvSpPr>
          <p:nvPr/>
        </p:nvSpPr>
        <p:spPr>
          <a:xfrm>
            <a:off x="809997" y="417250"/>
            <a:ext cx="7524003" cy="870012"/>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Addendum</a:t>
            </a:r>
          </a:p>
        </p:txBody>
      </p:sp>
      <p:sp>
        <p:nvSpPr>
          <p:cNvPr id="5" name="TextBox 4">
            <a:extLst>
              <a:ext uri="{FF2B5EF4-FFF2-40B4-BE49-F238E27FC236}">
                <a16:creationId xmlns:a16="http://schemas.microsoft.com/office/drawing/2014/main" id="{B0428EAF-BFD3-0507-A5ED-367ECA6FEDAB}"/>
              </a:ext>
            </a:extLst>
          </p:cNvPr>
          <p:cNvSpPr txBox="1"/>
          <p:nvPr/>
        </p:nvSpPr>
        <p:spPr>
          <a:xfrm>
            <a:off x="6945666" y="6253149"/>
            <a:ext cx="1136342" cy="400110"/>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Police – 26%</a:t>
            </a:r>
          </a:p>
          <a:p>
            <a:pPr algn="ctr"/>
            <a:r>
              <a:rPr lang="en-US" sz="1000" dirty="0">
                <a:solidFill>
                  <a:schemeClr val="bg1"/>
                </a:solidFill>
                <a:latin typeface="Arial" panose="020B0604020202020204" pitchFamily="34" charset="0"/>
                <a:cs typeface="Arial" panose="020B0604020202020204" pitchFamily="34" charset="0"/>
              </a:rPr>
              <a:t>Fire/EMS – 16%</a:t>
            </a:r>
          </a:p>
        </p:txBody>
      </p:sp>
      <p:cxnSp>
        <p:nvCxnSpPr>
          <p:cNvPr id="11" name="Straight Arrow Connector 10">
            <a:extLst>
              <a:ext uri="{FF2B5EF4-FFF2-40B4-BE49-F238E27FC236}">
                <a16:creationId xmlns:a16="http://schemas.microsoft.com/office/drawing/2014/main" id="{511BAC1E-4294-802B-A18D-EEDFED9E6486}"/>
              </a:ext>
            </a:extLst>
          </p:cNvPr>
          <p:cNvCxnSpPr>
            <a:cxnSpLocks/>
          </p:cNvCxnSpPr>
          <p:nvPr/>
        </p:nvCxnSpPr>
        <p:spPr>
          <a:xfrm flipV="1">
            <a:off x="7513837" y="6010921"/>
            <a:ext cx="0" cy="2743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675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220" y="2127396"/>
            <a:ext cx="5623560" cy="870012"/>
          </a:xfrm>
          <a:noFill/>
          <a:effectLst/>
        </p:spPr>
        <p:txBody>
          <a:bodyPr>
            <a:normAutofit fontScale="90000"/>
          </a:bodyPr>
          <a:lstStyle/>
          <a:p>
            <a:pPr algn="ctr"/>
            <a:r>
              <a:rPr lang="en-US" sz="2700" dirty="0">
                <a:solidFill>
                  <a:schemeClr val="bg1"/>
                </a:solidFill>
                <a:latin typeface="Century Gothic" panose="020B0502020202020204" pitchFamily="34" charset="0"/>
              </a:rPr>
              <a:t>PUBLIC SAFETY INCREASES TO ASSESSMENT</a:t>
            </a:r>
            <a:br>
              <a:rPr lang="en-US" sz="2700" dirty="0">
                <a:latin typeface="Century Gothic" panose="020B0502020202020204" pitchFamily="34" charset="0"/>
              </a:rPr>
            </a:br>
            <a:endParaRPr lang="en-US" sz="2025" dirty="0">
              <a:latin typeface="Franklin Gothic Medium" panose="020B0603020102020204" pitchFamily="34" charset="0"/>
            </a:endParaRPr>
          </a:p>
        </p:txBody>
      </p:sp>
      <p:cxnSp>
        <p:nvCxnSpPr>
          <p:cNvPr id="7" name="Straight Connector 6">
            <a:extLst>
              <a:ext uri="{FF2B5EF4-FFF2-40B4-BE49-F238E27FC236}">
                <a16:creationId xmlns:a16="http://schemas.microsoft.com/office/drawing/2014/main" id="{8ABD57F0-C576-4D33-9D5C-8AA05477F7A7}"/>
              </a:ext>
            </a:extLst>
          </p:cNvPr>
          <p:cNvCxnSpPr/>
          <p:nvPr/>
        </p:nvCxnSpPr>
        <p:spPr>
          <a:xfrm>
            <a:off x="3605346" y="4935497"/>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605346" y="4613232"/>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164725" y="4966221"/>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164725" y="4622794"/>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6560820" y="4935497"/>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6613067" y="4613331"/>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4811F44F-EA7A-A3C2-6C99-3593659183EB}"/>
              </a:ext>
            </a:extLst>
          </p:cNvPr>
          <p:cNvGraphicFramePr>
            <a:graphicFrameLocks noChangeAspect="1"/>
          </p:cNvGraphicFramePr>
          <p:nvPr>
            <p:extLst>
              <p:ext uri="{D42A27DB-BD31-4B8C-83A1-F6EECF244321}">
                <p14:modId xmlns:p14="http://schemas.microsoft.com/office/powerpoint/2010/main" val="1647677682"/>
              </p:ext>
            </p:extLst>
          </p:nvPr>
        </p:nvGraphicFramePr>
        <p:xfrm>
          <a:off x="1636713" y="3081338"/>
          <a:ext cx="5597525" cy="2840037"/>
        </p:xfrm>
        <a:graphic>
          <a:graphicData uri="http://schemas.openxmlformats.org/presentationml/2006/ole">
            <mc:AlternateContent xmlns:mc="http://schemas.openxmlformats.org/markup-compatibility/2006">
              <mc:Choice xmlns:v="urn:schemas-microsoft-com:vml" Requires="v">
                <p:oleObj name="Worksheet" r:id="rId2" imgW="2743200" imgH="2047909" progId="Excel.Sheet.12">
                  <p:embed/>
                </p:oleObj>
              </mc:Choice>
              <mc:Fallback>
                <p:oleObj name="Worksheet" r:id="rId2" imgW="2743200" imgH="2047909" progId="Excel.Sheet.12">
                  <p:embed/>
                  <p:pic>
                    <p:nvPicPr>
                      <p:cNvPr id="3" name="Object 2">
                        <a:extLst>
                          <a:ext uri="{FF2B5EF4-FFF2-40B4-BE49-F238E27FC236}">
                            <a16:creationId xmlns:a16="http://schemas.microsoft.com/office/drawing/2014/main" id="{4811F44F-EA7A-A3C2-6C99-3593659183EB}"/>
                          </a:ext>
                        </a:extLst>
                      </p:cNvPr>
                      <p:cNvPicPr/>
                      <p:nvPr/>
                    </p:nvPicPr>
                    <p:blipFill>
                      <a:blip r:embed="rId3"/>
                      <a:stretch>
                        <a:fillRect/>
                      </a:stretch>
                    </p:blipFill>
                    <p:spPr>
                      <a:xfrm>
                        <a:off x="1636713" y="3081338"/>
                        <a:ext cx="5597525" cy="2840037"/>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F533470E-DABB-992B-7C07-C350636463DA}"/>
              </a:ext>
            </a:extLst>
          </p:cNvPr>
          <p:cNvSpPr txBox="1">
            <a:spLocks/>
          </p:cNvSpPr>
          <p:nvPr/>
        </p:nvSpPr>
        <p:spPr>
          <a:xfrm>
            <a:off x="809997" y="417250"/>
            <a:ext cx="7524003" cy="870012"/>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Addendum</a:t>
            </a:r>
          </a:p>
        </p:txBody>
      </p:sp>
    </p:spTree>
    <p:extLst>
      <p:ext uri="{BB962C8B-B14F-4D97-AF65-F5344CB8AC3E}">
        <p14:creationId xmlns:p14="http://schemas.microsoft.com/office/powerpoint/2010/main" val="42916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Financials</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1886750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220" y="419457"/>
            <a:ext cx="5623560" cy="1028700"/>
          </a:xfrm>
        </p:spPr>
        <p:txBody>
          <a:bodyPr>
            <a:normAutofit/>
          </a:bodyPr>
          <a:lstStyle/>
          <a:p>
            <a:pPr algn="ctr"/>
            <a:r>
              <a:rPr lang="en-US" sz="2700" dirty="0">
                <a:latin typeface="Century Gothic" panose="020B0502020202020204" pitchFamily="34" charset="0"/>
              </a:rPr>
              <a:t>MONTH OF JUNE 2025</a:t>
            </a:r>
            <a:br>
              <a:rPr lang="en-US" sz="2700" dirty="0">
                <a:latin typeface="Century Gothic" panose="020B0502020202020204" pitchFamily="34" charset="0"/>
              </a:rPr>
            </a:br>
            <a:r>
              <a:rPr lang="en-US" sz="2700" dirty="0">
                <a:latin typeface="Century Gothic" panose="020B0502020202020204" pitchFamily="34" charset="0"/>
              </a:rPr>
              <a:t>FINANCIAL RESULTS</a:t>
            </a:r>
            <a:endParaRPr lang="en-US" sz="2025" dirty="0">
              <a:latin typeface="Franklin Gothic Medium" panose="020B0603020102020204" pitchFamily="34" charset="0"/>
            </a:endParaRPr>
          </a:p>
        </p:txBody>
      </p:sp>
      <p:cxnSp>
        <p:nvCxnSpPr>
          <p:cNvPr id="7" name="Straight Connector 6">
            <a:extLst>
              <a:ext uri="{FF2B5EF4-FFF2-40B4-BE49-F238E27FC236}">
                <a16:creationId xmlns:a16="http://schemas.microsoft.com/office/drawing/2014/main" id="{8ABD57F0-C576-4D33-9D5C-8AA05477F7A7}"/>
              </a:ext>
            </a:extLst>
          </p:cNvPr>
          <p:cNvCxnSpPr/>
          <p:nvPr/>
        </p:nvCxnSpPr>
        <p:spPr>
          <a:xfrm>
            <a:off x="3605346" y="4935497"/>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605346" y="4613232"/>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164725" y="4966221"/>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164725" y="4622794"/>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6560820" y="4935497"/>
            <a:ext cx="82296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6613067" y="4613331"/>
            <a:ext cx="82296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930EABD6-C27F-44EC-4D71-2E32B2D9D722}"/>
              </a:ext>
            </a:extLst>
          </p:cNvPr>
          <p:cNvGraphicFramePr>
            <a:graphicFrameLocks noChangeAspect="1"/>
          </p:cNvGraphicFramePr>
          <p:nvPr>
            <p:extLst>
              <p:ext uri="{D42A27DB-BD31-4B8C-83A1-F6EECF244321}">
                <p14:modId xmlns:p14="http://schemas.microsoft.com/office/powerpoint/2010/main" val="2031404877"/>
              </p:ext>
            </p:extLst>
          </p:nvPr>
        </p:nvGraphicFramePr>
        <p:xfrm>
          <a:off x="1760220" y="2244669"/>
          <a:ext cx="5500826" cy="4416645"/>
        </p:xfrm>
        <a:graphic>
          <a:graphicData uri="http://schemas.openxmlformats.org/presentationml/2006/ole">
            <mc:AlternateContent xmlns:mc="http://schemas.openxmlformats.org/markup-compatibility/2006">
              <mc:Choice xmlns:v="urn:schemas-microsoft-com:vml" Requires="v">
                <p:oleObj name="Worksheet" r:id="rId2" imgW="4102273" imgH="3689525" progId="Excel.Sheet.12">
                  <p:embed/>
                </p:oleObj>
              </mc:Choice>
              <mc:Fallback>
                <p:oleObj name="Worksheet" r:id="rId2" imgW="4102273" imgH="3689525" progId="Excel.Sheet.12">
                  <p:embed/>
                  <p:pic>
                    <p:nvPicPr>
                      <p:cNvPr id="3" name="Object 2">
                        <a:extLst>
                          <a:ext uri="{FF2B5EF4-FFF2-40B4-BE49-F238E27FC236}">
                            <a16:creationId xmlns:a16="http://schemas.microsoft.com/office/drawing/2014/main" id="{930EABD6-C27F-44EC-4D71-2E32B2D9D722}"/>
                          </a:ext>
                        </a:extLst>
                      </p:cNvPr>
                      <p:cNvPicPr/>
                      <p:nvPr/>
                    </p:nvPicPr>
                    <p:blipFill>
                      <a:blip r:embed="rId3"/>
                      <a:stretch>
                        <a:fillRect/>
                      </a:stretch>
                    </p:blipFill>
                    <p:spPr>
                      <a:xfrm>
                        <a:off x="1760220" y="2244669"/>
                        <a:ext cx="5500826" cy="4416645"/>
                      </a:xfrm>
                      <a:prstGeom prst="rect">
                        <a:avLst/>
                      </a:prstGeom>
                    </p:spPr>
                  </p:pic>
                </p:oleObj>
              </mc:Fallback>
            </mc:AlternateContent>
          </a:graphicData>
        </a:graphic>
      </p:graphicFrame>
    </p:spTree>
    <p:extLst>
      <p:ext uri="{BB962C8B-B14F-4D97-AF65-F5344CB8AC3E}">
        <p14:creationId xmlns:p14="http://schemas.microsoft.com/office/powerpoint/2010/main" val="207406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220" y="451514"/>
            <a:ext cx="5623560" cy="1028700"/>
          </a:xfrm>
        </p:spPr>
        <p:txBody>
          <a:bodyPr>
            <a:normAutofit/>
          </a:bodyPr>
          <a:lstStyle/>
          <a:p>
            <a:pPr algn="ctr"/>
            <a:r>
              <a:rPr lang="en-US" sz="2700" dirty="0">
                <a:latin typeface="Century Gothic" panose="020B0502020202020204" pitchFamily="34" charset="0"/>
              </a:rPr>
              <a:t>JUNE 2025 YTD</a:t>
            </a:r>
            <a:br>
              <a:rPr lang="en-US" sz="2700" dirty="0">
                <a:latin typeface="Century Gothic" panose="020B0502020202020204" pitchFamily="34" charset="0"/>
              </a:rPr>
            </a:br>
            <a:r>
              <a:rPr lang="en-US" sz="2700" dirty="0">
                <a:latin typeface="Franklin Gothic Medium" panose="020B0603020102020204" pitchFamily="34" charset="0"/>
              </a:rPr>
              <a:t>FINANCIAL RESULTS</a:t>
            </a:r>
          </a:p>
        </p:txBody>
      </p:sp>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5728681" y="6961373"/>
            <a:ext cx="6638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9BB0CDF-5ABB-387D-8A08-0F31CC442672}"/>
              </a:ext>
            </a:extLst>
          </p:cNvPr>
          <p:cNvCxnSpPr>
            <a:cxnSpLocks/>
          </p:cNvCxnSpPr>
          <p:nvPr/>
        </p:nvCxnSpPr>
        <p:spPr>
          <a:xfrm>
            <a:off x="5728681" y="5806701"/>
            <a:ext cx="66380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5EC5F070-1CFE-6F3B-AC01-B75EE67FBBBC}"/>
              </a:ext>
            </a:extLst>
          </p:cNvPr>
          <p:cNvGraphicFramePr>
            <a:graphicFrameLocks noChangeAspect="1"/>
          </p:cNvGraphicFramePr>
          <p:nvPr>
            <p:extLst>
              <p:ext uri="{D42A27DB-BD31-4B8C-83A1-F6EECF244321}">
                <p14:modId xmlns:p14="http://schemas.microsoft.com/office/powerpoint/2010/main" val="456670154"/>
              </p:ext>
            </p:extLst>
          </p:nvPr>
        </p:nvGraphicFramePr>
        <p:xfrm>
          <a:off x="1886579" y="2288844"/>
          <a:ext cx="5370841" cy="4362617"/>
        </p:xfrm>
        <a:graphic>
          <a:graphicData uri="http://schemas.openxmlformats.org/presentationml/2006/ole">
            <mc:AlternateContent xmlns:mc="http://schemas.openxmlformats.org/markup-compatibility/2006">
              <mc:Choice xmlns:v="urn:schemas-microsoft-com:vml" Requires="v">
                <p:oleObj name="Worksheet" r:id="rId2" imgW="4102273" imgH="3727362" progId="Excel.Sheet.12">
                  <p:embed/>
                </p:oleObj>
              </mc:Choice>
              <mc:Fallback>
                <p:oleObj name="Worksheet" r:id="rId2" imgW="4102273" imgH="3727362" progId="Excel.Sheet.12">
                  <p:embed/>
                  <p:pic>
                    <p:nvPicPr>
                      <p:cNvPr id="7" name="Object 6">
                        <a:extLst>
                          <a:ext uri="{FF2B5EF4-FFF2-40B4-BE49-F238E27FC236}">
                            <a16:creationId xmlns:a16="http://schemas.microsoft.com/office/drawing/2014/main" id="{5EC5F070-1CFE-6F3B-AC01-B75EE67FBBBC}"/>
                          </a:ext>
                        </a:extLst>
                      </p:cNvPr>
                      <p:cNvPicPr/>
                      <p:nvPr/>
                    </p:nvPicPr>
                    <p:blipFill>
                      <a:blip r:embed="rId3"/>
                      <a:stretch>
                        <a:fillRect/>
                      </a:stretch>
                    </p:blipFill>
                    <p:spPr>
                      <a:xfrm>
                        <a:off x="1886579" y="2288844"/>
                        <a:ext cx="5370841" cy="4362617"/>
                      </a:xfrm>
                      <a:prstGeom prst="rect">
                        <a:avLst/>
                      </a:prstGeom>
                    </p:spPr>
                  </p:pic>
                </p:oleObj>
              </mc:Fallback>
            </mc:AlternateContent>
          </a:graphicData>
        </a:graphic>
      </p:graphicFrame>
    </p:spTree>
    <p:extLst>
      <p:ext uri="{BB962C8B-B14F-4D97-AF65-F5344CB8AC3E}">
        <p14:creationId xmlns:p14="http://schemas.microsoft.com/office/powerpoint/2010/main" val="366143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700484" y="481491"/>
            <a:ext cx="5986328" cy="868748"/>
          </a:xfrm>
        </p:spPr>
        <p:txBody>
          <a:bodyPr>
            <a:noAutofit/>
          </a:bodyPr>
          <a:lstStyle/>
          <a:p>
            <a:pPr algn="ctr"/>
            <a:r>
              <a:rPr lang="en-US" sz="2700" dirty="0">
                <a:latin typeface="Franklin Gothic Medium" panose="020B0603020102020204" pitchFamily="34" charset="0"/>
              </a:rPr>
              <a:t>UNAUDITED RESERVE SUMMARY </a:t>
            </a:r>
            <a:br>
              <a:rPr lang="en-US" sz="2700" dirty="0">
                <a:latin typeface="Franklin Gothic Medium" panose="020B0603020102020204" pitchFamily="34" charset="0"/>
              </a:rPr>
            </a:br>
            <a:r>
              <a:rPr lang="en-US" sz="2700" dirty="0">
                <a:latin typeface="Franklin Gothic Medium" panose="020B0603020102020204" pitchFamily="34" charset="0"/>
              </a:rPr>
              <a:t>JUNE 2025 ($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extLst>
              <p:ext uri="{D42A27DB-BD31-4B8C-83A1-F6EECF244321}">
                <p14:modId xmlns:p14="http://schemas.microsoft.com/office/powerpoint/2010/main" val="1129416160"/>
              </p:ext>
            </p:extLst>
          </p:nvPr>
        </p:nvGraphicFramePr>
        <p:xfrm>
          <a:off x="1214845" y="2304871"/>
          <a:ext cx="6957606" cy="3417637"/>
        </p:xfrm>
        <a:graphic>
          <a:graphicData uri="http://schemas.openxmlformats.org/drawingml/2006/table">
            <a:tbl>
              <a:tblPr firstRow="1" bandRow="1">
                <a:tableStyleId>{5C22544A-7EE6-4342-B048-85BDC9FD1C3A}</a:tableStyleId>
              </a:tblPr>
              <a:tblGrid>
                <a:gridCol w="1702835">
                  <a:extLst>
                    <a:ext uri="{9D8B030D-6E8A-4147-A177-3AD203B41FA5}">
                      <a16:colId xmlns:a16="http://schemas.microsoft.com/office/drawing/2014/main" val="1394482498"/>
                    </a:ext>
                  </a:extLst>
                </a:gridCol>
                <a:gridCol w="924699">
                  <a:extLst>
                    <a:ext uri="{9D8B030D-6E8A-4147-A177-3AD203B41FA5}">
                      <a16:colId xmlns:a16="http://schemas.microsoft.com/office/drawing/2014/main" val="3016120161"/>
                    </a:ext>
                  </a:extLst>
                </a:gridCol>
                <a:gridCol w="1071586">
                  <a:extLst>
                    <a:ext uri="{9D8B030D-6E8A-4147-A177-3AD203B41FA5}">
                      <a16:colId xmlns:a16="http://schemas.microsoft.com/office/drawing/2014/main" val="3864248913"/>
                    </a:ext>
                  </a:extLst>
                </a:gridCol>
                <a:gridCol w="958257">
                  <a:extLst>
                    <a:ext uri="{9D8B030D-6E8A-4147-A177-3AD203B41FA5}">
                      <a16:colId xmlns:a16="http://schemas.microsoft.com/office/drawing/2014/main" val="963910479"/>
                    </a:ext>
                  </a:extLst>
                </a:gridCol>
                <a:gridCol w="918641">
                  <a:extLst>
                    <a:ext uri="{9D8B030D-6E8A-4147-A177-3AD203B41FA5}">
                      <a16:colId xmlns:a16="http://schemas.microsoft.com/office/drawing/2014/main" val="2806363114"/>
                    </a:ext>
                  </a:extLst>
                </a:gridCol>
                <a:gridCol w="779335">
                  <a:extLst>
                    <a:ext uri="{9D8B030D-6E8A-4147-A177-3AD203B41FA5}">
                      <a16:colId xmlns:a16="http://schemas.microsoft.com/office/drawing/2014/main" val="2625739660"/>
                    </a:ext>
                  </a:extLst>
                </a:gridCol>
                <a:gridCol w="602253">
                  <a:extLst>
                    <a:ext uri="{9D8B030D-6E8A-4147-A177-3AD203B41FA5}">
                      <a16:colId xmlns:a16="http://schemas.microsoft.com/office/drawing/2014/main" val="2085935011"/>
                    </a:ext>
                  </a:extLst>
                </a:gridCol>
              </a:tblGrid>
              <a:tr h="640147">
                <a:tc>
                  <a:txBody>
                    <a:bodyPr/>
                    <a:lstStyle/>
                    <a:p>
                      <a:endParaRPr lang="en-US" sz="1400" dirty="0">
                        <a:latin typeface="Franklin Gothic Medium" panose="020B0603020102020204" pitchFamily="34" charset="0"/>
                      </a:endParaRPr>
                    </a:p>
                  </a:txBody>
                  <a:tcPr marL="51435" marR="51435" marT="34290" marB="34290"/>
                </a:tc>
                <a:tc>
                  <a:txBody>
                    <a:bodyPr/>
                    <a:lstStyle/>
                    <a:p>
                      <a:pPr algn="ctr"/>
                      <a:r>
                        <a:rPr lang="en-US" sz="1600" dirty="0">
                          <a:latin typeface="Franklin Gothic Medium" panose="020B0603020102020204" pitchFamily="34" charset="0"/>
                        </a:rPr>
                        <a:t>General Replace</a:t>
                      </a:r>
                    </a:p>
                  </a:txBody>
                  <a:tcPr marL="51435" marR="51435" marT="34290" marB="34290" anchor="ctr"/>
                </a:tc>
                <a:tc>
                  <a:txBody>
                    <a:bodyPr/>
                    <a:lstStyle/>
                    <a:p>
                      <a:pPr algn="ctr"/>
                      <a:r>
                        <a:rPr lang="en-US" sz="1600" dirty="0">
                          <a:latin typeface="Franklin Gothic Medium" panose="020B0603020102020204" pitchFamily="34" charset="0"/>
                        </a:rPr>
                        <a:t>Bulkheads</a:t>
                      </a:r>
                    </a:p>
                  </a:txBody>
                  <a:tcPr marL="51435" marR="51435" marT="34290" marB="34290" anchor="ctr"/>
                </a:tc>
                <a:tc>
                  <a:txBody>
                    <a:bodyPr/>
                    <a:lstStyle/>
                    <a:p>
                      <a:pPr algn="ctr"/>
                      <a:r>
                        <a:rPr lang="en-US" sz="1600" dirty="0">
                          <a:latin typeface="Franklin Gothic Medium" panose="020B0603020102020204" pitchFamily="34" charset="0"/>
                        </a:rPr>
                        <a:t>Roads</a:t>
                      </a:r>
                    </a:p>
                  </a:txBody>
                  <a:tcPr marL="51435" marR="51435" marT="34290" marB="34290" anchor="ctr"/>
                </a:tc>
                <a:tc>
                  <a:txBody>
                    <a:bodyPr/>
                    <a:lstStyle/>
                    <a:p>
                      <a:pPr algn="ctr"/>
                      <a:r>
                        <a:rPr lang="en-US" sz="1600" dirty="0">
                          <a:latin typeface="Franklin Gothic Medium" panose="020B0603020102020204" pitchFamily="34" charset="0"/>
                        </a:rPr>
                        <a:t>Drainage</a:t>
                      </a:r>
                    </a:p>
                  </a:txBody>
                  <a:tcPr marL="51435" marR="51435" marT="34290" marB="34290" anchor="ctr"/>
                </a:tc>
                <a:tc>
                  <a:txBody>
                    <a:bodyPr/>
                    <a:lstStyle/>
                    <a:p>
                      <a:pPr algn="ctr"/>
                      <a:r>
                        <a:rPr lang="en-US" sz="1600" dirty="0">
                          <a:latin typeface="Franklin Gothic Medium" panose="020B0603020102020204" pitchFamily="34" charset="0"/>
                        </a:rPr>
                        <a:t>New Capital</a:t>
                      </a:r>
                    </a:p>
                  </a:txBody>
                  <a:tcPr marL="51435" marR="51435" marT="34290" marB="34290" anchor="ctr"/>
                </a:tc>
                <a:tc>
                  <a:txBody>
                    <a:bodyPr/>
                    <a:lstStyle/>
                    <a:p>
                      <a:pPr algn="ctr"/>
                      <a:r>
                        <a:rPr lang="en-US" sz="1600" dirty="0">
                          <a:latin typeface="Franklin Gothic Medium" panose="020B0603020102020204" pitchFamily="34" charset="0"/>
                        </a:rPr>
                        <a:t>Total</a:t>
                      </a:r>
                    </a:p>
                  </a:txBody>
                  <a:tcPr marL="51435" marR="51435" marT="34290" marB="34290" anchor="ctr"/>
                </a:tc>
                <a:extLst>
                  <a:ext uri="{0D108BD9-81ED-4DB2-BD59-A6C34878D82A}">
                    <a16:rowId xmlns:a16="http://schemas.microsoft.com/office/drawing/2014/main" val="3190847527"/>
                  </a:ext>
                </a:extLst>
              </a:tr>
              <a:tr h="308610">
                <a:tc>
                  <a:txBody>
                    <a:bodyPr/>
                    <a:lstStyle/>
                    <a:p>
                      <a:r>
                        <a:rPr lang="en-US" sz="1500" b="1" dirty="0">
                          <a:latin typeface="Franklin Gothic Medium" panose="020B0603020102020204" pitchFamily="34" charset="0"/>
                        </a:rPr>
                        <a:t>4/30/25 Balance</a:t>
                      </a:r>
                    </a:p>
                  </a:txBody>
                  <a:tcPr marL="51435" marR="51435" marT="34290" marB="34290" anchor="ctr"/>
                </a:tc>
                <a:tc>
                  <a:txBody>
                    <a:bodyPr/>
                    <a:lstStyle/>
                    <a:p>
                      <a:pPr algn="ctr"/>
                      <a:r>
                        <a:rPr lang="en-US" sz="1500" b="1" dirty="0">
                          <a:latin typeface="Franklin Gothic Medium" panose="020B0603020102020204" pitchFamily="34" charset="0"/>
                        </a:rPr>
                        <a:t>$4.7</a:t>
                      </a:r>
                    </a:p>
                  </a:txBody>
                  <a:tcPr marL="51435" marR="51435" marT="34290" marB="34290" anchor="ctr"/>
                </a:tc>
                <a:tc>
                  <a:txBody>
                    <a:bodyPr/>
                    <a:lstStyle/>
                    <a:p>
                      <a:pPr algn="ctr"/>
                      <a:r>
                        <a:rPr lang="en-US" sz="1500" b="1" dirty="0">
                          <a:latin typeface="Franklin Gothic Medium" panose="020B0603020102020204" pitchFamily="34" charset="0"/>
                        </a:rPr>
                        <a:t> $0.2</a:t>
                      </a:r>
                    </a:p>
                  </a:txBody>
                  <a:tcPr marL="51435" marR="51435" marT="34290" marB="34290" anchor="ctr"/>
                </a:tc>
                <a:tc>
                  <a:txBody>
                    <a:bodyPr/>
                    <a:lstStyle/>
                    <a:p>
                      <a:pPr algn="ctr"/>
                      <a:r>
                        <a:rPr lang="en-US" sz="1500" b="1" dirty="0">
                          <a:latin typeface="Franklin Gothic Medium" panose="020B0603020102020204" pitchFamily="34" charset="0"/>
                        </a:rPr>
                        <a:t>$1.1</a:t>
                      </a:r>
                    </a:p>
                  </a:txBody>
                  <a:tcPr marL="51435" marR="51435" marT="34290" marB="34290" anchor="ctr"/>
                </a:tc>
                <a:tc>
                  <a:txBody>
                    <a:bodyPr/>
                    <a:lstStyle/>
                    <a:p>
                      <a:pPr algn="ctr"/>
                      <a:r>
                        <a:rPr lang="en-US" sz="1500" b="1" dirty="0">
                          <a:latin typeface="Franklin Gothic Medium" panose="020B0603020102020204" pitchFamily="34" charset="0"/>
                        </a:rPr>
                        <a:t>$0.2</a:t>
                      </a:r>
                    </a:p>
                  </a:txBody>
                  <a:tcPr marL="51435" marR="51435" marT="34290" marB="34290" anchor="ctr"/>
                </a:tc>
                <a:tc>
                  <a:txBody>
                    <a:bodyPr/>
                    <a:lstStyle/>
                    <a:p>
                      <a:pPr algn="ctr"/>
                      <a:r>
                        <a:rPr lang="en-US" sz="1500" b="1" dirty="0">
                          <a:latin typeface="Franklin Gothic Medium" panose="020B0603020102020204" pitchFamily="34" charset="0"/>
                        </a:rPr>
                        <a:t>$0.0</a:t>
                      </a:r>
                    </a:p>
                  </a:txBody>
                  <a:tcPr marL="51435" marR="51435" marT="34290" marB="34290" anchor="ctr"/>
                </a:tc>
                <a:tc>
                  <a:txBody>
                    <a:bodyPr/>
                    <a:lstStyle/>
                    <a:p>
                      <a:pPr algn="ctr"/>
                      <a:r>
                        <a:rPr lang="en-US" sz="1500" b="1" dirty="0">
                          <a:latin typeface="Franklin Gothic Medium" panose="020B0603020102020204" pitchFamily="34" charset="0"/>
                        </a:rPr>
                        <a:t>$6.2</a:t>
                      </a:r>
                    </a:p>
                  </a:txBody>
                  <a:tcPr marL="51435" marR="51435" marT="34290" marB="34290" anchor="ctr"/>
                </a:tc>
                <a:extLst>
                  <a:ext uri="{0D108BD9-81ED-4DB2-BD59-A6C34878D82A}">
                    <a16:rowId xmlns:a16="http://schemas.microsoft.com/office/drawing/2014/main" val="2939790926"/>
                  </a:ext>
                </a:extLst>
              </a:tr>
              <a:tr h="617220">
                <a:tc>
                  <a:txBody>
                    <a:bodyPr/>
                    <a:lstStyle/>
                    <a:p>
                      <a:r>
                        <a:rPr lang="en-US" sz="1500" dirty="0">
                          <a:latin typeface="Franklin Gothic Medium" panose="020B0603020102020204" pitchFamily="34" charset="0"/>
                        </a:rPr>
                        <a:t>Contributions/</a:t>
                      </a:r>
                    </a:p>
                    <a:p>
                      <a:r>
                        <a:rPr lang="en-US" sz="1500" dirty="0">
                          <a:latin typeface="Franklin Gothic Medium" panose="020B0603020102020204" pitchFamily="34" charset="0"/>
                        </a:rPr>
                        <a:t>Interest</a:t>
                      </a:r>
                    </a:p>
                  </a:txBody>
                  <a:tcPr marL="51435" marR="51435" marT="34290" marB="34290" anchor="ctr"/>
                </a:tc>
                <a:tc>
                  <a:txBody>
                    <a:bodyPr/>
                    <a:lstStyle/>
                    <a:p>
                      <a:pPr algn="ctr"/>
                      <a:r>
                        <a:rPr lang="en-US" sz="1500" dirty="0">
                          <a:latin typeface="Franklin Gothic Medium" panose="020B0603020102020204" pitchFamily="34" charset="0"/>
                        </a:rPr>
                        <a:t>  2.0</a:t>
                      </a:r>
                    </a:p>
                  </a:txBody>
                  <a:tcPr marL="51435" marR="51435" marT="34290" marB="34290" anchor="ctr"/>
                </a:tc>
                <a:tc>
                  <a:txBody>
                    <a:bodyPr/>
                    <a:lstStyle/>
                    <a:p>
                      <a:pPr algn="ctr"/>
                      <a:r>
                        <a:rPr lang="en-US" sz="1500" dirty="0">
                          <a:latin typeface="Franklin Gothic Medium" panose="020B0603020102020204" pitchFamily="34" charset="0"/>
                        </a:rPr>
                        <a:t>   1.0</a:t>
                      </a:r>
                    </a:p>
                  </a:txBody>
                  <a:tcPr marL="51435" marR="51435" marT="34290" marB="34290" anchor="ctr"/>
                </a:tc>
                <a:tc>
                  <a:txBody>
                    <a:bodyPr/>
                    <a:lstStyle/>
                    <a:p>
                      <a:pPr algn="ctr"/>
                      <a:r>
                        <a:rPr lang="en-US" sz="1500" dirty="0">
                          <a:latin typeface="Franklin Gothic Medium" panose="020B0603020102020204" pitchFamily="34" charset="0"/>
                        </a:rPr>
                        <a:t>  -</a:t>
                      </a:r>
                    </a:p>
                  </a:txBody>
                  <a:tcPr marL="51435" marR="51435" marT="34290" marB="34290" anchor="ctr"/>
                </a:tc>
                <a:tc>
                  <a:txBody>
                    <a:bodyPr/>
                    <a:lstStyle/>
                    <a:p>
                      <a:pPr algn="ctr"/>
                      <a:r>
                        <a:rPr lang="en-US" sz="1500" dirty="0">
                          <a:latin typeface="Franklin Gothic Medium" panose="020B0603020102020204" pitchFamily="34" charset="0"/>
                        </a:rPr>
                        <a:t>  -</a:t>
                      </a:r>
                    </a:p>
                  </a:txBody>
                  <a:tcPr marL="51435" marR="51435" marT="34290" marB="34290" anchor="ctr"/>
                </a:tc>
                <a:tc>
                  <a:txBody>
                    <a:bodyPr/>
                    <a:lstStyle/>
                    <a:p>
                      <a:pPr algn="ctr"/>
                      <a:r>
                        <a:rPr lang="en-US" sz="1500" dirty="0">
                          <a:latin typeface="Franklin Gothic Medium" panose="020B0603020102020204" pitchFamily="34" charset="0"/>
                        </a:rPr>
                        <a:t>0.1</a:t>
                      </a:r>
                    </a:p>
                  </a:txBody>
                  <a:tcPr marL="51435" marR="51435" marT="34290" marB="34290" anchor="ctr"/>
                </a:tc>
                <a:tc>
                  <a:txBody>
                    <a:bodyPr/>
                    <a:lstStyle/>
                    <a:p>
                      <a:pPr algn="ctr"/>
                      <a:r>
                        <a:rPr lang="en-US" sz="1500" dirty="0">
                          <a:latin typeface="Franklin Gothic Medium" panose="020B0603020102020204" pitchFamily="34" charset="0"/>
                        </a:rPr>
                        <a:t>3.1</a:t>
                      </a:r>
                    </a:p>
                  </a:txBody>
                  <a:tcPr marL="51435" marR="51435" marT="34290" marB="34290" anchor="ctr"/>
                </a:tc>
                <a:extLst>
                  <a:ext uri="{0D108BD9-81ED-4DB2-BD59-A6C34878D82A}">
                    <a16:rowId xmlns:a16="http://schemas.microsoft.com/office/drawing/2014/main" val="823467776"/>
                  </a:ext>
                </a:extLst>
              </a:tr>
              <a:tr h="308610">
                <a:tc>
                  <a:txBody>
                    <a:bodyPr/>
                    <a:lstStyle/>
                    <a:p>
                      <a:r>
                        <a:rPr lang="en-US" sz="1500" dirty="0">
                          <a:latin typeface="Franklin Gothic Medium" panose="020B0603020102020204" pitchFamily="34" charset="0"/>
                        </a:rPr>
                        <a:t>Casino Funds</a:t>
                      </a:r>
                    </a:p>
                  </a:txBody>
                  <a:tcPr marL="51435" marR="51435" marT="34290" marB="34290" anchor="ctr"/>
                </a:tc>
                <a:tc>
                  <a:txBody>
                    <a:bodyPr/>
                    <a:lstStyle/>
                    <a:p>
                      <a:pPr algn="ctr"/>
                      <a:r>
                        <a:rPr lang="en-US" sz="1500" dirty="0">
                          <a:latin typeface="Franklin Gothic Medium" panose="020B0603020102020204" pitchFamily="34" charset="0"/>
                        </a:rPr>
                        <a:t>  -</a:t>
                      </a:r>
                    </a:p>
                  </a:txBody>
                  <a:tcPr marL="51435" marR="51435" marT="34290" marB="34290" anchor="ctr"/>
                </a:tc>
                <a:tc>
                  <a:txBody>
                    <a:bodyPr/>
                    <a:lstStyle/>
                    <a:p>
                      <a:pPr algn="ctr"/>
                      <a:r>
                        <a:rPr lang="en-US" sz="1500" dirty="0">
                          <a:latin typeface="Franklin Gothic Medium" panose="020B0603020102020204" pitchFamily="34" charset="0"/>
                        </a:rPr>
                        <a:t>  -</a:t>
                      </a:r>
                    </a:p>
                  </a:txBody>
                  <a:tcPr marL="51435" marR="51435" marT="34290" marB="34290" anchor="ctr"/>
                </a:tc>
                <a:tc>
                  <a:txBody>
                    <a:bodyPr/>
                    <a:lstStyle/>
                    <a:p>
                      <a:pPr algn="ctr"/>
                      <a:r>
                        <a:rPr lang="en-US" sz="1500" dirty="0">
                          <a:latin typeface="Franklin Gothic Medium" panose="020B0603020102020204" pitchFamily="34" charset="0"/>
                        </a:rPr>
                        <a:t> 0.2</a:t>
                      </a:r>
                    </a:p>
                  </a:txBody>
                  <a:tcPr marL="51435" marR="51435" marT="34290" marB="34290" anchor="ctr"/>
                </a:tc>
                <a:tc>
                  <a:txBody>
                    <a:bodyPr/>
                    <a:lstStyle/>
                    <a:p>
                      <a:pPr algn="ctr"/>
                      <a:r>
                        <a:rPr lang="en-US" sz="1500" dirty="0">
                          <a:latin typeface="Franklin Gothic Medium" panose="020B0603020102020204" pitchFamily="34" charset="0"/>
                        </a:rPr>
                        <a:t>0.3</a:t>
                      </a:r>
                    </a:p>
                  </a:txBody>
                  <a:tcPr marL="51435" marR="51435" marT="34290" marB="34290" anchor="ctr"/>
                </a:tc>
                <a:tc>
                  <a:txBody>
                    <a:bodyPr/>
                    <a:lstStyle/>
                    <a:p>
                      <a:pPr algn="ctr"/>
                      <a:r>
                        <a:rPr lang="en-US" sz="1500" dirty="0">
                          <a:latin typeface="Franklin Gothic Medium" panose="020B0603020102020204" pitchFamily="34" charset="0"/>
                        </a:rPr>
                        <a:t>-</a:t>
                      </a:r>
                    </a:p>
                  </a:txBody>
                  <a:tcPr marL="51435" marR="51435" marT="34290" marB="34290" anchor="ctr"/>
                </a:tc>
                <a:tc>
                  <a:txBody>
                    <a:bodyPr/>
                    <a:lstStyle/>
                    <a:p>
                      <a:pPr algn="ctr"/>
                      <a:r>
                        <a:rPr lang="en-US" sz="1500" dirty="0">
                          <a:latin typeface="Franklin Gothic Medium" panose="020B0603020102020204" pitchFamily="34" charset="0"/>
                        </a:rPr>
                        <a:t> 0.5</a:t>
                      </a:r>
                    </a:p>
                  </a:txBody>
                  <a:tcPr marL="51435" marR="51435" marT="34290" marB="34290" anchor="ctr"/>
                </a:tc>
                <a:extLst>
                  <a:ext uri="{0D108BD9-81ED-4DB2-BD59-A6C34878D82A}">
                    <a16:rowId xmlns:a16="http://schemas.microsoft.com/office/drawing/2014/main" val="3199560772"/>
                  </a:ext>
                </a:extLst>
              </a:tr>
              <a:tr h="308610">
                <a:tc>
                  <a:txBody>
                    <a:bodyPr/>
                    <a:lstStyle/>
                    <a:p>
                      <a:r>
                        <a:rPr lang="en-US" sz="1500" dirty="0">
                          <a:latin typeface="Franklin Gothic Medium" panose="020B0603020102020204" pitchFamily="34" charset="0"/>
                        </a:rPr>
                        <a:t>Transfer (Spend)</a:t>
                      </a:r>
                    </a:p>
                  </a:txBody>
                  <a:tcPr marL="51435" marR="51435" marT="34290" marB="34290" anchor="ctr"/>
                </a:tc>
                <a:tc>
                  <a:txBody>
                    <a:bodyPr/>
                    <a:lstStyle/>
                    <a:p>
                      <a:pPr algn="ctr"/>
                      <a:r>
                        <a:rPr lang="en-US" sz="1500" u="sng" dirty="0">
                          <a:latin typeface="Franklin Gothic Medium" panose="020B0603020102020204" pitchFamily="34" charset="0"/>
                        </a:rPr>
                        <a:t>(0.5)</a:t>
                      </a:r>
                    </a:p>
                  </a:txBody>
                  <a:tcPr marL="51435" marR="51435" marT="34290" marB="34290" anchor="ctr"/>
                </a:tc>
                <a:tc>
                  <a:txBody>
                    <a:bodyPr/>
                    <a:lstStyle/>
                    <a:p>
                      <a:pPr algn="ctr"/>
                      <a:r>
                        <a:rPr lang="en-US" sz="1500" u="sng" dirty="0">
                          <a:latin typeface="Franklin Gothic Medium" panose="020B0603020102020204" pitchFamily="34" charset="0"/>
                        </a:rPr>
                        <a:t>  (0.1)</a:t>
                      </a:r>
                    </a:p>
                  </a:txBody>
                  <a:tcPr marL="51435" marR="51435" marT="34290" marB="34290" anchor="ctr"/>
                </a:tc>
                <a:tc>
                  <a:txBody>
                    <a:bodyPr/>
                    <a:lstStyle/>
                    <a:p>
                      <a:pPr algn="ctr"/>
                      <a:r>
                        <a:rPr lang="en-US" sz="1500" u="sng" dirty="0">
                          <a:latin typeface="Franklin Gothic Medium" panose="020B0603020102020204" pitchFamily="34" charset="0"/>
                        </a:rPr>
                        <a:t>(0.1)</a:t>
                      </a:r>
                    </a:p>
                  </a:txBody>
                  <a:tcPr marL="51435" marR="51435" marT="34290" marB="34290" anchor="ctr"/>
                </a:tc>
                <a:tc>
                  <a:txBody>
                    <a:bodyPr/>
                    <a:lstStyle/>
                    <a:p>
                      <a:pPr algn="ctr"/>
                      <a:r>
                        <a:rPr lang="en-US" sz="1500" u="sng" dirty="0">
                          <a:latin typeface="Franklin Gothic Medium" panose="020B0603020102020204" pitchFamily="34" charset="0"/>
                        </a:rPr>
                        <a:t>-</a:t>
                      </a:r>
                    </a:p>
                  </a:txBody>
                  <a:tcPr marL="51435" marR="51435" marT="34290" marB="34290" anchor="ctr"/>
                </a:tc>
                <a:tc>
                  <a:txBody>
                    <a:bodyPr/>
                    <a:lstStyle/>
                    <a:p>
                      <a:pPr algn="ctr"/>
                      <a:r>
                        <a:rPr lang="en-US" sz="1500" u="sng" dirty="0">
                          <a:latin typeface="Franklin Gothic Medium" panose="020B0603020102020204" pitchFamily="34" charset="0"/>
                        </a:rPr>
                        <a:t>-</a:t>
                      </a:r>
                    </a:p>
                  </a:txBody>
                  <a:tcPr marL="51435" marR="51435" marT="34290" marB="34290" anchor="ctr"/>
                </a:tc>
                <a:tc>
                  <a:txBody>
                    <a:bodyPr/>
                    <a:lstStyle/>
                    <a:p>
                      <a:pPr algn="ctr"/>
                      <a:r>
                        <a:rPr lang="en-US" sz="1500" u="sng" dirty="0">
                          <a:latin typeface="Franklin Gothic Medium" panose="020B0603020102020204" pitchFamily="34" charset="0"/>
                        </a:rPr>
                        <a:t>(0.7)</a:t>
                      </a:r>
                    </a:p>
                  </a:txBody>
                  <a:tcPr marL="51435" marR="51435" marT="34290" marB="34290" anchor="ctr"/>
                </a:tc>
                <a:extLst>
                  <a:ext uri="{0D108BD9-81ED-4DB2-BD59-A6C34878D82A}">
                    <a16:rowId xmlns:a16="http://schemas.microsoft.com/office/drawing/2014/main" val="2918661611"/>
                  </a:ext>
                </a:extLst>
              </a:tr>
              <a:tr h="308610">
                <a:tc>
                  <a:txBody>
                    <a:bodyPr/>
                    <a:lstStyle/>
                    <a:p>
                      <a:r>
                        <a:rPr lang="en-US" sz="1500" b="1" dirty="0">
                          <a:latin typeface="Franklin Gothic Medium" panose="020B0603020102020204" pitchFamily="34" charset="0"/>
                        </a:rPr>
                        <a:t>6/30/25 Balance</a:t>
                      </a:r>
                    </a:p>
                  </a:txBody>
                  <a:tcPr marL="51435" marR="51435" marT="34290" marB="34290" anchor="ctr"/>
                </a:tc>
                <a:tc>
                  <a:txBody>
                    <a:bodyPr/>
                    <a:lstStyle/>
                    <a:p>
                      <a:pPr algn="ctr"/>
                      <a:r>
                        <a:rPr lang="en-US" sz="1500" b="1" dirty="0">
                          <a:latin typeface="Franklin Gothic Medium" panose="020B0603020102020204" pitchFamily="34" charset="0"/>
                        </a:rPr>
                        <a:t>$6.2</a:t>
                      </a:r>
                    </a:p>
                  </a:txBody>
                  <a:tcPr marL="51435" marR="51435" marT="34290" marB="34290" anchor="ctr"/>
                </a:tc>
                <a:tc>
                  <a:txBody>
                    <a:bodyPr/>
                    <a:lstStyle/>
                    <a:p>
                      <a:pPr algn="ctr"/>
                      <a:r>
                        <a:rPr lang="en-US" sz="1500" b="1" dirty="0">
                          <a:latin typeface="Franklin Gothic Medium" panose="020B0603020102020204" pitchFamily="34" charset="0"/>
                        </a:rPr>
                        <a:t>$1.1</a:t>
                      </a:r>
                    </a:p>
                  </a:txBody>
                  <a:tcPr marL="51435" marR="51435" marT="34290" marB="34290" anchor="ctr"/>
                </a:tc>
                <a:tc>
                  <a:txBody>
                    <a:bodyPr/>
                    <a:lstStyle/>
                    <a:p>
                      <a:pPr algn="ctr"/>
                      <a:r>
                        <a:rPr lang="en-US" sz="1500" b="1" dirty="0">
                          <a:latin typeface="Franklin Gothic Medium" panose="020B0603020102020204" pitchFamily="34" charset="0"/>
                        </a:rPr>
                        <a:t>$1.2</a:t>
                      </a:r>
                    </a:p>
                  </a:txBody>
                  <a:tcPr marL="51435" marR="51435" marT="34290" marB="34290" anchor="ctr"/>
                </a:tc>
                <a:tc>
                  <a:txBody>
                    <a:bodyPr/>
                    <a:lstStyle/>
                    <a:p>
                      <a:pPr algn="ctr"/>
                      <a:r>
                        <a:rPr lang="en-US" sz="1500" b="1" dirty="0">
                          <a:latin typeface="Franklin Gothic Medium" panose="020B0603020102020204" pitchFamily="34" charset="0"/>
                        </a:rPr>
                        <a:t>$0.5</a:t>
                      </a:r>
                    </a:p>
                  </a:txBody>
                  <a:tcPr marL="51435" marR="51435" marT="34290" marB="34290" anchor="ctr"/>
                </a:tc>
                <a:tc>
                  <a:txBody>
                    <a:bodyPr/>
                    <a:lstStyle/>
                    <a:p>
                      <a:pPr algn="ctr"/>
                      <a:r>
                        <a:rPr lang="en-US" sz="1500" b="1" dirty="0">
                          <a:latin typeface="Franklin Gothic Medium" panose="020B0603020102020204" pitchFamily="34" charset="0"/>
                        </a:rPr>
                        <a:t>$0.1</a:t>
                      </a:r>
                    </a:p>
                  </a:txBody>
                  <a:tcPr marL="51435" marR="51435" marT="34290" marB="34290" anchor="ctr"/>
                </a:tc>
                <a:tc>
                  <a:txBody>
                    <a:bodyPr/>
                    <a:lstStyle/>
                    <a:p>
                      <a:pPr algn="ctr"/>
                      <a:r>
                        <a:rPr lang="en-US" sz="1500" b="1" dirty="0">
                          <a:latin typeface="Franklin Gothic Medium" panose="020B0603020102020204" pitchFamily="34" charset="0"/>
                        </a:rPr>
                        <a:t>$9.1</a:t>
                      </a:r>
                    </a:p>
                  </a:txBody>
                  <a:tcPr marL="51435" marR="51435" marT="34290" marB="34290" anchor="ctr"/>
                </a:tc>
                <a:extLst>
                  <a:ext uri="{0D108BD9-81ED-4DB2-BD59-A6C34878D82A}">
                    <a16:rowId xmlns:a16="http://schemas.microsoft.com/office/drawing/2014/main" val="1901422235"/>
                  </a:ext>
                </a:extLst>
              </a:tr>
              <a:tr h="308610">
                <a:tc>
                  <a:txBody>
                    <a:bodyPr/>
                    <a:lstStyle/>
                    <a:p>
                      <a:pPr lvl="0"/>
                      <a:r>
                        <a:rPr lang="en-US" sz="1500" b="0" dirty="0">
                          <a:latin typeface="Franklin Gothic Medium" panose="020B0603020102020204" pitchFamily="34" charset="0"/>
                        </a:rPr>
                        <a:t>   FY26 Est. Spend</a:t>
                      </a:r>
                    </a:p>
                  </a:txBody>
                  <a:tcPr marL="51435" marR="51435" marT="34290" marB="34290" anchor="ctr"/>
                </a:tc>
                <a:tc>
                  <a:txBody>
                    <a:bodyPr/>
                    <a:lstStyle/>
                    <a:p>
                      <a:pPr algn="ctr"/>
                      <a:r>
                        <a:rPr lang="en-US" sz="1500" b="0" dirty="0">
                          <a:latin typeface="Franklin Gothic Medium" panose="020B0603020102020204" pitchFamily="34" charset="0"/>
                        </a:rPr>
                        <a:t>(1.1)</a:t>
                      </a:r>
                    </a:p>
                  </a:txBody>
                  <a:tcPr marL="51435" marR="51435" marT="34290" marB="34290" anchor="ctr"/>
                </a:tc>
                <a:tc>
                  <a:txBody>
                    <a:bodyPr/>
                    <a:lstStyle/>
                    <a:p>
                      <a:pPr algn="ctr"/>
                      <a:r>
                        <a:rPr lang="en-US" sz="1500" b="0" dirty="0">
                          <a:latin typeface="Franklin Gothic Medium" panose="020B0603020102020204" pitchFamily="34" charset="0"/>
                        </a:rPr>
                        <a:t>(1.1)</a:t>
                      </a:r>
                    </a:p>
                  </a:txBody>
                  <a:tcPr marL="51435" marR="51435" marT="34290" marB="34290" anchor="ctr"/>
                </a:tc>
                <a:tc>
                  <a:txBody>
                    <a:bodyPr/>
                    <a:lstStyle/>
                    <a:p>
                      <a:pPr algn="ctr"/>
                      <a:r>
                        <a:rPr lang="en-US" sz="1500" b="0" dirty="0">
                          <a:latin typeface="Franklin Gothic Medium" panose="020B0603020102020204" pitchFamily="34" charset="0"/>
                        </a:rPr>
                        <a:t>(0.1)</a:t>
                      </a:r>
                    </a:p>
                  </a:txBody>
                  <a:tcPr marL="51435" marR="51435" marT="34290" marB="34290" anchor="ctr"/>
                </a:tc>
                <a:tc>
                  <a:txBody>
                    <a:bodyPr/>
                    <a:lstStyle/>
                    <a:p>
                      <a:pPr algn="ctr"/>
                      <a:r>
                        <a:rPr lang="en-US" sz="1500" b="0" dirty="0">
                          <a:latin typeface="Franklin Gothic Medium" panose="020B0603020102020204" pitchFamily="34" charset="0"/>
                        </a:rPr>
                        <a:t>(0.2)</a:t>
                      </a:r>
                    </a:p>
                  </a:txBody>
                  <a:tcPr marL="51435" marR="51435" marT="34290" marB="34290" anchor="ctr"/>
                </a:tc>
                <a:tc>
                  <a:txBody>
                    <a:bodyPr/>
                    <a:lstStyle/>
                    <a:p>
                      <a:pPr algn="ctr"/>
                      <a:r>
                        <a:rPr lang="en-US" sz="1500" b="0" dirty="0">
                          <a:latin typeface="Franklin Gothic Medium" panose="020B0603020102020204" pitchFamily="34" charset="0"/>
                        </a:rPr>
                        <a:t>(0.1)</a:t>
                      </a:r>
                    </a:p>
                  </a:txBody>
                  <a:tcPr marL="51435" marR="51435" marT="34290" marB="34290" anchor="ctr"/>
                </a:tc>
                <a:tc>
                  <a:txBody>
                    <a:bodyPr/>
                    <a:lstStyle/>
                    <a:p>
                      <a:pPr algn="ctr"/>
                      <a:r>
                        <a:rPr lang="en-US" sz="1500" b="0" dirty="0">
                          <a:latin typeface="Franklin Gothic Medium" panose="020B0603020102020204" pitchFamily="34" charset="0"/>
                        </a:rPr>
                        <a:t>(2.6)</a:t>
                      </a:r>
                    </a:p>
                  </a:txBody>
                  <a:tcPr marL="51435" marR="51435" marT="34290" marB="34290" anchor="ctr"/>
                </a:tc>
                <a:extLst>
                  <a:ext uri="{0D108BD9-81ED-4DB2-BD59-A6C34878D82A}">
                    <a16:rowId xmlns:a16="http://schemas.microsoft.com/office/drawing/2014/main" val="1914675232"/>
                  </a:ext>
                </a:extLst>
              </a:tr>
              <a:tr h="308610">
                <a:tc>
                  <a:txBody>
                    <a:bodyPr/>
                    <a:lstStyle/>
                    <a:p>
                      <a:r>
                        <a:rPr lang="en-US" sz="1500" b="0" dirty="0">
                          <a:latin typeface="Franklin Gothic Medium" panose="020B0603020102020204" pitchFamily="34" charset="0"/>
                        </a:rPr>
                        <a:t>   Est. FD Costs</a:t>
                      </a:r>
                    </a:p>
                  </a:txBody>
                  <a:tcPr marL="51435" marR="51435" marT="34290" marB="34290" anchor="ctr"/>
                </a:tc>
                <a:tc>
                  <a:txBody>
                    <a:bodyPr/>
                    <a:lstStyle/>
                    <a:p>
                      <a:pPr algn="ctr"/>
                      <a:r>
                        <a:rPr lang="en-US" sz="1500" b="0" u="sng" dirty="0">
                          <a:latin typeface="Franklin Gothic Medium" panose="020B0603020102020204" pitchFamily="34" charset="0"/>
                        </a:rPr>
                        <a:t>(1.7)</a:t>
                      </a:r>
                    </a:p>
                  </a:txBody>
                  <a:tcPr marL="51435" marR="51435" marT="34290" marB="34290" anchor="ctr"/>
                </a:tc>
                <a:tc>
                  <a:txBody>
                    <a:bodyPr/>
                    <a:lstStyle/>
                    <a:p>
                      <a:pPr algn="ctr"/>
                      <a:r>
                        <a:rPr lang="en-US" sz="1500" b="0" u="sng" dirty="0">
                          <a:latin typeface="Franklin Gothic Medium" panose="020B0603020102020204" pitchFamily="34" charset="0"/>
                        </a:rPr>
                        <a:t>-</a:t>
                      </a:r>
                    </a:p>
                  </a:txBody>
                  <a:tcPr marL="51435" marR="51435" marT="34290" marB="34290" anchor="ctr"/>
                </a:tc>
                <a:tc>
                  <a:txBody>
                    <a:bodyPr/>
                    <a:lstStyle/>
                    <a:p>
                      <a:pPr algn="ctr"/>
                      <a:r>
                        <a:rPr lang="en-US" sz="1500" b="0" u="sng" dirty="0">
                          <a:latin typeface="Franklin Gothic Medium" panose="020B0603020102020204" pitchFamily="34" charset="0"/>
                        </a:rPr>
                        <a:t>-</a:t>
                      </a:r>
                    </a:p>
                  </a:txBody>
                  <a:tcPr marL="51435" marR="51435" marT="34290" marB="34290" anchor="ctr"/>
                </a:tc>
                <a:tc>
                  <a:txBody>
                    <a:bodyPr/>
                    <a:lstStyle/>
                    <a:p>
                      <a:pPr algn="ctr"/>
                      <a:r>
                        <a:rPr lang="en-US" sz="1500" b="0" u="sng" dirty="0">
                          <a:latin typeface="Franklin Gothic Medium" panose="020B0603020102020204" pitchFamily="34" charset="0"/>
                        </a:rPr>
                        <a:t>-</a:t>
                      </a:r>
                    </a:p>
                  </a:txBody>
                  <a:tcPr marL="51435" marR="51435" marT="34290" marB="34290" anchor="ctr"/>
                </a:tc>
                <a:tc>
                  <a:txBody>
                    <a:bodyPr/>
                    <a:lstStyle/>
                    <a:p>
                      <a:pPr algn="ctr"/>
                      <a:r>
                        <a:rPr lang="en-US" sz="1500" b="0" u="sng" dirty="0">
                          <a:latin typeface="Franklin Gothic Medium" panose="020B0603020102020204" pitchFamily="34" charset="0"/>
                        </a:rPr>
                        <a:t>-</a:t>
                      </a:r>
                    </a:p>
                  </a:txBody>
                  <a:tcPr marL="51435" marR="51435" marT="34290" marB="34290" anchor="ctr"/>
                </a:tc>
                <a:tc>
                  <a:txBody>
                    <a:bodyPr/>
                    <a:lstStyle/>
                    <a:p>
                      <a:pPr algn="ctr"/>
                      <a:r>
                        <a:rPr lang="en-US" sz="1500" b="0" u="sng" dirty="0">
                          <a:latin typeface="Franklin Gothic Medium" panose="020B0603020102020204" pitchFamily="34" charset="0"/>
                        </a:rPr>
                        <a:t>(1.7)</a:t>
                      </a:r>
                    </a:p>
                  </a:txBody>
                  <a:tcPr marL="51435" marR="51435" marT="34290" marB="34290" anchor="ctr"/>
                </a:tc>
                <a:extLst>
                  <a:ext uri="{0D108BD9-81ED-4DB2-BD59-A6C34878D82A}">
                    <a16:rowId xmlns:a16="http://schemas.microsoft.com/office/drawing/2014/main" val="3617563573"/>
                  </a:ext>
                </a:extLst>
              </a:tr>
              <a:tr h="308610">
                <a:tc>
                  <a:txBody>
                    <a:bodyPr/>
                    <a:lstStyle/>
                    <a:p>
                      <a:r>
                        <a:rPr lang="en-US" sz="1500" b="1" dirty="0">
                          <a:latin typeface="Franklin Gothic Medium" panose="020B0603020102020204" pitchFamily="34" charset="0"/>
                        </a:rPr>
                        <a:t>4/30/26 Est. Bal.</a:t>
                      </a:r>
                    </a:p>
                  </a:txBody>
                  <a:tcPr marL="51435" marR="51435" marT="34290" marB="34290" anchor="ctr"/>
                </a:tc>
                <a:tc>
                  <a:txBody>
                    <a:bodyPr/>
                    <a:lstStyle/>
                    <a:p>
                      <a:pPr algn="ctr"/>
                      <a:r>
                        <a:rPr lang="en-US" sz="1500" b="1" dirty="0">
                          <a:latin typeface="Franklin Gothic Medium" panose="020B0603020102020204" pitchFamily="34" charset="0"/>
                        </a:rPr>
                        <a:t>$3.4</a:t>
                      </a:r>
                    </a:p>
                  </a:txBody>
                  <a:tcPr marL="51435" marR="51435" marT="34290" marB="34290" anchor="ctr"/>
                </a:tc>
                <a:tc>
                  <a:txBody>
                    <a:bodyPr/>
                    <a:lstStyle/>
                    <a:p>
                      <a:pPr algn="ctr"/>
                      <a:r>
                        <a:rPr lang="en-US" sz="1500" b="1" dirty="0">
                          <a:latin typeface="Franklin Gothic Medium" panose="020B0603020102020204" pitchFamily="34" charset="0"/>
                        </a:rPr>
                        <a:t>-</a:t>
                      </a:r>
                    </a:p>
                  </a:txBody>
                  <a:tcPr marL="51435" marR="51435" marT="34290" marB="34290" anchor="ctr"/>
                </a:tc>
                <a:tc>
                  <a:txBody>
                    <a:bodyPr/>
                    <a:lstStyle/>
                    <a:p>
                      <a:pPr algn="ctr"/>
                      <a:r>
                        <a:rPr lang="en-US" sz="1500" b="1" dirty="0">
                          <a:latin typeface="Franklin Gothic Medium" panose="020B0603020102020204" pitchFamily="34" charset="0"/>
                        </a:rPr>
                        <a:t>$1.1</a:t>
                      </a:r>
                    </a:p>
                  </a:txBody>
                  <a:tcPr marL="51435" marR="51435" marT="34290" marB="34290" anchor="ctr"/>
                </a:tc>
                <a:tc>
                  <a:txBody>
                    <a:bodyPr/>
                    <a:lstStyle/>
                    <a:p>
                      <a:pPr algn="ctr"/>
                      <a:r>
                        <a:rPr lang="en-US" sz="1500" b="1" dirty="0">
                          <a:latin typeface="Franklin Gothic Medium" panose="020B0603020102020204" pitchFamily="34" charset="0"/>
                        </a:rPr>
                        <a:t>$0.3</a:t>
                      </a:r>
                    </a:p>
                  </a:txBody>
                  <a:tcPr marL="51435" marR="51435" marT="34290" marB="34290" anchor="ctr"/>
                </a:tc>
                <a:tc>
                  <a:txBody>
                    <a:bodyPr/>
                    <a:lstStyle/>
                    <a:p>
                      <a:pPr algn="ctr"/>
                      <a:r>
                        <a:rPr lang="en-US" sz="1500" b="1" dirty="0">
                          <a:latin typeface="Franklin Gothic Medium" panose="020B0603020102020204" pitchFamily="34" charset="0"/>
                        </a:rPr>
                        <a:t>-</a:t>
                      </a:r>
                    </a:p>
                  </a:txBody>
                  <a:tcPr marL="51435" marR="51435" marT="34290" marB="34290" anchor="ctr"/>
                </a:tc>
                <a:tc>
                  <a:txBody>
                    <a:bodyPr/>
                    <a:lstStyle/>
                    <a:p>
                      <a:pPr algn="ctr"/>
                      <a:r>
                        <a:rPr lang="en-US" sz="1500" b="1" dirty="0">
                          <a:latin typeface="Franklin Gothic Medium" panose="020B0603020102020204" pitchFamily="34" charset="0"/>
                        </a:rPr>
                        <a:t>$4.8</a:t>
                      </a:r>
                    </a:p>
                  </a:txBody>
                  <a:tcPr marL="51435" marR="51435" marT="34290" marB="34290" anchor="ctr"/>
                </a:tc>
                <a:extLst>
                  <a:ext uri="{0D108BD9-81ED-4DB2-BD59-A6C34878D82A}">
                    <a16:rowId xmlns:a16="http://schemas.microsoft.com/office/drawing/2014/main" val="4076682351"/>
                  </a:ext>
                </a:extLst>
              </a:tr>
            </a:tbl>
          </a:graphicData>
        </a:graphic>
      </p:graphicFrame>
    </p:spTree>
    <p:extLst>
      <p:ext uri="{BB962C8B-B14F-4D97-AF65-F5344CB8AC3E}">
        <p14:creationId xmlns:p14="http://schemas.microsoft.com/office/powerpoint/2010/main" val="105235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7B0585A-41CC-7FF7-D10D-799833562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3A0FC-5317-037B-F3B8-CAE6B2B82A54}"/>
              </a:ext>
            </a:extLst>
          </p:cNvPr>
          <p:cNvSpPr>
            <a:spLocks noGrp="1"/>
          </p:cNvSpPr>
          <p:nvPr>
            <p:ph type="title"/>
          </p:nvPr>
        </p:nvSpPr>
        <p:spPr>
          <a:xfrm>
            <a:off x="608764" y="427410"/>
            <a:ext cx="3863603" cy="870012"/>
          </a:xfrm>
        </p:spPr>
        <p:txBody>
          <a:bodyPr/>
          <a:lstStyle/>
          <a:p>
            <a:pPr algn="ctr"/>
            <a:r>
              <a:rPr lang="en-US" dirty="0"/>
              <a:t>Maintenance</a:t>
            </a:r>
          </a:p>
        </p:txBody>
      </p:sp>
      <p:sp>
        <p:nvSpPr>
          <p:cNvPr id="7" name="Title 12">
            <a:extLst>
              <a:ext uri="{FF2B5EF4-FFF2-40B4-BE49-F238E27FC236}">
                <a16:creationId xmlns:a16="http://schemas.microsoft.com/office/drawing/2014/main" id="{CE97017E-1242-D9A5-DEDA-7B229FCBE38B}"/>
              </a:ext>
            </a:extLst>
          </p:cNvPr>
          <p:cNvSpPr txBox="1">
            <a:spLocks/>
          </p:cNvSpPr>
          <p:nvPr/>
        </p:nvSpPr>
        <p:spPr>
          <a:xfrm>
            <a:off x="0" y="1695635"/>
            <a:ext cx="8966444" cy="2733268"/>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Racquet Center:</a:t>
            </a: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Touchless water fountain installed</a:t>
            </a:r>
          </a:p>
          <a:p>
            <a:pPr marL="803275" lvl="2" indent="-346075">
              <a:spcBef>
                <a:spcPct val="0"/>
              </a:spcBef>
              <a:spcAft>
                <a:spcPts val="60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rPr>
              <a:t>Lighting at new courts installed</a:t>
            </a: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Landscaping upgrades including new mulch and plants</a:t>
            </a:r>
          </a:p>
          <a:p>
            <a:pPr marL="803275" lvl="2" indent="-346075">
              <a:spcBef>
                <a:spcPct val="0"/>
              </a:spcBef>
              <a:spcAft>
                <a:spcPts val="60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rPr>
              <a:t>Slat board updated upon receiving supplies</a:t>
            </a: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Courts reevaluated and all open for play</a:t>
            </a:r>
          </a:p>
          <a:p>
            <a:pPr marL="1260475" lvl="3" indent="-346075">
              <a:spcBef>
                <a:spcPct val="0"/>
              </a:spcBef>
              <a:spcAft>
                <a:spcPts val="600"/>
              </a:spcAft>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Cracks to be filled on pickleball courts </a:t>
            </a:r>
            <a:r>
              <a:rPr lang="en-US" sz="1600" dirty="0">
                <a:solidFill>
                  <a:prstClr val="black"/>
                </a:solidFill>
                <a:latin typeface="Century Gothic" panose="020B0502020202020204"/>
              </a:rPr>
              <a:t>in August – will take 5-7 days to complete repairs</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3" name="Picture 2" descr="Rackets on a wall&#10;&#10;AI-generated content may be incorrect.">
            <a:extLst>
              <a:ext uri="{FF2B5EF4-FFF2-40B4-BE49-F238E27FC236}">
                <a16:creationId xmlns:a16="http://schemas.microsoft.com/office/drawing/2014/main" id="{F99CDE5D-F901-ADEB-A201-A28E2E002EB4}"/>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94489" y="4645867"/>
            <a:ext cx="2949512" cy="2212134"/>
          </a:xfrm>
          <a:prstGeom prst="rect">
            <a:avLst/>
          </a:prstGeom>
          <a:noFill/>
          <a:ln>
            <a:noFill/>
          </a:ln>
        </p:spPr>
      </p:pic>
      <p:pic>
        <p:nvPicPr>
          <p:cNvPr id="5" name="Picture 4" descr="A person in a blue shirt and black shorts kneeling on the sidewalk&#10;&#10;AI-generated content may be incorrect.">
            <a:extLst>
              <a:ext uri="{FF2B5EF4-FFF2-40B4-BE49-F238E27FC236}">
                <a16:creationId xmlns:a16="http://schemas.microsoft.com/office/drawing/2014/main" id="{C9C20EC2-279B-DE6B-1A26-4C192E1A8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59407" y="4922129"/>
            <a:ext cx="2212566" cy="1659179"/>
          </a:xfrm>
          <a:prstGeom prst="rect">
            <a:avLst/>
          </a:prstGeom>
        </p:spPr>
      </p:pic>
      <p:pic>
        <p:nvPicPr>
          <p:cNvPr id="6" name="Picture 5" descr="A person on a platform with a light&#10;&#10;AI-generated content may be incorrect.">
            <a:extLst>
              <a:ext uri="{FF2B5EF4-FFF2-40B4-BE49-F238E27FC236}">
                <a16:creationId xmlns:a16="http://schemas.microsoft.com/office/drawing/2014/main" id="{B3C6AF22-4462-9875-C2EE-F9A628B9EB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239"/>
          <a:stretch>
            <a:fillRect/>
          </a:stretch>
        </p:blipFill>
        <p:spPr bwMode="auto">
          <a:xfrm rot="5400000">
            <a:off x="2328816" y="4857186"/>
            <a:ext cx="2212566" cy="1789065"/>
          </a:xfrm>
          <a:prstGeom prst="rect">
            <a:avLst/>
          </a:prstGeom>
          <a:ln>
            <a:noFill/>
          </a:ln>
          <a:extLst>
            <a:ext uri="{53640926-AAD7-44D8-BBD7-CCE9431645EC}">
              <a14:shadowObscured xmlns:a14="http://schemas.microsoft.com/office/drawing/2010/main"/>
            </a:ext>
          </a:extLst>
        </p:spPr>
      </p:pic>
      <p:pic>
        <p:nvPicPr>
          <p:cNvPr id="8" name="Picture 7" descr="A group of people standing outside of a building&#10;&#10;AI-generated content may be incorrect.">
            <a:extLst>
              <a:ext uri="{FF2B5EF4-FFF2-40B4-BE49-F238E27FC236}">
                <a16:creationId xmlns:a16="http://schemas.microsoft.com/office/drawing/2014/main" id="{5BF7C7E7-CBEE-0F4B-8407-0DFED3D861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2752"/>
          <a:stretch>
            <a:fillRect/>
          </a:stretch>
        </p:blipFill>
        <p:spPr bwMode="auto">
          <a:xfrm rot="5400000">
            <a:off x="127712" y="4517722"/>
            <a:ext cx="2212566" cy="2467993"/>
          </a:xfrm>
          <a:prstGeom prst="rect">
            <a:avLst/>
          </a:prstGeom>
          <a:ln>
            <a:noFill/>
          </a:ln>
          <a:extLst>
            <a:ext uri="{53640926-AAD7-44D8-BBD7-CCE9431645EC}">
              <a14:shadowObscured xmlns:a14="http://schemas.microsoft.com/office/drawing/2010/main"/>
            </a:ext>
          </a:extLst>
        </p:spPr>
      </p:pic>
      <p:pic>
        <p:nvPicPr>
          <p:cNvPr id="12" name="Picture 11" descr="A building with red umbrellas&#10;&#10;AI-generated content may be incorrect.">
            <a:extLst>
              <a:ext uri="{FF2B5EF4-FFF2-40B4-BE49-F238E27FC236}">
                <a16:creationId xmlns:a16="http://schemas.microsoft.com/office/drawing/2014/main" id="{512FFBB3-EF51-ACD9-D6C2-3233E90713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5813" y="0"/>
            <a:ext cx="4118187" cy="3088640"/>
          </a:xfrm>
          <a:prstGeom prst="rect">
            <a:avLst/>
          </a:prstGeom>
        </p:spPr>
      </p:pic>
    </p:spTree>
    <p:extLst>
      <p:ext uri="{BB962C8B-B14F-4D97-AF65-F5344CB8AC3E}">
        <p14:creationId xmlns:p14="http://schemas.microsoft.com/office/powerpoint/2010/main" val="54370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654767" y="3162471"/>
            <a:ext cx="2335109" cy="1780887"/>
          </a:xfrm>
        </p:spPr>
        <p:txBody>
          <a:bodyPr vert="horz" lIns="68580" tIns="34290" rIns="68580" bIns="0" rtlCol="0" anchor="b">
            <a:noAutofit/>
          </a:bodyPr>
          <a:lstStyle/>
          <a:p>
            <a:pPr defTabSz="685800"/>
            <a:r>
              <a:rPr lang="en-US" sz="3200" dirty="0">
                <a:solidFill>
                  <a:schemeClr val="bg1"/>
                </a:solidFill>
              </a:rPr>
              <a:t>Treasurer’s Report - </a:t>
            </a:r>
            <a:br>
              <a:rPr lang="en-US" sz="3200" dirty="0">
                <a:solidFill>
                  <a:schemeClr val="bg1"/>
                </a:solidFill>
              </a:rPr>
            </a:br>
            <a:r>
              <a:rPr lang="en-US" sz="3200" dirty="0">
                <a:solidFill>
                  <a:schemeClr val="bg1"/>
                </a:solidFill>
              </a:rPr>
              <a:t>Monica Rakowski</a:t>
            </a:r>
          </a:p>
        </p:txBody>
      </p:sp>
      <p:pic>
        <p:nvPicPr>
          <p:cNvPr id="4" name="Picture 3">
            <a:extLst>
              <a:ext uri="{FF2B5EF4-FFF2-40B4-BE49-F238E27FC236}">
                <a16:creationId xmlns:a16="http://schemas.microsoft.com/office/drawing/2014/main" id="{C3617803-0051-4A79-B7E2-BA5BD7564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97" y="2334827"/>
            <a:ext cx="3653817" cy="3350817"/>
          </a:xfrm>
          <a:prstGeom prst="rect">
            <a:avLst/>
          </a:prstGeom>
        </p:spPr>
      </p:pic>
    </p:spTree>
    <p:extLst>
      <p:ext uri="{BB962C8B-B14F-4D97-AF65-F5344CB8AC3E}">
        <p14:creationId xmlns:p14="http://schemas.microsoft.com/office/powerpoint/2010/main" val="17754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1598625" y="1192641"/>
            <a:ext cx="5946749" cy="727838"/>
          </a:xfrm>
          <a:prstGeom prst="rect">
            <a:avLst/>
          </a:prstGeom>
        </p:spPr>
        <p:txBody>
          <a:bodyPr vert="horz" lIns="68580" tIns="34290" rIns="68580" bIns="34290" rtlCol="0" anchor="b">
            <a:normAutofit/>
          </a:bodyPr>
          <a:lstStyle/>
          <a:p>
            <a:pPr algn="ctr">
              <a:lnSpc>
                <a:spcPct val="90000"/>
              </a:lnSpc>
              <a:spcBef>
                <a:spcPct val="0"/>
              </a:spcBef>
              <a:spcAft>
                <a:spcPts val="450"/>
              </a:spcAft>
              <a:defRPr/>
            </a:pPr>
            <a:r>
              <a:rPr lang="en-US" sz="1875" b="1" dirty="0">
                <a:solidFill>
                  <a:prstClr val="black"/>
                </a:solidFill>
                <a:latin typeface="Calibri Light" panose="020F0302020204030204"/>
              </a:rPr>
              <a:t>Cash &amp; Short-Term Investments</a:t>
            </a:r>
          </a:p>
          <a:p>
            <a:pPr algn="ctr">
              <a:lnSpc>
                <a:spcPct val="90000"/>
              </a:lnSpc>
              <a:spcBef>
                <a:spcPct val="0"/>
              </a:spcBef>
              <a:spcAft>
                <a:spcPts val="450"/>
              </a:spcAft>
              <a:defRPr/>
            </a:pPr>
            <a:r>
              <a:rPr lang="en-US" sz="1875" b="1" u="sng" dirty="0">
                <a:solidFill>
                  <a:prstClr val="black"/>
                </a:solidFill>
                <a:latin typeface="Calibri Light" panose="020F0302020204030204"/>
              </a:rPr>
              <a:t>Month of June</a:t>
            </a:r>
            <a:endParaRPr lang="en-US" sz="1875" b="1" dirty="0">
              <a:solidFill>
                <a:srgbClr val="FEFEFE"/>
              </a:solidFill>
              <a:latin typeface="Calibri Light" panose="020F0302020204030204"/>
            </a:endParaRPr>
          </a:p>
        </p:txBody>
      </p:sp>
      <p:sp>
        <p:nvSpPr>
          <p:cNvPr id="4" name="Content Placeholder 2"/>
          <p:cNvSpPr txBox="1">
            <a:spLocks/>
          </p:cNvSpPr>
          <p:nvPr/>
        </p:nvSpPr>
        <p:spPr>
          <a:xfrm>
            <a:off x="1303081" y="2118904"/>
            <a:ext cx="3536708" cy="3223260"/>
          </a:xfrm>
          <a:prstGeom prst="rect">
            <a:avLst/>
          </a:prstGeom>
        </p:spPr>
        <p:txBody>
          <a:bodyPr vert="horz" lIns="68580" tIns="34290" rIns="68580" bIns="3429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defTabSz="342900">
              <a:lnSpc>
                <a:spcPct val="90000"/>
              </a:lnSpc>
              <a:spcBef>
                <a:spcPct val="20000"/>
              </a:spcBef>
              <a:spcAft>
                <a:spcPts val="450"/>
              </a:spcAft>
              <a:buClr>
                <a:srgbClr val="92D050"/>
              </a:buClr>
              <a:buFont typeface="Wingdings 2" charset="2"/>
              <a:buChar char=""/>
              <a:defRPr/>
            </a:pPr>
            <a:r>
              <a:rPr lang="en-US" sz="1350" dirty="0">
                <a:solidFill>
                  <a:prstClr val="black"/>
                </a:solidFill>
                <a:latin typeface="Calibri" panose="020F0502020204030204"/>
              </a:rPr>
              <a:t>As of June 30, 2025, the Association had Approximately (~) $17.7M in Cash</a:t>
            </a:r>
          </a:p>
          <a:p>
            <a:pPr lvl="1" defTabSz="342900">
              <a:lnSpc>
                <a:spcPct val="90000"/>
              </a:lnSpc>
              <a:spcBef>
                <a:spcPct val="20000"/>
              </a:spcBef>
              <a:spcAft>
                <a:spcPts val="450"/>
              </a:spcAft>
              <a:buClr>
                <a:srgbClr val="92D050"/>
              </a:buClr>
              <a:buFont typeface="Wingdings 2" charset="2"/>
              <a:buChar char=""/>
              <a:defRPr/>
            </a:pPr>
            <a:r>
              <a:rPr lang="en-US" sz="1350" dirty="0">
                <a:solidFill>
                  <a:prstClr val="black"/>
                </a:solidFill>
                <a:latin typeface="Calibri" panose="020F0502020204030204"/>
              </a:rPr>
              <a:t>Cash Decreased ~ $1.4M from the Same Time Period Last Year</a:t>
            </a:r>
          </a:p>
          <a:p>
            <a:pPr lvl="1" defTabSz="342900">
              <a:lnSpc>
                <a:spcPct val="90000"/>
              </a:lnSpc>
              <a:spcBef>
                <a:spcPct val="20000"/>
              </a:spcBef>
              <a:spcAft>
                <a:spcPts val="450"/>
              </a:spcAft>
              <a:buClr>
                <a:srgbClr val="92D050"/>
              </a:buClr>
              <a:buFont typeface="Wingdings 2" charset="2"/>
              <a:buChar char=""/>
              <a:defRPr/>
            </a:pPr>
            <a:r>
              <a:rPr lang="en-US" sz="1350" dirty="0">
                <a:solidFill>
                  <a:prstClr val="black"/>
                </a:solidFill>
                <a:latin typeface="Calibri" panose="020F0502020204030204"/>
              </a:rPr>
              <a:t>Cash Decreased ~ $3.2M from May 2025</a:t>
            </a:r>
          </a:p>
          <a:p>
            <a:pPr lvl="1" defTabSz="342900">
              <a:lnSpc>
                <a:spcPct val="90000"/>
              </a:lnSpc>
              <a:spcBef>
                <a:spcPct val="20000"/>
              </a:spcBef>
              <a:spcAft>
                <a:spcPts val="450"/>
              </a:spcAft>
              <a:buClr>
                <a:srgbClr val="92D050"/>
              </a:buClr>
              <a:buFont typeface="Wingdings 2" charset="2"/>
              <a:buChar char=""/>
              <a:defRPr/>
            </a:pPr>
            <a:r>
              <a:rPr lang="en-US" sz="1350" dirty="0">
                <a:solidFill>
                  <a:prstClr val="black"/>
                </a:solidFill>
                <a:latin typeface="Calibri" panose="020F0502020204030204"/>
              </a:rPr>
              <a:t>$8.9M Invested in CDAR’s</a:t>
            </a:r>
          </a:p>
          <a:p>
            <a:pPr lvl="1" defTabSz="342900">
              <a:lnSpc>
                <a:spcPct val="90000"/>
              </a:lnSpc>
              <a:spcBef>
                <a:spcPct val="20000"/>
              </a:spcBef>
              <a:spcAft>
                <a:spcPts val="450"/>
              </a:spcAft>
              <a:buClr>
                <a:srgbClr val="92D050"/>
              </a:buClr>
              <a:buFont typeface="Wingdings 2" charset="2"/>
              <a:buChar char=""/>
              <a:defRPr/>
            </a:pPr>
            <a:r>
              <a:rPr lang="en-US" sz="1350" dirty="0">
                <a:solidFill>
                  <a:prstClr val="black"/>
                </a:solidFill>
                <a:latin typeface="Calibri" panose="020F0502020204030204"/>
              </a:rPr>
              <a:t>$54K in Interest Income Recognized for the Month</a:t>
            </a:r>
          </a:p>
          <a:p>
            <a:pPr lvl="1" defTabSz="342900">
              <a:lnSpc>
                <a:spcPct val="90000"/>
              </a:lnSpc>
              <a:spcBef>
                <a:spcPct val="20000"/>
              </a:spcBef>
              <a:spcAft>
                <a:spcPts val="450"/>
              </a:spcAft>
              <a:buClr>
                <a:srgbClr val="92D050"/>
              </a:buClr>
              <a:buFont typeface="Wingdings 2" charset="2"/>
              <a:buChar char=""/>
              <a:defRPr/>
            </a:pPr>
            <a:r>
              <a:rPr lang="en-US" sz="1350" dirty="0">
                <a:solidFill>
                  <a:prstClr val="black"/>
                </a:solidFill>
                <a:latin typeface="Calibri" panose="020F0502020204030204"/>
              </a:rPr>
              <a:t>Remaining $8.8M in Insured Cash Sweep, Treasury Bills, Money Market and Other Operating Accounts (Diversified Between 2 Local Banks)</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666" y="2452005"/>
            <a:ext cx="2787254" cy="2787254"/>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291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05FE44-1C55-99B2-F713-15E9A2F81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85DE3-E764-AA07-062A-9A5332F9B8B5}"/>
              </a:ext>
            </a:extLst>
          </p:cNvPr>
          <p:cNvSpPr>
            <a:spLocks noGrp="1"/>
          </p:cNvSpPr>
          <p:nvPr>
            <p:ph type="title"/>
          </p:nvPr>
        </p:nvSpPr>
        <p:spPr>
          <a:xfrm>
            <a:off x="809997" y="417250"/>
            <a:ext cx="7524003" cy="870012"/>
          </a:xfrm>
        </p:spPr>
        <p:txBody>
          <a:bodyPr/>
          <a:lstStyle/>
          <a:p>
            <a:pPr algn="ctr"/>
            <a:r>
              <a:rPr lang="en-US" dirty="0"/>
              <a:t>Maintenance</a:t>
            </a:r>
          </a:p>
        </p:txBody>
      </p:sp>
      <p:sp>
        <p:nvSpPr>
          <p:cNvPr id="7" name="Title 12">
            <a:extLst>
              <a:ext uri="{FF2B5EF4-FFF2-40B4-BE49-F238E27FC236}">
                <a16:creationId xmlns:a16="http://schemas.microsoft.com/office/drawing/2014/main" id="{846E818E-C75D-F30D-E9DD-36895CC6D67B}"/>
              </a:ext>
            </a:extLst>
          </p:cNvPr>
          <p:cNvSpPr txBox="1">
            <a:spLocks/>
          </p:cNvSpPr>
          <p:nvPr/>
        </p:nvSpPr>
        <p:spPr>
          <a:xfrm>
            <a:off x="0" y="1775535"/>
            <a:ext cx="8966444" cy="2662246"/>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rPr>
              <a:t>Bay Colony Sign:</a:t>
            </a:r>
          </a:p>
          <a:p>
            <a:pPr marL="803275" marR="0" lvl="2"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600" dirty="0">
                <a:solidFill>
                  <a:prstClr val="black"/>
                </a:solidFill>
                <a:latin typeface="Century Gothic" panose="020B0502020202020204"/>
              </a:rPr>
              <a:t>Sign painted </a:t>
            </a:r>
          </a:p>
          <a:p>
            <a:pPr marL="803275" marR="0" lvl="2"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Lighting to be replaced (end of August) – to match style of north gate bridge lights</a:t>
            </a:r>
          </a:p>
          <a:p>
            <a:pPr marL="346075" lvl="1"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North Gate Bridge:</a:t>
            </a:r>
          </a:p>
          <a:p>
            <a:pPr marL="803275" lvl="2" indent="-346075">
              <a:spcBef>
                <a:spcPct val="0"/>
              </a:spcBef>
              <a:spcAft>
                <a:spcPts val="600"/>
              </a:spcAft>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Bridge hit on July 10</a:t>
            </a:r>
            <a:r>
              <a:rPr kumimoji="0" lang="en-US" sz="1600" b="0" i="0" u="none" strike="noStrike" kern="1200" cap="none" spc="0" normalizeH="0" baseline="30000" noProof="0" dirty="0">
                <a:ln>
                  <a:noFill/>
                </a:ln>
                <a:solidFill>
                  <a:prstClr val="black"/>
                </a:solidFill>
                <a:effectLst/>
                <a:uLnTx/>
                <a:uFillTx/>
                <a:latin typeface="Century Gothic" panose="020B0502020202020204"/>
                <a:ea typeface="+mn-ea"/>
                <a:cs typeface="+mn-cs"/>
              </a:rPr>
              <a:t>th</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 damage to flower box</a:t>
            </a:r>
          </a:p>
          <a:p>
            <a:pPr marL="803275" lvl="2" indent="-346075">
              <a:spcBef>
                <a:spcPct val="0"/>
              </a:spcBef>
              <a:spcAft>
                <a:spcPts val="600"/>
              </a:spcAft>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Public Works to make repairs in evening (week of July 28</a:t>
            </a:r>
            <a:r>
              <a:rPr kumimoji="0" lang="en-US" sz="1600" b="0" i="0" u="none" strike="noStrike" kern="1200" cap="none" spc="0" normalizeH="0" baseline="30000" noProof="0" dirty="0">
                <a:ln>
                  <a:noFill/>
                </a:ln>
                <a:solidFill>
                  <a:prstClr val="black"/>
                </a:solidFill>
                <a:effectLst/>
                <a:uLnTx/>
                <a:uFillTx/>
                <a:latin typeface="Century Gothic" panose="020B0502020202020204"/>
                <a:ea typeface="+mn-ea"/>
                <a:cs typeface="+mn-cs"/>
              </a:rPr>
              <a:t>th</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pic>
        <p:nvPicPr>
          <p:cNvPr id="9" name="Picture 8" descr="A flower bed on a sidewalk&#10;&#10;AI-generated content may be incorrect.">
            <a:extLst>
              <a:ext uri="{FF2B5EF4-FFF2-40B4-BE49-F238E27FC236}">
                <a16:creationId xmlns:a16="http://schemas.microsoft.com/office/drawing/2014/main" id="{9D565744-F7E0-6540-8B8F-7B82973D1242}"/>
              </a:ext>
            </a:extLst>
          </p:cNvPr>
          <p:cNvPicPr>
            <a:picLocks noChangeAspect="1"/>
          </p:cNvPicPr>
          <p:nvPr/>
        </p:nvPicPr>
        <p:blipFill>
          <a:blip r:embed="rId2" cstate="print">
            <a:extLst>
              <a:ext uri="{28A0092B-C50C-407E-A947-70E740481C1C}">
                <a14:useLocalDpi xmlns:a14="http://schemas.microsoft.com/office/drawing/2010/main" val="0"/>
              </a:ext>
            </a:extLst>
          </a:blip>
          <a:srcRect r="20097" b="13528"/>
          <a:stretch>
            <a:fillRect/>
          </a:stretch>
        </p:blipFill>
        <p:spPr>
          <a:xfrm>
            <a:off x="6081204" y="4372036"/>
            <a:ext cx="3062796" cy="2485964"/>
          </a:xfrm>
          <a:prstGeom prst="rect">
            <a:avLst/>
          </a:prstGeom>
        </p:spPr>
      </p:pic>
      <p:pic>
        <p:nvPicPr>
          <p:cNvPr id="11" name="Picture 10" descr="A sign in front of a house&#10;&#10;AI-generated content may be incorrect.">
            <a:extLst>
              <a:ext uri="{FF2B5EF4-FFF2-40B4-BE49-F238E27FC236}">
                <a16:creationId xmlns:a16="http://schemas.microsoft.com/office/drawing/2014/main" id="{98B4C449-8B12-8DB9-2666-F27717E8308A}"/>
              </a:ext>
            </a:extLst>
          </p:cNvPr>
          <p:cNvPicPr>
            <a:picLocks noChangeAspect="1"/>
          </p:cNvPicPr>
          <p:nvPr/>
        </p:nvPicPr>
        <p:blipFill>
          <a:blip r:embed="rId3" cstate="print">
            <a:extLst>
              <a:ext uri="{28A0092B-C50C-407E-A947-70E740481C1C}">
                <a14:useLocalDpi xmlns:a14="http://schemas.microsoft.com/office/drawing/2010/main" val="0"/>
              </a:ext>
            </a:extLst>
          </a:blip>
          <a:srcRect l="26310" t="35728"/>
          <a:stretch>
            <a:fillRect/>
          </a:stretch>
        </p:blipFill>
        <p:spPr>
          <a:xfrm>
            <a:off x="0" y="4378270"/>
            <a:ext cx="3790765" cy="2479730"/>
          </a:xfrm>
          <a:prstGeom prst="rect">
            <a:avLst/>
          </a:prstGeom>
        </p:spPr>
      </p:pic>
    </p:spTree>
    <p:extLst>
      <p:ext uri="{BB962C8B-B14F-4D97-AF65-F5344CB8AC3E}">
        <p14:creationId xmlns:p14="http://schemas.microsoft.com/office/powerpoint/2010/main" val="244432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ED3DF9-8CDB-3258-BA4E-ACB53A261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05497-4376-4ED2-7F0B-B52074EB4C14}"/>
              </a:ext>
            </a:extLst>
          </p:cNvPr>
          <p:cNvSpPr>
            <a:spLocks noGrp="1"/>
          </p:cNvSpPr>
          <p:nvPr>
            <p:ph type="title"/>
          </p:nvPr>
        </p:nvSpPr>
        <p:spPr>
          <a:xfrm>
            <a:off x="809997" y="417250"/>
            <a:ext cx="7524003" cy="870012"/>
          </a:xfrm>
        </p:spPr>
        <p:txBody>
          <a:bodyPr/>
          <a:lstStyle/>
          <a:p>
            <a:pPr algn="ctr"/>
            <a:r>
              <a:rPr lang="en-US" dirty="0"/>
              <a:t>Drainage</a:t>
            </a:r>
          </a:p>
        </p:txBody>
      </p:sp>
      <p:sp>
        <p:nvSpPr>
          <p:cNvPr id="7" name="Title 12">
            <a:extLst>
              <a:ext uri="{FF2B5EF4-FFF2-40B4-BE49-F238E27FC236}">
                <a16:creationId xmlns:a16="http://schemas.microsoft.com/office/drawing/2014/main" id="{7C1409B0-62AE-A096-1926-B9AEE725F199}"/>
              </a:ext>
            </a:extLst>
          </p:cNvPr>
          <p:cNvSpPr txBox="1">
            <a:spLocks/>
          </p:cNvSpPr>
          <p:nvPr/>
        </p:nvSpPr>
        <p:spPr>
          <a:xfrm>
            <a:off x="177552" y="1970843"/>
            <a:ext cx="8788892" cy="2466938"/>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Over 2” of rainfall on July 14</a:t>
            </a:r>
            <a:r>
              <a:rPr kumimoji="0" lang="en-US" sz="1800" b="0" i="0" u="none" strike="noStrike" kern="1200" cap="none" spc="0" normalizeH="0" baseline="30000" noProof="0" dirty="0">
                <a:ln>
                  <a:noFill/>
                </a:ln>
                <a:solidFill>
                  <a:prstClr val="black"/>
                </a:solidFill>
                <a:effectLst/>
                <a:uLnTx/>
                <a:uFillTx/>
                <a:latin typeface="Century Gothic" panose="020B0502020202020204"/>
                <a:ea typeface="+mn-ea"/>
                <a:cs typeface="+mn-cs"/>
              </a:rPr>
              <a:t>th</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No reports of severe drainage issues</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“Together We Are Better”</a:t>
            </a:r>
          </a:p>
          <a:p>
            <a:pPr marL="803275" lvl="2" indent="-346075">
              <a:spcBef>
                <a:spcPct val="0"/>
              </a:spcBef>
              <a:spcAft>
                <a:spcPts val="600"/>
              </a:spcAft>
              <a:buFont typeface="Arial" panose="020B0604020202020204" pitchFamily="34" charset="0"/>
              <a:buChar char="•"/>
              <a:defRPr/>
            </a:pPr>
            <a:r>
              <a:rPr lang="en-US" dirty="0">
                <a:solidFill>
                  <a:prstClr val="black"/>
                </a:solidFill>
                <a:latin typeface="Century Gothic" panose="020B0502020202020204"/>
              </a:rPr>
              <a:t>Owners are maintaining the ditches – “Bag It We Will Grab It” is effective</a:t>
            </a:r>
            <a:endParaRPr kumimoji="0" lang="en-US"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B7F8CF6B-8051-0BBC-FD1C-6C9363AA5E11}"/>
              </a:ext>
            </a:extLst>
          </p:cNvPr>
          <p:cNvPicPr>
            <a:picLocks noChangeAspect="1"/>
          </p:cNvPicPr>
          <p:nvPr/>
        </p:nvPicPr>
        <p:blipFill>
          <a:blip r:embed="rId2"/>
          <a:stretch>
            <a:fillRect/>
          </a:stretch>
        </p:blipFill>
        <p:spPr>
          <a:xfrm>
            <a:off x="2581273" y="4467225"/>
            <a:ext cx="3981450" cy="2390775"/>
          </a:xfrm>
          <a:prstGeom prst="rect">
            <a:avLst/>
          </a:prstGeom>
        </p:spPr>
      </p:pic>
    </p:spTree>
    <p:extLst>
      <p:ext uri="{BB962C8B-B14F-4D97-AF65-F5344CB8AC3E}">
        <p14:creationId xmlns:p14="http://schemas.microsoft.com/office/powerpoint/2010/main" val="96499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DC4C95-C7A9-F7C0-AB88-53103C95B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C43F6-2616-37B3-FA3C-59D3E5C916CA}"/>
              </a:ext>
            </a:extLst>
          </p:cNvPr>
          <p:cNvSpPr>
            <a:spLocks noGrp="1"/>
          </p:cNvSpPr>
          <p:nvPr>
            <p:ph type="title"/>
          </p:nvPr>
        </p:nvSpPr>
        <p:spPr>
          <a:xfrm>
            <a:off x="809997" y="417250"/>
            <a:ext cx="7524003" cy="870012"/>
          </a:xfrm>
        </p:spPr>
        <p:txBody>
          <a:bodyPr/>
          <a:lstStyle/>
          <a:p>
            <a:pPr algn="ctr"/>
            <a:r>
              <a:rPr lang="en-US" dirty="0"/>
              <a:t>Firehouse</a:t>
            </a:r>
          </a:p>
        </p:txBody>
      </p:sp>
      <p:sp>
        <p:nvSpPr>
          <p:cNvPr id="7" name="Title 12">
            <a:extLst>
              <a:ext uri="{FF2B5EF4-FFF2-40B4-BE49-F238E27FC236}">
                <a16:creationId xmlns:a16="http://schemas.microsoft.com/office/drawing/2014/main" id="{D97619D9-836D-B7DF-3523-E13993F87AE9}"/>
              </a:ext>
            </a:extLst>
          </p:cNvPr>
          <p:cNvSpPr txBox="1">
            <a:spLocks/>
          </p:cNvSpPr>
          <p:nvPr/>
        </p:nvSpPr>
        <p:spPr>
          <a:xfrm>
            <a:off x="177552" y="2166151"/>
            <a:ext cx="8788892" cy="2271630"/>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Referendum mailed along with election material</a:t>
            </a: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Mailed July 7</a:t>
            </a:r>
            <a:r>
              <a:rPr lang="en-US" sz="1600" baseline="30000" dirty="0">
                <a:solidFill>
                  <a:prstClr val="black"/>
                </a:solidFill>
                <a:latin typeface="Century Gothic" panose="020B0502020202020204"/>
              </a:rPr>
              <a:t>th</a:t>
            </a:r>
            <a:r>
              <a:rPr lang="en-US" sz="1600" dirty="0">
                <a:solidFill>
                  <a:prstClr val="black"/>
                </a:solidFill>
                <a:latin typeface="Century Gothic" panose="020B0502020202020204"/>
              </a:rPr>
              <a:t>; due back by August 6</a:t>
            </a:r>
            <a:r>
              <a:rPr lang="en-US" sz="1600" baseline="30000" dirty="0">
                <a:solidFill>
                  <a:prstClr val="black"/>
                </a:solidFill>
                <a:latin typeface="Century Gothic" panose="020B0502020202020204"/>
              </a:rPr>
              <a:t>th</a:t>
            </a:r>
            <a:r>
              <a:rPr lang="en-US" sz="1600" dirty="0">
                <a:solidFill>
                  <a:prstClr val="black"/>
                </a:solidFill>
                <a:latin typeface="Century Gothic" panose="020B0502020202020204"/>
              </a:rPr>
              <a:t>; results released on August 8</a:t>
            </a:r>
            <a:r>
              <a:rPr lang="en-US" sz="1600" baseline="30000" dirty="0">
                <a:solidFill>
                  <a:prstClr val="black"/>
                </a:solidFill>
                <a:latin typeface="Century Gothic" panose="020B0502020202020204"/>
              </a:rPr>
              <a:t>th</a:t>
            </a:r>
            <a:r>
              <a:rPr lang="en-US" sz="1600" dirty="0">
                <a:solidFill>
                  <a:prstClr val="black"/>
                </a:solidFill>
                <a:latin typeface="Century Gothic" panose="020B0502020202020204"/>
              </a:rPr>
              <a:t> </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FAQs posted online (see addendum)</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dirty="0">
                <a:solidFill>
                  <a:prstClr val="black"/>
                </a:solidFill>
                <a:latin typeface="Century Gothic" panose="020B0502020202020204"/>
              </a:rPr>
              <a:t>Narrative:</a:t>
            </a: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Estimated $3.7 million with 10% contingency</a:t>
            </a: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Funding – as stated at Board Meetings, through our balance sheet with a focus on reserves (see addendum)</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Plans:</a:t>
            </a:r>
          </a:p>
          <a:p>
            <a:pPr marL="803275" lvl="2" indent="-346075">
              <a:spcBef>
                <a:spcPct val="0"/>
              </a:spcBef>
              <a:spcAft>
                <a:spcPts val="600"/>
              </a:spcAft>
              <a:buFont typeface="Arial" panose="020B0604020202020204" pitchFamily="34" charset="0"/>
              <a:buChar char="•"/>
              <a:defRPr/>
            </a:pPr>
            <a:r>
              <a:rPr lang="en-US" sz="1600" dirty="0">
                <a:solidFill>
                  <a:prstClr val="black"/>
                </a:solidFill>
                <a:latin typeface="Century Gothic" panose="020B0502020202020204"/>
              </a:rPr>
              <a:t>Reviewed again with work group on July 15</a:t>
            </a:r>
            <a:r>
              <a:rPr lang="en-US" sz="1600" baseline="30000" dirty="0">
                <a:solidFill>
                  <a:prstClr val="black"/>
                </a:solidFill>
                <a:latin typeface="Century Gothic" panose="020B0502020202020204"/>
              </a:rPr>
              <a:t>th</a:t>
            </a:r>
            <a:r>
              <a:rPr lang="en-US" sz="1600" dirty="0">
                <a:solidFill>
                  <a:prstClr val="black"/>
                </a:solidFill>
                <a:latin typeface="Century Gothic" panose="020B0502020202020204"/>
              </a:rPr>
              <a:t> </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C0213462-9046-B9CD-6BDE-C6FA567EAE64}"/>
              </a:ext>
            </a:extLst>
          </p:cNvPr>
          <p:cNvPicPr>
            <a:picLocks noChangeAspect="1"/>
          </p:cNvPicPr>
          <p:nvPr/>
        </p:nvPicPr>
        <p:blipFill>
          <a:blip r:embed="rId2"/>
          <a:stretch>
            <a:fillRect/>
          </a:stretch>
        </p:blipFill>
        <p:spPr>
          <a:xfrm>
            <a:off x="852251" y="5181785"/>
            <a:ext cx="7439497" cy="1676215"/>
          </a:xfrm>
          <a:prstGeom prst="rect">
            <a:avLst/>
          </a:prstGeom>
        </p:spPr>
      </p:pic>
    </p:spTree>
    <p:extLst>
      <p:ext uri="{BB962C8B-B14F-4D97-AF65-F5344CB8AC3E}">
        <p14:creationId xmlns:p14="http://schemas.microsoft.com/office/powerpoint/2010/main" val="221040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91D664-68ED-F05C-5DB5-2D392C040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921DB-5B5A-96B6-B7C6-83092066CE41}"/>
              </a:ext>
            </a:extLst>
          </p:cNvPr>
          <p:cNvSpPr>
            <a:spLocks noGrp="1"/>
          </p:cNvSpPr>
          <p:nvPr>
            <p:ph type="title"/>
          </p:nvPr>
        </p:nvSpPr>
        <p:spPr>
          <a:xfrm>
            <a:off x="809997" y="417250"/>
            <a:ext cx="7524003" cy="870012"/>
          </a:xfrm>
        </p:spPr>
        <p:txBody>
          <a:bodyPr/>
          <a:lstStyle/>
          <a:p>
            <a:pPr algn="ctr"/>
            <a:r>
              <a:rPr lang="en-US" dirty="0"/>
              <a:t>Amenities</a:t>
            </a:r>
          </a:p>
        </p:txBody>
      </p:sp>
      <p:sp>
        <p:nvSpPr>
          <p:cNvPr id="7" name="Title 12">
            <a:extLst>
              <a:ext uri="{FF2B5EF4-FFF2-40B4-BE49-F238E27FC236}">
                <a16:creationId xmlns:a16="http://schemas.microsoft.com/office/drawing/2014/main" id="{69753C9B-4069-827D-E6A4-9FE62EFEFF5C}"/>
              </a:ext>
            </a:extLst>
          </p:cNvPr>
          <p:cNvSpPr txBox="1">
            <a:spLocks/>
          </p:cNvSpPr>
          <p:nvPr/>
        </p:nvSpPr>
        <p:spPr>
          <a:xfrm>
            <a:off x="124286" y="2157274"/>
            <a:ext cx="9019713" cy="2511326"/>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entury Gothic" panose="020B0502020202020204"/>
                <a:ea typeface="+mn-ea"/>
                <a:cs typeface="+mn-cs"/>
              </a:rPr>
              <a:t>Recreation &amp; Parks</a:t>
            </a:r>
          </a:p>
          <a:p>
            <a:pPr marL="803275" lvl="2" indent="-346075">
              <a:spcBef>
                <a:spcPct val="0"/>
              </a:spcBef>
              <a:spcAft>
                <a:spcPts val="600"/>
              </a:spcAft>
              <a:buFont typeface="Arial" panose="020B0604020202020204" pitchFamily="34" charset="0"/>
              <a:buChar char="•"/>
              <a:defRPr/>
            </a:pPr>
            <a:r>
              <a:rPr lang="en-US" sz="1500" dirty="0">
                <a:solidFill>
                  <a:prstClr val="black"/>
                </a:solidFill>
                <a:latin typeface="Century Gothic" panose="020B0502020202020204"/>
              </a:rPr>
              <a:t>All 4</a:t>
            </a:r>
            <a:r>
              <a:rPr lang="en-US" sz="1500" baseline="30000" dirty="0">
                <a:solidFill>
                  <a:prstClr val="black"/>
                </a:solidFill>
                <a:latin typeface="Century Gothic" panose="020B0502020202020204"/>
              </a:rPr>
              <a:t>th</a:t>
            </a:r>
            <a:r>
              <a:rPr lang="en-US" sz="1500" dirty="0">
                <a:solidFill>
                  <a:prstClr val="black"/>
                </a:solidFill>
                <a:latin typeface="Century Gothic" panose="020B0502020202020204"/>
              </a:rPr>
              <a:t> of July events well attended</a:t>
            </a:r>
            <a:endParaRPr lang="en-US" sz="1600" dirty="0">
              <a:solidFill>
                <a:prstClr val="black"/>
              </a:solidFill>
            </a:endParaRPr>
          </a:p>
          <a:p>
            <a:pPr marL="803275" lvl="2" indent="-346075">
              <a:spcBef>
                <a:spcPct val="0"/>
              </a:spcBef>
              <a:spcAft>
                <a:spcPts val="600"/>
              </a:spcAft>
              <a:buFont typeface="Arial" panose="020B0604020202020204" pitchFamily="34" charset="0"/>
              <a:buChar char="•"/>
              <a:defRPr/>
            </a:pPr>
            <a:r>
              <a:rPr lang="en-US" sz="1500" dirty="0">
                <a:solidFill>
                  <a:prstClr val="black"/>
                </a:solidFill>
              </a:rPr>
              <a:t>Total:  ($20,604); budget:  ($36,000)</a:t>
            </a:r>
          </a:p>
          <a:p>
            <a:pPr marL="1260475" lvl="3" indent="-346075">
              <a:spcBef>
                <a:spcPct val="0"/>
              </a:spcBef>
              <a:spcAft>
                <a:spcPts val="600"/>
              </a:spcAft>
              <a:buFont typeface="Arial" panose="020B0604020202020204" pitchFamily="34" charset="0"/>
              <a:buChar char="•"/>
              <a:defRPr/>
            </a:pPr>
            <a:r>
              <a:rPr lang="en-US" sz="1500" dirty="0">
                <a:solidFill>
                  <a:prstClr val="black"/>
                </a:solidFill>
              </a:rPr>
              <a:t>Revenue:  $20,776</a:t>
            </a:r>
          </a:p>
          <a:p>
            <a:pPr marL="1260475" lvl="3" indent="-346075">
              <a:spcBef>
                <a:spcPct val="0"/>
              </a:spcBef>
              <a:spcAft>
                <a:spcPts val="600"/>
              </a:spcAft>
              <a:buFont typeface="Arial" panose="020B0604020202020204" pitchFamily="34" charset="0"/>
              <a:buChar char="•"/>
              <a:defRPr/>
            </a:pPr>
            <a:r>
              <a:rPr lang="en-US" sz="1500" dirty="0">
                <a:solidFill>
                  <a:prstClr val="black"/>
                </a:solidFill>
              </a:rPr>
              <a:t>Expenses:  $41,380</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700" dirty="0">
                <a:solidFill>
                  <a:prstClr val="black"/>
                </a:solidFill>
                <a:latin typeface="Century Gothic" panose="020B0502020202020204"/>
              </a:rPr>
              <a:t>Golf</a:t>
            </a:r>
          </a:p>
          <a:p>
            <a:pPr marL="803275" lvl="2" indent="-346075">
              <a:spcBef>
                <a:spcPct val="0"/>
              </a:spcBef>
              <a:spcAft>
                <a:spcPts val="600"/>
              </a:spcAft>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Golf membership is up for the 3</a:t>
            </a:r>
            <a:r>
              <a:rPr kumimoji="0" lang="en-US" sz="1500" b="0" i="0" u="none" strike="noStrike" kern="1200" cap="none" spc="0" normalizeH="0" baseline="30000" noProof="0" dirty="0">
                <a:ln>
                  <a:noFill/>
                </a:ln>
                <a:solidFill>
                  <a:prstClr val="black"/>
                </a:solidFill>
                <a:effectLst/>
                <a:uLnTx/>
                <a:uFillTx/>
                <a:latin typeface="Century Gothic" panose="020B0502020202020204"/>
                <a:ea typeface="+mn-ea"/>
                <a:cs typeface="+mn-cs"/>
              </a:rPr>
              <a:t>rd</a:t>
            </a: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 year in a row</a:t>
            </a:r>
          </a:p>
          <a:p>
            <a:pPr marL="803275" lvl="2" indent="-346075">
              <a:spcBef>
                <a:spcPct val="0"/>
              </a:spcBef>
              <a:spcAft>
                <a:spcPts val="600"/>
              </a:spcAft>
              <a:buFont typeface="Arial" panose="020B0604020202020204" pitchFamily="34" charset="0"/>
              <a:buChar char="•"/>
              <a:defRPr/>
            </a:pPr>
            <a:r>
              <a:rPr lang="en-US" sz="1500" dirty="0">
                <a:solidFill>
                  <a:prstClr val="black"/>
                </a:solidFill>
                <a:latin typeface="Century Gothic" panose="020B0502020202020204"/>
              </a:rPr>
              <a:t>Pricing initiative shows positive results</a:t>
            </a: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803275" lvl="2" indent="-346075">
              <a:spcBef>
                <a:spcPct val="0"/>
              </a:spcBef>
              <a:spcAft>
                <a:spcPts val="600"/>
              </a:spcAft>
              <a:buFont typeface="Arial" panose="020B0604020202020204" pitchFamily="34" charset="0"/>
              <a:buChar char="•"/>
              <a:defRPr/>
            </a:pPr>
            <a:r>
              <a:rPr lang="en-US" sz="1500" dirty="0">
                <a:solidFill>
                  <a:prstClr val="black"/>
                </a:solidFill>
                <a:latin typeface="Century Gothic" panose="020B0502020202020204"/>
              </a:rPr>
              <a:t>July 5</a:t>
            </a:r>
            <a:r>
              <a:rPr lang="en-US" sz="1500" baseline="30000" dirty="0">
                <a:solidFill>
                  <a:prstClr val="black"/>
                </a:solidFill>
                <a:latin typeface="Century Gothic" panose="020B0502020202020204"/>
              </a:rPr>
              <a:t>th</a:t>
            </a:r>
            <a:r>
              <a:rPr lang="en-US" sz="1500" dirty="0">
                <a:solidFill>
                  <a:prstClr val="black"/>
                </a:solidFill>
                <a:latin typeface="Century Gothic" panose="020B0502020202020204"/>
              </a:rPr>
              <a:t> – record breaking 266 rounds!</a:t>
            </a:r>
          </a:p>
          <a:p>
            <a:pPr marL="803275" lvl="2" indent="-346075">
              <a:spcBef>
                <a:spcPct val="0"/>
              </a:spcBef>
              <a:spcAft>
                <a:spcPts val="600"/>
              </a:spcAft>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Golf club sales are on the </a:t>
            </a:r>
            <a:r>
              <a:rPr lang="en-US" sz="1500" dirty="0">
                <a:solidFill>
                  <a:prstClr val="black"/>
                </a:solidFill>
                <a:latin typeface="Century Gothic" panose="020B0502020202020204"/>
              </a:rPr>
              <a:t>increase (if interested, please see Bob for fitting)</a:t>
            </a: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803275" lvl="2" indent="-346075">
              <a:spcBef>
                <a:spcPct val="0"/>
              </a:spcBef>
              <a:spcAft>
                <a:spcPts val="600"/>
              </a:spcAft>
              <a:buFont typeface="Arial" panose="020B0604020202020204" pitchFamily="34" charset="0"/>
              <a:buChar char="•"/>
              <a:defRPr/>
            </a:pPr>
            <a:r>
              <a:rPr lang="en-US" sz="1500" dirty="0">
                <a:solidFill>
                  <a:prstClr val="black"/>
                </a:solidFill>
                <a:latin typeface="Century Gothic" panose="020B0502020202020204"/>
              </a:rPr>
              <a:t>Continuing to work closely with both the hotel package groups and OC Golf Getaways in order to ensure future tourists and package golf rounds</a:t>
            </a: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700" dirty="0">
                <a:solidFill>
                  <a:prstClr val="black"/>
                </a:solidFill>
                <a:latin typeface="Century Gothic" panose="020B0502020202020204"/>
              </a:rPr>
              <a:t>Aquatics</a:t>
            </a:r>
          </a:p>
          <a:p>
            <a:pPr marL="803275" lvl="2" indent="-346075">
              <a:spcBef>
                <a:spcPct val="0"/>
              </a:spcBef>
              <a:spcAft>
                <a:spcPts val="600"/>
              </a:spcAft>
              <a:buFont typeface="Arial" panose="020B0604020202020204" pitchFamily="34" charset="0"/>
              <a:buChar char="•"/>
              <a:defRPr/>
            </a:pPr>
            <a:r>
              <a:rPr lang="en-US" sz="1500" dirty="0">
                <a:solidFill>
                  <a:prstClr val="black"/>
                </a:solidFill>
                <a:latin typeface="Century Gothic" panose="020B0502020202020204"/>
              </a:rPr>
              <a:t>All pools reached capacity by 11:00 a.m. July 4</a:t>
            </a:r>
            <a:r>
              <a:rPr lang="en-US" sz="1500" baseline="30000" dirty="0">
                <a:solidFill>
                  <a:prstClr val="black"/>
                </a:solidFill>
                <a:latin typeface="Century Gothic" panose="020B0502020202020204"/>
              </a:rPr>
              <a:t>th</a:t>
            </a:r>
            <a:r>
              <a:rPr lang="en-US" sz="1500" dirty="0">
                <a:solidFill>
                  <a:prstClr val="black"/>
                </a:solidFill>
                <a:latin typeface="Century Gothic" panose="020B0502020202020204"/>
              </a:rPr>
              <a:t> &amp; 5</a:t>
            </a:r>
            <a:r>
              <a:rPr lang="en-US" sz="1500" baseline="30000" dirty="0">
                <a:solidFill>
                  <a:prstClr val="black"/>
                </a:solidFill>
                <a:latin typeface="Century Gothic" panose="020B0502020202020204"/>
              </a:rPr>
              <a:t>th</a:t>
            </a:r>
            <a:r>
              <a:rPr lang="en-US" sz="1500" dirty="0">
                <a:solidFill>
                  <a:prstClr val="black"/>
                </a:solidFill>
                <a:latin typeface="Century Gothic" panose="020B0502020202020204"/>
              </a:rPr>
              <a:t> </a:t>
            </a: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1" algn="l" defTabSz="914400" rtl="0" eaLnBrk="1" fontAlgn="auto" latinLnBrk="0" hangingPunct="1">
              <a:lnSpc>
                <a:spcPct val="100000"/>
              </a:lnSpc>
              <a:spcBef>
                <a:spcPct val="0"/>
              </a:spcBef>
              <a:spcAft>
                <a:spcPts val="600"/>
              </a:spcAft>
              <a:buClrTx/>
              <a:buSzTx/>
              <a:tabLst/>
              <a:defRPr/>
            </a:pP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638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AEAF7A-850D-75A7-E007-69022641B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F88A6-9BC3-0661-0A2D-A97FDADB3BD2}"/>
              </a:ext>
            </a:extLst>
          </p:cNvPr>
          <p:cNvSpPr>
            <a:spLocks noGrp="1"/>
          </p:cNvSpPr>
          <p:nvPr>
            <p:ph type="title"/>
          </p:nvPr>
        </p:nvSpPr>
        <p:spPr>
          <a:xfrm>
            <a:off x="809997" y="417250"/>
            <a:ext cx="7524003" cy="870012"/>
          </a:xfrm>
        </p:spPr>
        <p:txBody>
          <a:bodyPr/>
          <a:lstStyle/>
          <a:p>
            <a:pPr algn="ctr"/>
            <a:r>
              <a:rPr lang="en-US" dirty="0"/>
              <a:t>Amenities</a:t>
            </a:r>
          </a:p>
        </p:txBody>
      </p:sp>
      <p:sp>
        <p:nvSpPr>
          <p:cNvPr id="7" name="Title 12">
            <a:extLst>
              <a:ext uri="{FF2B5EF4-FFF2-40B4-BE49-F238E27FC236}">
                <a16:creationId xmlns:a16="http://schemas.microsoft.com/office/drawing/2014/main" id="{02DE9DB6-63A0-4E4A-FC2D-2853EDA666BA}"/>
              </a:ext>
            </a:extLst>
          </p:cNvPr>
          <p:cNvSpPr txBox="1">
            <a:spLocks/>
          </p:cNvSpPr>
          <p:nvPr/>
        </p:nvSpPr>
        <p:spPr>
          <a:xfrm>
            <a:off x="221942" y="1802167"/>
            <a:ext cx="8922058" cy="2635614"/>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7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entury Gothic" panose="020B0502020202020204"/>
                <a:ea typeface="+mn-ea"/>
                <a:cs typeface="+mn-cs"/>
              </a:rPr>
              <a:t>Marina</a:t>
            </a:r>
          </a:p>
          <a:p>
            <a:pPr marL="803275" marR="0" lvl="2"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Sales strong – well ahead of 2024 for the month</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entury Gothic" panose="020B0502020202020204"/>
                <a:ea typeface="+mn-ea"/>
                <a:cs typeface="+mn-cs"/>
              </a:rPr>
              <a:t>Racquet Sports</a:t>
            </a:r>
          </a:p>
          <a:p>
            <a:pPr marL="803275" lvl="2" indent="-346075">
              <a:spcBef>
                <a:spcPct val="0"/>
              </a:spcBef>
              <a:spcAft>
                <a:spcPts val="600"/>
              </a:spcAft>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Junior pickleball camp started July 14</a:t>
            </a:r>
            <a:r>
              <a:rPr kumimoji="0" lang="en-US" sz="1500" b="0" i="0" u="none" strike="noStrike" kern="1200" cap="none" spc="0" normalizeH="0" baseline="30000" noProof="0" dirty="0">
                <a:ln>
                  <a:noFill/>
                </a:ln>
                <a:solidFill>
                  <a:prstClr val="black"/>
                </a:solidFill>
                <a:effectLst/>
                <a:uLnTx/>
                <a:uFillTx/>
                <a:latin typeface="Century Gothic" panose="020B0502020202020204"/>
                <a:ea typeface="+mn-ea"/>
                <a:cs typeface="+mn-cs"/>
              </a:rPr>
              <a:t>th</a:t>
            </a: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700" dirty="0">
                <a:solidFill>
                  <a:prstClr val="black"/>
                </a:solidFill>
                <a:latin typeface="Century Gothic" panose="020B0502020202020204"/>
              </a:rPr>
              <a:t>Bocce Courts</a:t>
            </a:r>
          </a:p>
          <a:p>
            <a:pPr marL="803275" lvl="2" indent="-346075">
              <a:spcBef>
                <a:spcPct val="0"/>
              </a:spcBef>
              <a:spcAft>
                <a:spcPts val="600"/>
              </a:spcAft>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First league game held on June </a:t>
            </a:r>
            <a:r>
              <a:rPr lang="en-US" sz="1500" dirty="0">
                <a:solidFill>
                  <a:prstClr val="black"/>
                </a:solidFill>
                <a:latin typeface="Century Gothic" panose="020B0502020202020204"/>
              </a:rPr>
              <a:t>19</a:t>
            </a:r>
            <a:r>
              <a:rPr lang="en-US" sz="1500" baseline="30000" dirty="0">
                <a:solidFill>
                  <a:prstClr val="black"/>
                </a:solidFill>
                <a:latin typeface="Century Gothic" panose="020B0502020202020204"/>
              </a:rPr>
              <a:t>th</a:t>
            </a:r>
            <a:endParaRPr lang="en-US" sz="1500" dirty="0">
              <a:solidFill>
                <a:prstClr val="black"/>
              </a:solidFill>
              <a:latin typeface="Century Gothic" panose="020B0502020202020204"/>
            </a:endParaRPr>
          </a:p>
          <a:p>
            <a:pPr marL="803275" lvl="2" indent="-346075">
              <a:spcBef>
                <a:spcPct val="0"/>
              </a:spcBef>
              <a:spcAft>
                <a:spcPts val="600"/>
              </a:spcAft>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Play every Thursday, Sunday, and Monday</a:t>
            </a: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entury Gothic" panose="020B0502020202020204"/>
                <a:ea typeface="+mn-ea"/>
                <a:cs typeface="+mn-cs"/>
              </a:rPr>
              <a:t>Food &amp; Beverage</a:t>
            </a:r>
          </a:p>
          <a:p>
            <a:pPr marL="803275" marR="0" lvl="2"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mn-cs"/>
              </a:rPr>
              <a:t>New menu released July 10th</a:t>
            </a:r>
          </a:p>
        </p:txBody>
      </p:sp>
    </p:spTree>
    <p:extLst>
      <p:ext uri="{BB962C8B-B14F-4D97-AF65-F5344CB8AC3E}">
        <p14:creationId xmlns:p14="http://schemas.microsoft.com/office/powerpoint/2010/main" val="137397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064F616-2B01-370E-59A6-6A6DE6F47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0B041-0587-8C66-4D6B-27F558700E07}"/>
              </a:ext>
            </a:extLst>
          </p:cNvPr>
          <p:cNvSpPr>
            <a:spLocks noGrp="1"/>
          </p:cNvSpPr>
          <p:nvPr>
            <p:ph type="title"/>
          </p:nvPr>
        </p:nvSpPr>
        <p:spPr>
          <a:xfrm>
            <a:off x="809997" y="417250"/>
            <a:ext cx="7524003" cy="870012"/>
          </a:xfrm>
        </p:spPr>
        <p:txBody>
          <a:bodyPr/>
          <a:lstStyle/>
          <a:p>
            <a:pPr algn="ctr"/>
            <a:r>
              <a:rPr lang="en-US" dirty="0"/>
              <a:t>Golf Course</a:t>
            </a:r>
          </a:p>
        </p:txBody>
      </p:sp>
      <p:sp>
        <p:nvSpPr>
          <p:cNvPr id="7" name="Title 12">
            <a:extLst>
              <a:ext uri="{FF2B5EF4-FFF2-40B4-BE49-F238E27FC236}">
                <a16:creationId xmlns:a16="http://schemas.microsoft.com/office/drawing/2014/main" id="{C0830BFB-31E6-D6E0-7619-464299D7BD27}"/>
              </a:ext>
            </a:extLst>
          </p:cNvPr>
          <p:cNvSpPr txBox="1">
            <a:spLocks/>
          </p:cNvSpPr>
          <p:nvPr/>
        </p:nvSpPr>
        <p:spPr>
          <a:xfrm>
            <a:off x="177552" y="1953087"/>
            <a:ext cx="8788892" cy="2484694"/>
          </a:xfrm>
          <a:prstGeom prst="rect">
            <a:avLst/>
          </a:prstGeom>
        </p:spPr>
        <p:txBody>
          <a:bodyPr vert="horz" lIns="91440" tIns="45720" rIns="91440" bIns="0" rtlCol="0" anchor="t" anchorCtr="0">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1" indent="0" algn="l" defTabSz="914400" rtl="0" eaLnBrk="1" fontAlgn="auto" latinLnBrk="0" hangingPunct="1">
              <a:lnSpc>
                <a:spcPct val="100000"/>
              </a:lnSpc>
              <a:spcBef>
                <a:spcPct val="0"/>
              </a:spcBef>
              <a:spcAft>
                <a:spcPts val="60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346075" marR="0" lvl="1" indent="-346075"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Ocean Pines Golf Course vote #1 golf course in the </a:t>
            </a: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Best of Ocean City: Best Things To Do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poll</a:t>
            </a:r>
          </a:p>
          <a:p>
            <a:pPr marL="0" marR="0" lvl="1" algn="l" defTabSz="914400" rtl="0" eaLnBrk="1" fontAlgn="auto" latinLnBrk="0" hangingPunct="1">
              <a:lnSpc>
                <a:spcPct val="100000"/>
              </a:lnSpc>
              <a:spcBef>
                <a:spcPct val="0"/>
              </a:spcBef>
              <a:spcAft>
                <a:spcPts val="600"/>
              </a:spcAft>
              <a:buClrTx/>
              <a:buSzTx/>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Picture 3" descr="A close up of a logo&#10;&#10;AI-generated content may be incorrect.">
            <a:extLst>
              <a:ext uri="{FF2B5EF4-FFF2-40B4-BE49-F238E27FC236}">
                <a16:creationId xmlns:a16="http://schemas.microsoft.com/office/drawing/2014/main" id="{CA611453-D5A2-6FAE-E176-E627176B9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281" y="4074853"/>
            <a:ext cx="4431437" cy="2658862"/>
          </a:xfrm>
          <a:prstGeom prst="rect">
            <a:avLst/>
          </a:prstGeom>
        </p:spPr>
      </p:pic>
    </p:spTree>
    <p:extLst>
      <p:ext uri="{BB962C8B-B14F-4D97-AF65-F5344CB8AC3E}">
        <p14:creationId xmlns:p14="http://schemas.microsoft.com/office/powerpoint/2010/main" val="252304237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5420c5-ce29-4fd8-9b0b-06107616db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58D88600E1A94FA3EA08FFB8100B44" ma:contentTypeVersion="12" ma:contentTypeDescription="Create a new document." ma:contentTypeScope="" ma:versionID="07e4ddd58a83c4db61c786069a0f1040">
  <xsd:schema xmlns:xsd="http://www.w3.org/2001/XMLSchema" xmlns:xs="http://www.w3.org/2001/XMLSchema" xmlns:p="http://schemas.microsoft.com/office/2006/metadata/properties" xmlns:ns3="005420c5-ce29-4fd8-9b0b-06107616db10" xmlns:ns4="2410f877-682a-4a84-b4b9-52eb2a99858c" targetNamespace="http://schemas.microsoft.com/office/2006/metadata/properties" ma:root="true" ma:fieldsID="1f8d1c40977bbf3988b8287b743bd47e" ns3:_="" ns4:_="">
    <xsd:import namespace="005420c5-ce29-4fd8-9b0b-06107616db10"/>
    <xsd:import namespace="2410f877-682a-4a84-b4b9-52eb2a9985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20c5-ce29-4fd8-9b0b-06107616d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10f877-682a-4a84-b4b9-52eb2a9985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C4FE95-5FDD-4F38-A968-D37070C529A2}">
  <ds:schemaRefs>
    <ds:schemaRef ds:uri="2410f877-682a-4a84-b4b9-52eb2a99858c"/>
    <ds:schemaRef ds:uri="http://purl.org/dc/terms/"/>
    <ds:schemaRef ds:uri="005420c5-ce29-4fd8-9b0b-06107616db10"/>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CA0E10A-4563-40F3-ADDD-5B4D89EAB1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20c5-ce29-4fd8-9b0b-06107616db10"/>
    <ds:schemaRef ds:uri="2410f877-682a-4a84-b4b9-52eb2a998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739C01-A55D-4154-8A5A-0B12F3373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199053</TotalTime>
  <Words>2137</Words>
  <Application>Microsoft Office PowerPoint</Application>
  <PresentationFormat>On-screen Show (4:3)</PresentationFormat>
  <Paragraphs>297</Paragraphs>
  <Slides>31</Slides>
  <Notes>0</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2</vt:i4>
      </vt:variant>
      <vt:variant>
        <vt:lpstr>Slide Titles</vt:lpstr>
      </vt:variant>
      <vt:variant>
        <vt:i4>31</vt:i4>
      </vt:variant>
    </vt:vector>
  </HeadingPairs>
  <TitlesOfParts>
    <vt:vector size="49" baseType="lpstr">
      <vt:lpstr>Arial</vt:lpstr>
      <vt:lpstr>Arial Black</vt:lpstr>
      <vt:lpstr>Arial Narrow</vt:lpstr>
      <vt:lpstr>Calibri</vt:lpstr>
      <vt:lpstr>Calibri Light</vt:lpstr>
      <vt:lpstr>Century Gothic</vt:lpstr>
      <vt:lpstr>Corbel</vt:lpstr>
      <vt:lpstr>Franklin Gothic Medium</vt:lpstr>
      <vt:lpstr>Gill Sans MT</vt:lpstr>
      <vt:lpstr>Symbol</vt:lpstr>
      <vt:lpstr>Times New Roman</vt:lpstr>
      <vt:lpstr>Wingdings</vt:lpstr>
      <vt:lpstr>Wingdings 2</vt:lpstr>
      <vt:lpstr>SIBSON CONSULTING Document</vt:lpstr>
      <vt:lpstr>Data slides</vt:lpstr>
      <vt:lpstr>Quotable</vt:lpstr>
      <vt:lpstr>Worksheet</vt:lpstr>
      <vt:lpstr>Microsoft Excel Worksheet</vt:lpstr>
      <vt:lpstr>GM Leadership Report –  John Viola – General Manager Linda Martin – Senior Director of Administration</vt:lpstr>
      <vt:lpstr>PowerPoint Presentation</vt:lpstr>
      <vt:lpstr>Maintenance</vt:lpstr>
      <vt:lpstr>Maintenance</vt:lpstr>
      <vt:lpstr>Drainage</vt:lpstr>
      <vt:lpstr>Firehouse</vt:lpstr>
      <vt:lpstr>Amenities</vt:lpstr>
      <vt:lpstr>Amenities</vt:lpstr>
      <vt:lpstr>Golf Course</vt:lpstr>
      <vt:lpstr>DMA Study</vt:lpstr>
      <vt:lpstr>Cell Tower</vt:lpstr>
      <vt:lpstr>Electronic Signs</vt:lpstr>
      <vt:lpstr>Mailboxes</vt:lpstr>
      <vt:lpstr>CPI</vt:lpstr>
      <vt:lpstr>CPI Violation Dashboard June</vt:lpstr>
      <vt:lpstr>Work Orders June</vt:lpstr>
      <vt:lpstr>Customer Service Dashboard (from info@oceanpines.org) June</vt:lpstr>
      <vt:lpstr>Addendum</vt:lpstr>
      <vt:lpstr>Addendum</vt:lpstr>
      <vt:lpstr>Addendum</vt:lpstr>
      <vt:lpstr>Addendum</vt:lpstr>
      <vt:lpstr>Addendum</vt:lpstr>
      <vt:lpstr>Addendum</vt:lpstr>
      <vt:lpstr>PUBLIC SAFETY PERCENTAGE OF ASSESSMENT </vt:lpstr>
      <vt:lpstr>PUBLIC SAFETY INCREASES TO ASSESSMENT </vt:lpstr>
      <vt:lpstr>Financials</vt:lpstr>
      <vt:lpstr>MONTH OF JUNE 2025 FINANCIAL RESULTS</vt:lpstr>
      <vt:lpstr>JUNE 2025 YTD FINANCIAL RESULTS</vt:lpstr>
      <vt:lpstr>UNAUDITED RESERVE SUMMARY  JUNE 2025 ($ MILLIONS)</vt:lpstr>
      <vt:lpstr>Treasurer’s Report -  Monica Rakowski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Linda Martin</cp:lastModifiedBy>
  <cp:revision>1865</cp:revision>
  <cp:lastPrinted>2025-07-24T20:45:22Z</cp:lastPrinted>
  <dcterms:created xsi:type="dcterms:W3CDTF">2021-01-13T14:26:54Z</dcterms:created>
  <dcterms:modified xsi:type="dcterms:W3CDTF">2025-07-26T12:55:56Z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0x010100DF58D88600E1A94FA3EA08FFB8100B44</vt:lpwstr>
  </property>
</Properties>
</file>