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343" r:id="rId4"/>
    <p:sldMasterId id="2147484422" r:id="rId5"/>
    <p:sldMasterId id="2147484503" r:id="rId6"/>
  </p:sldMasterIdLst>
  <p:notesMasterIdLst>
    <p:notesMasterId r:id="rId38"/>
  </p:notesMasterIdLst>
  <p:handoutMasterIdLst>
    <p:handoutMasterId r:id="rId39"/>
  </p:handoutMasterIdLst>
  <p:sldIdLst>
    <p:sldId id="1397" r:id="rId7"/>
    <p:sldId id="1644" r:id="rId8"/>
    <p:sldId id="1763" r:id="rId9"/>
    <p:sldId id="1764" r:id="rId10"/>
    <p:sldId id="1770" r:id="rId11"/>
    <p:sldId id="1765" r:id="rId12"/>
    <p:sldId id="1766" r:id="rId13"/>
    <p:sldId id="1776" r:id="rId14"/>
    <p:sldId id="1778" r:id="rId15"/>
    <p:sldId id="1767" r:id="rId16"/>
    <p:sldId id="1777" r:id="rId17"/>
    <p:sldId id="1768" r:id="rId18"/>
    <p:sldId id="1762" r:id="rId19"/>
    <p:sldId id="1769" r:id="rId20"/>
    <p:sldId id="654" r:id="rId21"/>
    <p:sldId id="1418" r:id="rId22"/>
    <p:sldId id="652" r:id="rId23"/>
    <p:sldId id="1779" r:id="rId24"/>
    <p:sldId id="1771" r:id="rId25"/>
    <p:sldId id="1772" r:id="rId26"/>
    <p:sldId id="1773" r:id="rId27"/>
    <p:sldId id="1775" r:id="rId28"/>
    <p:sldId id="1774" r:id="rId29"/>
    <p:sldId id="1442" r:id="rId30"/>
    <p:sldId id="1443" r:id="rId31"/>
    <p:sldId id="1441" r:id="rId32"/>
    <p:sldId id="668" r:id="rId33"/>
    <p:sldId id="669" r:id="rId34"/>
    <p:sldId id="670" r:id="rId35"/>
    <p:sldId id="582" r:id="rId36"/>
    <p:sldId id="623" r:id="rId37"/>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288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4D2B0"/>
    <a:srgbClr val="F5EADF"/>
    <a:srgbClr val="D4D1CC"/>
    <a:srgbClr val="5F5ACC"/>
    <a:srgbClr val="D65C00"/>
    <a:srgbClr val="E4E1DE"/>
    <a:srgbClr val="BCE1EC"/>
    <a:srgbClr val="FFFF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986" autoAdjust="0"/>
    <p:restoredTop sz="94706" autoAdjust="0"/>
  </p:normalViewPr>
  <p:slideViewPr>
    <p:cSldViewPr snapToGrid="0">
      <p:cViewPr varScale="1">
        <p:scale>
          <a:sx n="63" d="100"/>
          <a:sy n="63" d="100"/>
        </p:scale>
        <p:origin x="1632" y="32"/>
      </p:cViewPr>
      <p:guideLst>
        <p:guide pos="2880"/>
        <p:guide orient="horz" pos="216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1" d="100"/>
          <a:sy n="61" d="100"/>
        </p:scale>
        <p:origin x="3139"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handoutMaster" Target="handoutMasters/handoutMaster1.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8" y="0"/>
            <a:ext cx="2982119" cy="466434"/>
          </a:xfrm>
          <a:prstGeom prst="rect">
            <a:avLst/>
          </a:prstGeom>
        </p:spPr>
        <p:txBody>
          <a:bodyPr vert="horz" lIns="93117" tIns="46559" rIns="93117" bIns="46559" rtlCol="0"/>
          <a:lstStyle>
            <a:lvl1pPr algn="l">
              <a:defRPr sz="1200"/>
            </a:lvl1pPr>
          </a:lstStyle>
          <a:p>
            <a:endParaRPr dirty="0"/>
          </a:p>
        </p:txBody>
      </p:sp>
      <p:sp>
        <p:nvSpPr>
          <p:cNvPr id="3" name="Date Placeholder 2"/>
          <p:cNvSpPr>
            <a:spLocks noGrp="1"/>
          </p:cNvSpPr>
          <p:nvPr>
            <p:ph type="dt" sz="quarter" idx="1"/>
          </p:nvPr>
        </p:nvSpPr>
        <p:spPr>
          <a:xfrm>
            <a:off x="3898110" y="0"/>
            <a:ext cx="2982119" cy="466434"/>
          </a:xfrm>
          <a:prstGeom prst="rect">
            <a:avLst/>
          </a:prstGeom>
        </p:spPr>
        <p:txBody>
          <a:bodyPr vert="horz" lIns="93117" tIns="46559" rIns="93117" bIns="46559" rtlCol="0"/>
          <a:lstStyle>
            <a:lvl1pPr algn="r">
              <a:defRPr sz="1200"/>
            </a:lvl1pPr>
          </a:lstStyle>
          <a:p>
            <a:fld id="{20EA5F0D-C1DC-412F-A146-DDB3A74B588F}" type="datetimeFigureOut">
              <a:rPr lang="en-US"/>
              <a:t>7/26/2025</a:t>
            </a:fld>
            <a:endParaRPr dirty="0"/>
          </a:p>
        </p:txBody>
      </p:sp>
      <p:sp>
        <p:nvSpPr>
          <p:cNvPr id="4" name="Footer Placeholder 3"/>
          <p:cNvSpPr>
            <a:spLocks noGrp="1"/>
          </p:cNvSpPr>
          <p:nvPr>
            <p:ph type="ftr" sz="quarter" idx="2"/>
          </p:nvPr>
        </p:nvSpPr>
        <p:spPr>
          <a:xfrm>
            <a:off x="8" y="8829990"/>
            <a:ext cx="2982119" cy="466433"/>
          </a:xfrm>
          <a:prstGeom prst="rect">
            <a:avLst/>
          </a:prstGeom>
        </p:spPr>
        <p:txBody>
          <a:bodyPr vert="horz" lIns="93117" tIns="46559" rIns="93117" bIns="46559" rtlCol="0" anchor="b"/>
          <a:lstStyle>
            <a:lvl1pPr algn="l">
              <a:defRPr sz="1200"/>
            </a:lvl1pPr>
          </a:lstStyle>
          <a:p>
            <a:endParaRPr dirty="0"/>
          </a:p>
        </p:txBody>
      </p:sp>
      <p:sp>
        <p:nvSpPr>
          <p:cNvPr id="5" name="Slide Number Placeholder 4"/>
          <p:cNvSpPr>
            <a:spLocks noGrp="1"/>
          </p:cNvSpPr>
          <p:nvPr>
            <p:ph type="sldNum" sz="quarter" idx="3"/>
          </p:nvPr>
        </p:nvSpPr>
        <p:spPr>
          <a:xfrm>
            <a:off x="3898110" y="8829990"/>
            <a:ext cx="2982119" cy="466433"/>
          </a:xfrm>
          <a:prstGeom prst="rect">
            <a:avLst/>
          </a:prstGeom>
        </p:spPr>
        <p:txBody>
          <a:bodyPr vert="horz" lIns="93117" tIns="46559" rIns="93117" bIns="46559" rtlCol="0" anchor="b"/>
          <a:lstStyle>
            <a:lvl1pPr algn="r">
              <a:defRPr sz="1200"/>
            </a:lvl1pPr>
          </a:lstStyle>
          <a:p>
            <a:fld id="{7BAE14B8-3CC9-472D-9BC5-A84D80684DE2}" type="slidenum">
              <a:rPr/>
              <a:t>‹#›</a:t>
            </a:fld>
            <a:endParaRPr dirty="0"/>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8" y="0"/>
            <a:ext cx="2982119" cy="466434"/>
          </a:xfrm>
          <a:prstGeom prst="rect">
            <a:avLst/>
          </a:prstGeom>
        </p:spPr>
        <p:txBody>
          <a:bodyPr vert="horz" lIns="93117" tIns="46559" rIns="93117" bIns="46559" rtlCol="0"/>
          <a:lstStyle>
            <a:lvl1pPr algn="l">
              <a:defRPr sz="1200"/>
            </a:lvl1pPr>
          </a:lstStyle>
          <a:p>
            <a:endParaRPr dirty="0"/>
          </a:p>
        </p:txBody>
      </p:sp>
      <p:sp>
        <p:nvSpPr>
          <p:cNvPr id="3" name="Date Placeholder 2"/>
          <p:cNvSpPr>
            <a:spLocks noGrp="1"/>
          </p:cNvSpPr>
          <p:nvPr>
            <p:ph type="dt" idx="1"/>
          </p:nvPr>
        </p:nvSpPr>
        <p:spPr>
          <a:xfrm>
            <a:off x="3898110" y="0"/>
            <a:ext cx="2982119" cy="466434"/>
          </a:xfrm>
          <a:prstGeom prst="rect">
            <a:avLst/>
          </a:prstGeom>
        </p:spPr>
        <p:txBody>
          <a:bodyPr vert="horz" lIns="93117" tIns="46559" rIns="93117" bIns="46559" rtlCol="0"/>
          <a:lstStyle>
            <a:lvl1pPr algn="r">
              <a:defRPr sz="1200"/>
            </a:lvl1pPr>
          </a:lstStyle>
          <a:p>
            <a:fld id="{A8CDE508-72C8-4AB5-AA9C-1584D31690E0}" type="datetimeFigureOut">
              <a:rPr lang="en-US"/>
              <a:t>7/26/2025</a:t>
            </a:fld>
            <a:endParaRPr dirty="0"/>
          </a:p>
        </p:txBody>
      </p:sp>
      <p:sp>
        <p:nvSpPr>
          <p:cNvPr id="4" name="Slide Image Placeholder 3"/>
          <p:cNvSpPr>
            <a:spLocks noGrp="1" noRot="1" noChangeAspect="1"/>
          </p:cNvSpPr>
          <p:nvPr>
            <p:ph type="sldImg" idx="2"/>
          </p:nvPr>
        </p:nvSpPr>
        <p:spPr>
          <a:xfrm>
            <a:off x="1350963" y="1162050"/>
            <a:ext cx="4179887" cy="3136900"/>
          </a:xfrm>
          <a:prstGeom prst="rect">
            <a:avLst/>
          </a:prstGeom>
          <a:noFill/>
          <a:ln w="12700">
            <a:solidFill>
              <a:prstClr val="black"/>
            </a:solidFill>
          </a:ln>
        </p:spPr>
        <p:txBody>
          <a:bodyPr vert="horz" lIns="93117" tIns="46559" rIns="93117" bIns="46559" rtlCol="0" anchor="ctr"/>
          <a:lstStyle/>
          <a:p>
            <a:endParaRPr dirty="0"/>
          </a:p>
        </p:txBody>
      </p:sp>
      <p:sp>
        <p:nvSpPr>
          <p:cNvPr id="5" name="Notes Placeholder 4"/>
          <p:cNvSpPr>
            <a:spLocks noGrp="1"/>
          </p:cNvSpPr>
          <p:nvPr>
            <p:ph type="body" sz="quarter" idx="3"/>
          </p:nvPr>
        </p:nvSpPr>
        <p:spPr>
          <a:xfrm>
            <a:off x="688182" y="4473901"/>
            <a:ext cx="5505450" cy="3137535"/>
          </a:xfrm>
          <a:prstGeom prst="rect">
            <a:avLst/>
          </a:prstGeom>
        </p:spPr>
        <p:txBody>
          <a:bodyPr vert="horz" lIns="93117" tIns="46559" rIns="93117" bIns="46559"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8" y="8829990"/>
            <a:ext cx="2982119" cy="466433"/>
          </a:xfrm>
          <a:prstGeom prst="rect">
            <a:avLst/>
          </a:prstGeom>
        </p:spPr>
        <p:txBody>
          <a:bodyPr vert="horz" lIns="93117" tIns="46559" rIns="93117" bIns="46559" rtlCol="0" anchor="b"/>
          <a:lstStyle>
            <a:lvl1pPr algn="l">
              <a:defRPr sz="1200"/>
            </a:lvl1pPr>
          </a:lstStyle>
          <a:p>
            <a:endParaRPr dirty="0"/>
          </a:p>
        </p:txBody>
      </p:sp>
      <p:sp>
        <p:nvSpPr>
          <p:cNvPr id="7" name="Slide Number Placeholder 6"/>
          <p:cNvSpPr>
            <a:spLocks noGrp="1"/>
          </p:cNvSpPr>
          <p:nvPr>
            <p:ph type="sldNum" sz="quarter" idx="5"/>
          </p:nvPr>
        </p:nvSpPr>
        <p:spPr>
          <a:xfrm>
            <a:off x="3898110" y="8829990"/>
            <a:ext cx="2982119" cy="466433"/>
          </a:xfrm>
          <a:prstGeom prst="rect">
            <a:avLst/>
          </a:prstGeom>
        </p:spPr>
        <p:txBody>
          <a:bodyPr vert="horz" lIns="93117" tIns="46559" rIns="93117" bIns="46559" rtlCol="0" anchor="b"/>
          <a:lstStyle>
            <a:lvl1pPr algn="r">
              <a:defRPr sz="1200"/>
            </a:lvl1pPr>
          </a:lstStyle>
          <a:p>
            <a:fld id="{7FB667E1-E601-4AAF-B95C-B25720D70A60}" type="slidenum">
              <a:rPr/>
              <a:t>‹#›</a:t>
            </a:fld>
            <a:endParaRPr dirty="0"/>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9" name="Text Box 47"/>
          <p:cNvSpPr txBox="1">
            <a:spLocks noChangeArrowheads="1"/>
          </p:cNvSpPr>
          <p:nvPr/>
        </p:nvSpPr>
        <p:spPr bwMode="gray">
          <a:xfrm>
            <a:off x="133048" y="6578667"/>
            <a:ext cx="30780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800" dirty="0">
                <a:solidFill>
                  <a:srgbClr val="616365"/>
                </a:solidFill>
              </a:rPr>
              <a:t>Copyright © 2018 by The Segal Group, Inc. All rights reserved. </a:t>
            </a:r>
          </a:p>
        </p:txBody>
      </p:sp>
      <p:pic>
        <p:nvPicPr>
          <p:cNvPr id="11" name="Picture 10"/>
          <p:cNvPicPr>
            <a:picLocks noChangeAspect="1"/>
          </p:cNvPicPr>
          <p:nvPr/>
        </p:nvPicPr>
        <p:blipFill rotWithShape="1">
          <a:blip r:embed="rId2">
            <a:duotone>
              <a:schemeClr val="accent5">
                <a:shade val="45000"/>
                <a:satMod val="135000"/>
              </a:schemeClr>
              <a:prstClr val="white"/>
            </a:duotone>
            <a:extLst>
              <a:ext uri="{28A0092B-C50C-407E-A947-70E740481C1C}">
                <a14:useLocalDpi xmlns:a14="http://schemas.microsoft.com/office/drawing/2010/main" val="0"/>
              </a:ext>
            </a:extLst>
          </a:blip>
          <a:srcRect t="23903"/>
          <a:stretch/>
        </p:blipFill>
        <p:spPr bwMode="gray">
          <a:xfrm>
            <a:off x="4568646" y="3429000"/>
            <a:ext cx="4575354" cy="3429000"/>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6104626" y="5989837"/>
            <a:ext cx="2676912" cy="368363"/>
          </a:xfrm>
          <a:prstGeom prst="rect">
            <a:avLst/>
          </a:prstGeom>
        </p:spPr>
      </p:pic>
      <p:sp>
        <p:nvSpPr>
          <p:cNvPr id="15" name="Picture Placeholder 2"/>
          <p:cNvSpPr>
            <a:spLocks noGrp="1"/>
          </p:cNvSpPr>
          <p:nvPr>
            <p:ph type="pic" sz="quarter" idx="10"/>
          </p:nvPr>
        </p:nvSpPr>
        <p:spPr bwMode="gray">
          <a:xfrm>
            <a:off x="0" y="0"/>
            <a:ext cx="9144000" cy="3429000"/>
          </a:xfrm>
          <a:noFill/>
          <a:ln>
            <a:noFill/>
          </a:ln>
        </p:spPr>
        <p:txBody>
          <a:bodyPr/>
          <a:lstStyle>
            <a:lvl1pPr marL="0" indent="0">
              <a:buFontTx/>
              <a:buNone/>
              <a:defRPr/>
            </a:lvl1pPr>
          </a:lstStyle>
          <a:p>
            <a:r>
              <a:rPr lang="en-US" dirty="0"/>
              <a:t>Click icon to add picture</a:t>
            </a:r>
          </a:p>
        </p:txBody>
      </p:sp>
      <p:sp>
        <p:nvSpPr>
          <p:cNvPr id="16" name="Title 6"/>
          <p:cNvSpPr>
            <a:spLocks noGrp="1"/>
          </p:cNvSpPr>
          <p:nvPr>
            <p:ph type="title"/>
          </p:nvPr>
        </p:nvSpPr>
        <p:spPr bwMode="gray">
          <a:xfrm>
            <a:off x="0" y="3429000"/>
            <a:ext cx="9144000" cy="1066800"/>
          </a:xfrm>
          <a:solidFill>
            <a:schemeClr val="accent5">
              <a:lumMod val="75000"/>
              <a:alpha val="64706"/>
            </a:schemeClr>
          </a:solidFill>
          <a:ln>
            <a:noFill/>
          </a:ln>
          <a:effectLst/>
        </p:spPr>
        <p:txBody>
          <a:bodyPr vert="horz" wrap="square" lIns="228600" tIns="137160" rIns="228600" bIns="91440" numCol="1" rtlCol="0" anchor="ctr" anchorCtr="0" compatLnSpc="1">
            <a:prstTxWarp prst="textNoShape">
              <a:avLst/>
            </a:prstTxWarp>
            <a:noAutofit/>
          </a:bodyPr>
          <a:lstStyle>
            <a:lvl1pPr>
              <a:defRPr lang="en-US" sz="2800" kern="1200" dirty="0">
                <a:solidFill>
                  <a:schemeClr val="bg1"/>
                </a:solidFill>
                <a:latin typeface="Arial" charset="0"/>
                <a:ea typeface="+mn-ea"/>
                <a:cs typeface="+mn-cs"/>
              </a:defRPr>
            </a:lvl1pPr>
          </a:lstStyle>
          <a:p>
            <a:pPr marL="0" lvl="0" indent="0">
              <a:spcBef>
                <a:spcPct val="65000"/>
              </a:spcBef>
              <a:buClr>
                <a:schemeClr val="accent5"/>
              </a:buClr>
              <a:buFont typeface="Wingdings" pitchFamily="34" charset="2"/>
              <a:buNone/>
            </a:pPr>
            <a:r>
              <a:rPr lang="en-US"/>
              <a:t>Click to edit Master title style</a:t>
            </a:r>
            <a:endParaRPr lang="en-US" dirty="0"/>
          </a:p>
        </p:txBody>
      </p:sp>
      <p:sp>
        <p:nvSpPr>
          <p:cNvPr id="17" name="Rectangle 3"/>
          <p:cNvSpPr>
            <a:spLocks noGrp="1" noChangeArrowheads="1"/>
          </p:cNvSpPr>
          <p:nvPr>
            <p:ph type="subTitle" idx="1"/>
          </p:nvPr>
        </p:nvSpPr>
        <p:spPr bwMode="gray">
          <a:xfrm>
            <a:off x="139938" y="4495800"/>
            <a:ext cx="7429500" cy="9144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spcBef>
                <a:spcPts val="1200"/>
              </a:spcBef>
              <a:buNone/>
              <a:defRPr lang="en-US" sz="2200" b="1" kern="0" noProof="0" smtClean="0">
                <a:solidFill>
                  <a:schemeClr val="accent4"/>
                </a:solidFill>
              </a:defRPr>
            </a:lvl1pPr>
          </a:lstStyle>
          <a:p>
            <a:pPr lvl="0"/>
            <a:r>
              <a:rPr lang="en-US" noProof="0"/>
              <a:t>Click to edit Master subtitle style</a:t>
            </a:r>
            <a:endParaRPr lang="en-US" noProof="0" dirty="0"/>
          </a:p>
        </p:txBody>
      </p:sp>
      <p:sp>
        <p:nvSpPr>
          <p:cNvPr id="10" name="Text Placeholder 3"/>
          <p:cNvSpPr>
            <a:spLocks noGrp="1"/>
          </p:cNvSpPr>
          <p:nvPr>
            <p:ph type="body" sz="quarter" idx="11" hasCustomPrompt="1"/>
          </p:nvPr>
        </p:nvSpPr>
        <p:spPr>
          <a:xfrm>
            <a:off x="0" y="5620334"/>
            <a:ext cx="4253472" cy="378565"/>
          </a:xfrm>
          <a:solidFill>
            <a:schemeClr val="accent4"/>
          </a:solidFill>
        </p:spPr>
        <p:txBody>
          <a:bodyPr wrap="none" lIns="201168" tIns="64008" rIns="201168" bIns="64008" anchor="ctr" anchorCtr="0">
            <a:spAutoFit/>
          </a:bodyPr>
          <a:lstStyle>
            <a:lvl1pPr marL="0" indent="0">
              <a:buFontTx/>
              <a:buNone/>
              <a:defRPr sz="1800" b="1">
                <a:solidFill>
                  <a:schemeClr val="bg1"/>
                </a:solidFill>
              </a:defRPr>
            </a:lvl1pPr>
            <a:lvl2pPr marL="211138" indent="0">
              <a:buFontTx/>
              <a:buNone/>
              <a:defRPr/>
            </a:lvl2pPr>
            <a:lvl3pPr marL="396875" indent="0">
              <a:buFontTx/>
              <a:buNone/>
              <a:defRPr/>
            </a:lvl3pPr>
            <a:lvl4pPr marL="595313" indent="0">
              <a:buFontTx/>
              <a:buNone/>
              <a:defRPr/>
            </a:lvl4pPr>
            <a:lvl5pPr marL="793750" indent="0">
              <a:buFontTx/>
              <a:buNone/>
              <a:defRPr/>
            </a:lvl5pPr>
          </a:lstStyle>
          <a:p>
            <a:pPr lvl="0"/>
            <a:r>
              <a:rPr lang="en-US" dirty="0"/>
              <a:t>Click to edit DRAFT or Client Name</a:t>
            </a:r>
          </a:p>
        </p:txBody>
      </p:sp>
    </p:spTree>
    <p:extLst>
      <p:ext uri="{BB962C8B-B14F-4D97-AF65-F5344CB8AC3E}">
        <p14:creationId xmlns:p14="http://schemas.microsoft.com/office/powerpoint/2010/main" val="25576014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cxnSp>
        <p:nvCxnSpPr>
          <p:cNvPr id="4" name="Straight Connector 3"/>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380094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6" name="Slide Number Placeholder 7"/>
          <p:cNvSpPr txBox="1">
            <a:spLocks/>
          </p:cNvSpPr>
          <p:nvPr/>
        </p:nvSpPr>
        <p:spPr>
          <a:xfrm>
            <a:off x="8578971" y="6616757"/>
            <a:ext cx="547777" cy="225484"/>
          </a:xfrm>
          <a:prstGeom prst="rect">
            <a:avLst/>
          </a:prstGeom>
          <a:ln>
            <a:noFill/>
          </a:ln>
        </p:spPr>
        <p:txBody>
          <a:bodyPr vert="horz" lIns="91440" tIns="45720" rIns="91440" bIns="45720" rtlCol="0" anchor="ctr"/>
          <a:lstStyle>
            <a:defPPr>
              <a:defRPr lang="en-US"/>
            </a:defPPr>
            <a:lvl1pPr algn="r" rtl="0" fontAlgn="base">
              <a:lnSpc>
                <a:spcPct val="90000"/>
              </a:lnSpc>
              <a:spcBef>
                <a:spcPct val="50000"/>
              </a:spcBef>
              <a:spcAft>
                <a:spcPct val="0"/>
              </a:spcAft>
              <a:defRPr sz="1000" kern="1200">
                <a:solidFill>
                  <a:schemeClr val="tx1"/>
                </a:solidFill>
                <a:latin typeface="Arial" charset="0"/>
                <a:ea typeface="+mn-ea"/>
                <a:cs typeface="+mn-cs"/>
              </a:defRPr>
            </a:lvl1pPr>
            <a:lvl2pPr marL="457200" algn="l" rtl="0" fontAlgn="base">
              <a:lnSpc>
                <a:spcPct val="90000"/>
              </a:lnSpc>
              <a:spcBef>
                <a:spcPct val="50000"/>
              </a:spcBef>
              <a:spcAft>
                <a:spcPct val="0"/>
              </a:spcAft>
              <a:defRPr sz="1600" kern="1200">
                <a:solidFill>
                  <a:schemeClr val="tx1"/>
                </a:solidFill>
                <a:latin typeface="Arial" charset="0"/>
                <a:ea typeface="+mn-ea"/>
                <a:cs typeface="+mn-cs"/>
              </a:defRPr>
            </a:lvl2pPr>
            <a:lvl3pPr marL="914400" algn="l" rtl="0" fontAlgn="base">
              <a:lnSpc>
                <a:spcPct val="90000"/>
              </a:lnSpc>
              <a:spcBef>
                <a:spcPct val="50000"/>
              </a:spcBef>
              <a:spcAft>
                <a:spcPct val="0"/>
              </a:spcAft>
              <a:defRPr sz="1600" kern="1200">
                <a:solidFill>
                  <a:schemeClr val="tx1"/>
                </a:solidFill>
                <a:latin typeface="Arial" charset="0"/>
                <a:ea typeface="+mn-ea"/>
                <a:cs typeface="+mn-cs"/>
              </a:defRPr>
            </a:lvl3pPr>
            <a:lvl4pPr marL="1371600" algn="l" rtl="0" fontAlgn="base">
              <a:lnSpc>
                <a:spcPct val="90000"/>
              </a:lnSpc>
              <a:spcBef>
                <a:spcPct val="50000"/>
              </a:spcBef>
              <a:spcAft>
                <a:spcPct val="0"/>
              </a:spcAft>
              <a:defRPr sz="1600" kern="1200">
                <a:solidFill>
                  <a:schemeClr val="tx1"/>
                </a:solidFill>
                <a:latin typeface="Arial" charset="0"/>
                <a:ea typeface="+mn-ea"/>
                <a:cs typeface="+mn-cs"/>
              </a:defRPr>
            </a:lvl4pPr>
            <a:lvl5pPr marL="1828800" algn="l" rtl="0" fontAlgn="base">
              <a:lnSpc>
                <a:spcPct val="90000"/>
              </a:lnSpc>
              <a:spcBef>
                <a:spcPct val="5000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fld id="{296C8835-0D17-40BE-AF3A-B681D566BC72}" type="slidenum">
              <a:rPr lang="en-US" smtClean="0">
                <a:solidFill>
                  <a:prstClr val="black"/>
                </a:solidFill>
              </a:rPr>
              <a:pPr/>
              <a:t>‹#›</a:t>
            </a:fld>
            <a:endParaRPr lang="en-US" dirty="0">
              <a:solidFill>
                <a:prstClr val="black"/>
              </a:solidFill>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54692" y="6597294"/>
            <a:ext cx="1591056" cy="219012"/>
          </a:xfrm>
          <a:prstGeom prst="rect">
            <a:avLst/>
          </a:prstGeom>
        </p:spPr>
      </p:pic>
    </p:spTree>
    <p:extLst>
      <p:ext uri="{BB962C8B-B14F-4D97-AF65-F5344CB8AC3E}">
        <p14:creationId xmlns:p14="http://schemas.microsoft.com/office/powerpoint/2010/main" val="39793422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Title and Content">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0109"/>
            <a:ext cx="1847092" cy="1179578"/>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593" y="0"/>
            <a:ext cx="3200407" cy="2743206"/>
          </a:xfrm>
          <a:prstGeom prst="rect">
            <a:avLst/>
          </a:prstGeom>
        </p:spPr>
      </p:pic>
      <p:sp>
        <p:nvSpPr>
          <p:cNvPr id="3" name="Content Placeholder 2"/>
          <p:cNvSpPr>
            <a:spLocks noGrp="1"/>
          </p:cNvSpPr>
          <p:nvPr>
            <p:ph idx="1"/>
          </p:nvPr>
        </p:nvSpPr>
        <p:spPr>
          <a:xfrm>
            <a:off x="67654" y="990600"/>
            <a:ext cx="8915400" cy="5257800"/>
          </a:xfrm>
          <a:prstGeom prst="rect">
            <a:avLst/>
          </a:prstGeom>
        </p:spPr>
        <p:txBody>
          <a:bodyPr/>
          <a:lstStyle>
            <a:lvl1pPr>
              <a:buClr>
                <a:schemeClr val="accent5"/>
              </a:buClr>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cxnSp>
        <p:nvCxnSpPr>
          <p:cNvPr id="8" name="Straight Connector 7"/>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0835708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ustom Two Content">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0109"/>
            <a:ext cx="1847092" cy="1179578"/>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593" y="0"/>
            <a:ext cx="3200407" cy="2743206"/>
          </a:xfrm>
          <a:prstGeom prst="rect">
            <a:avLst/>
          </a:prstGeom>
        </p:spPr>
      </p:pic>
      <p:sp>
        <p:nvSpPr>
          <p:cNvPr id="3" name="Content Placeholder 2"/>
          <p:cNvSpPr>
            <a:spLocks noGrp="1"/>
          </p:cNvSpPr>
          <p:nvPr>
            <p:ph sz="half" idx="1"/>
          </p:nvPr>
        </p:nvSpPr>
        <p:spPr>
          <a:xfrm>
            <a:off x="67654" y="990600"/>
            <a:ext cx="4381500" cy="5334000"/>
          </a:xfrm>
        </p:spPr>
        <p:txBody>
          <a:bodyPr/>
          <a:lstStyle>
            <a:lvl1pPr>
              <a:buClr>
                <a:schemeClr val="accent5"/>
              </a:buCl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01554" y="990600"/>
            <a:ext cx="4381500" cy="5334000"/>
          </a:xfrm>
        </p:spPr>
        <p:txBody>
          <a:bodyPr/>
          <a:lstStyle>
            <a:lvl1pPr>
              <a:buClr>
                <a:schemeClr val="accent5"/>
              </a:buCl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cxnSp>
        <p:nvCxnSpPr>
          <p:cNvPr id="11" name="Straight Connector 10"/>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0490332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ustom Comparison">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0109"/>
            <a:ext cx="1847092" cy="1179578"/>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593" y="0"/>
            <a:ext cx="3200407" cy="2743206"/>
          </a:xfrm>
          <a:prstGeom prst="rect">
            <a:avLst/>
          </a:prstGeom>
        </p:spPr>
      </p:pic>
      <p:sp>
        <p:nvSpPr>
          <p:cNvPr id="12"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3" name="Text Placeholder 2"/>
          <p:cNvSpPr>
            <a:spLocks noGrp="1"/>
          </p:cNvSpPr>
          <p:nvPr>
            <p:ph type="body" idx="1"/>
          </p:nvPr>
        </p:nvSpPr>
        <p:spPr>
          <a:xfrm>
            <a:off x="76200" y="990600"/>
            <a:ext cx="4361471" cy="639762"/>
          </a:xfrm>
          <a:prstGeom prst="rect">
            <a:avLst/>
          </a:prstGeom>
        </p:spPr>
        <p:txBody>
          <a:bodyPr anchor="b"/>
          <a:lstStyle>
            <a:lvl1pPr marL="214313" indent="-214313">
              <a:buFont typeface="Arial" pitchFamily="34" charset="0"/>
              <a:buChar char=" "/>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4" name="Content Placeholder 3"/>
          <p:cNvSpPr>
            <a:spLocks noGrp="1"/>
          </p:cNvSpPr>
          <p:nvPr>
            <p:ph sz="half" idx="2"/>
          </p:nvPr>
        </p:nvSpPr>
        <p:spPr>
          <a:xfrm>
            <a:off x="67654" y="1676400"/>
            <a:ext cx="4343400" cy="4800600"/>
          </a:xfrm>
          <a:prstGeom prst="rect">
            <a:avLst/>
          </a:prstGeom>
        </p:spPr>
        <p:txBody>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ext Placeholder 4"/>
          <p:cNvSpPr>
            <a:spLocks noGrp="1"/>
          </p:cNvSpPr>
          <p:nvPr>
            <p:ph type="body" sz="quarter" idx="3"/>
          </p:nvPr>
        </p:nvSpPr>
        <p:spPr>
          <a:xfrm>
            <a:off x="4648200" y="990600"/>
            <a:ext cx="4370996" cy="639762"/>
          </a:xfrm>
          <a:prstGeom prst="rect">
            <a:avLst/>
          </a:prstGeom>
        </p:spPr>
        <p:txBody>
          <a:bodyPr anchor="b"/>
          <a:lstStyle>
            <a:lvl1pPr marL="204788" indent="-204788">
              <a:buFont typeface="Arial" pitchFamily="34" charset="0"/>
              <a:buChar char=" "/>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Content Placeholder 5"/>
          <p:cNvSpPr>
            <a:spLocks noGrp="1"/>
          </p:cNvSpPr>
          <p:nvPr>
            <p:ph sz="quarter" idx="4"/>
          </p:nvPr>
        </p:nvSpPr>
        <p:spPr>
          <a:xfrm>
            <a:off x="4645025" y="1676400"/>
            <a:ext cx="4346575" cy="4800600"/>
          </a:xfrm>
          <a:prstGeom prst="rect">
            <a:avLst/>
          </a:prstGeom>
        </p:spPr>
        <p:txBody>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7" name="Straight Connector 16"/>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689802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ustom  Four Content">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3593" y="0"/>
            <a:ext cx="3200407" cy="2743206"/>
          </a:xfrm>
          <a:prstGeom prst="rect">
            <a:avLst/>
          </a:prstGeom>
        </p:spPr>
      </p:pic>
      <p:sp>
        <p:nvSpPr>
          <p:cNvPr id="3" name="Content Placeholder 2"/>
          <p:cNvSpPr>
            <a:spLocks noGrp="1"/>
          </p:cNvSpPr>
          <p:nvPr>
            <p:ph sz="half" idx="1"/>
          </p:nvPr>
        </p:nvSpPr>
        <p:spPr>
          <a:xfrm>
            <a:off x="67654" y="990600"/>
            <a:ext cx="4343400" cy="2600865"/>
          </a:xfrm>
          <a:prstGeom prst="rect">
            <a:avLst/>
          </a:prstGeom>
        </p:spPr>
        <p:txBody>
          <a:bodyPr/>
          <a:lstStyle>
            <a:lvl1pPr>
              <a:buClr>
                <a:schemeClr val="accent5"/>
              </a:buCl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15854" y="990600"/>
            <a:ext cx="4267200" cy="2590800"/>
          </a:xfrm>
          <a:prstGeom prst="rect">
            <a:avLst/>
          </a:prstGeom>
        </p:spPr>
        <p:txBody>
          <a:bodyPr/>
          <a:lstStyle>
            <a:lvl1pPr>
              <a:buClr>
                <a:schemeClr val="accent5"/>
              </a:buCl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0"/>
          </p:nvPr>
        </p:nvSpPr>
        <p:spPr>
          <a:xfrm>
            <a:off x="67654" y="3733800"/>
            <a:ext cx="4343400" cy="2743200"/>
          </a:xfrm>
        </p:spPr>
        <p:txBody>
          <a:bodyPr/>
          <a:lstStyle>
            <a:lvl1pPr>
              <a:defRPr sz="1400"/>
            </a:lvl1pPr>
            <a:lvl2pPr>
              <a:buClr>
                <a:schemeClr val="accent5"/>
              </a:buCl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1"/>
          </p:nvPr>
        </p:nvSpPr>
        <p:spPr>
          <a:xfrm>
            <a:off x="4715854" y="3733800"/>
            <a:ext cx="4267200" cy="2743200"/>
          </a:xfrm>
        </p:spPr>
        <p:txBody>
          <a:bodyPr/>
          <a:lstStyle>
            <a:lvl1pPr>
              <a:buClr>
                <a:schemeClr val="accent5"/>
              </a:buClr>
              <a:defRPr sz="1400"/>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70109"/>
            <a:ext cx="1847092" cy="1179578"/>
          </a:xfrm>
          <a:prstGeom prst="rect">
            <a:avLst/>
          </a:prstGeom>
        </p:spPr>
      </p:pic>
      <p:sp>
        <p:nvSpPr>
          <p:cNvPr id="13"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cxnSp>
        <p:nvCxnSpPr>
          <p:cNvPr id="14" name="Straight Connector 13"/>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2584166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ustom Title Only">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0109"/>
            <a:ext cx="1847092" cy="1179578"/>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593" y="0"/>
            <a:ext cx="3200407" cy="2743206"/>
          </a:xfrm>
          <a:prstGeom prst="rect">
            <a:avLst/>
          </a:prstGeom>
        </p:spPr>
      </p:pic>
      <p:sp>
        <p:nvSpPr>
          <p:cNvPr id="8"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cxnSp>
        <p:nvCxnSpPr>
          <p:cNvPr id="9" name="Straight Connector 8"/>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3751027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Custom Blank">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0109"/>
            <a:ext cx="1847092" cy="1179578"/>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593" y="0"/>
            <a:ext cx="3200407" cy="2743206"/>
          </a:xfrm>
          <a:prstGeom prst="rect">
            <a:avLst/>
          </a:prstGeom>
        </p:spPr>
      </p:pic>
      <p:sp>
        <p:nvSpPr>
          <p:cNvPr id="7" name="Slide Number Placeholder 7"/>
          <p:cNvSpPr txBox="1">
            <a:spLocks/>
          </p:cNvSpPr>
          <p:nvPr/>
        </p:nvSpPr>
        <p:spPr>
          <a:xfrm>
            <a:off x="8578971" y="6616757"/>
            <a:ext cx="547777" cy="225484"/>
          </a:xfrm>
          <a:prstGeom prst="rect">
            <a:avLst/>
          </a:prstGeom>
          <a:ln>
            <a:noFill/>
          </a:ln>
        </p:spPr>
        <p:txBody>
          <a:bodyPr vert="horz" lIns="91440" tIns="45720" rIns="91440" bIns="45720" rtlCol="0" anchor="ctr"/>
          <a:lstStyle>
            <a:defPPr>
              <a:defRPr lang="en-US"/>
            </a:defPPr>
            <a:lvl1pPr algn="r" rtl="0" fontAlgn="base">
              <a:lnSpc>
                <a:spcPct val="90000"/>
              </a:lnSpc>
              <a:spcBef>
                <a:spcPct val="50000"/>
              </a:spcBef>
              <a:spcAft>
                <a:spcPct val="0"/>
              </a:spcAft>
              <a:defRPr sz="1000" kern="1200">
                <a:solidFill>
                  <a:schemeClr val="tx1"/>
                </a:solidFill>
                <a:latin typeface="Arial" charset="0"/>
                <a:ea typeface="+mn-ea"/>
                <a:cs typeface="+mn-cs"/>
              </a:defRPr>
            </a:lvl1pPr>
            <a:lvl2pPr marL="457200" algn="l" rtl="0" fontAlgn="base">
              <a:lnSpc>
                <a:spcPct val="90000"/>
              </a:lnSpc>
              <a:spcBef>
                <a:spcPct val="50000"/>
              </a:spcBef>
              <a:spcAft>
                <a:spcPct val="0"/>
              </a:spcAft>
              <a:defRPr sz="1600" kern="1200">
                <a:solidFill>
                  <a:schemeClr val="tx1"/>
                </a:solidFill>
                <a:latin typeface="Arial" charset="0"/>
                <a:ea typeface="+mn-ea"/>
                <a:cs typeface="+mn-cs"/>
              </a:defRPr>
            </a:lvl2pPr>
            <a:lvl3pPr marL="914400" algn="l" rtl="0" fontAlgn="base">
              <a:lnSpc>
                <a:spcPct val="90000"/>
              </a:lnSpc>
              <a:spcBef>
                <a:spcPct val="50000"/>
              </a:spcBef>
              <a:spcAft>
                <a:spcPct val="0"/>
              </a:spcAft>
              <a:defRPr sz="1600" kern="1200">
                <a:solidFill>
                  <a:schemeClr val="tx1"/>
                </a:solidFill>
                <a:latin typeface="Arial" charset="0"/>
                <a:ea typeface="+mn-ea"/>
                <a:cs typeface="+mn-cs"/>
              </a:defRPr>
            </a:lvl3pPr>
            <a:lvl4pPr marL="1371600" algn="l" rtl="0" fontAlgn="base">
              <a:lnSpc>
                <a:spcPct val="90000"/>
              </a:lnSpc>
              <a:spcBef>
                <a:spcPct val="50000"/>
              </a:spcBef>
              <a:spcAft>
                <a:spcPct val="0"/>
              </a:spcAft>
              <a:defRPr sz="1600" kern="1200">
                <a:solidFill>
                  <a:schemeClr val="tx1"/>
                </a:solidFill>
                <a:latin typeface="Arial" charset="0"/>
                <a:ea typeface="+mn-ea"/>
                <a:cs typeface="+mn-cs"/>
              </a:defRPr>
            </a:lvl4pPr>
            <a:lvl5pPr marL="1828800" algn="l" rtl="0" fontAlgn="base">
              <a:lnSpc>
                <a:spcPct val="90000"/>
              </a:lnSpc>
              <a:spcBef>
                <a:spcPct val="5000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fld id="{296C8835-0D17-40BE-AF3A-B681D566BC72}" type="slidenum">
              <a:rPr lang="en-US" smtClean="0">
                <a:solidFill>
                  <a:prstClr val="black"/>
                </a:solidFill>
              </a:rPr>
              <a:pPr/>
              <a:t>‹#›</a:t>
            </a:fld>
            <a:endParaRPr lang="en-US" dirty="0">
              <a:solidFill>
                <a:prstClr val="black"/>
              </a:solidFill>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4692" y="6597294"/>
            <a:ext cx="1591056" cy="219012"/>
          </a:xfrm>
          <a:prstGeom prst="rect">
            <a:avLst/>
          </a:prstGeom>
        </p:spPr>
      </p:pic>
    </p:spTree>
    <p:extLst>
      <p:ext uri="{BB962C8B-B14F-4D97-AF65-F5344CB8AC3E}">
        <p14:creationId xmlns:p14="http://schemas.microsoft.com/office/powerpoint/2010/main" val="14103542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BIO_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304800" y="990600"/>
            <a:ext cx="4114800" cy="5486400"/>
          </a:xfrm>
        </p:spPr>
        <p:txBody>
          <a:bodyPr/>
          <a:lstStyle>
            <a:lvl1pPr marL="0" indent="0">
              <a:buNone/>
              <a:defRPr sz="1200">
                <a:latin typeface="Arial Narrow" panose="020B0606020202030204" pitchFamily="34" charset="0"/>
              </a:defRPr>
            </a:lvl1pPr>
            <a:lvl2pPr marL="153988" indent="-153988">
              <a:defRPr sz="1200">
                <a:latin typeface="Arial Narrow" panose="020B0606020202030204" pitchFamily="34" charset="0"/>
              </a:defRPr>
            </a:lvl2pPr>
            <a:lvl3pPr marL="325438" indent="-171450">
              <a:defRPr sz="1200">
                <a:latin typeface="Arial Narrow" panose="020B0606020202030204" pitchFamily="34" charset="0"/>
              </a:defRPr>
            </a:lvl3pPr>
            <a:lvl4pPr marL="461963" indent="-153988">
              <a:defRPr sz="1200">
                <a:latin typeface="Arial Narrow" panose="020B0606020202030204" pitchFamily="34" charset="0"/>
              </a:defRPr>
            </a:lvl4pPr>
            <a:lvl5pPr marL="581025" indent="-119063">
              <a:defRPr sz="1200">
                <a:latin typeface="Arial Narrow" panose="020B0606020202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4724400" y="990600"/>
            <a:ext cx="4114800" cy="4495800"/>
          </a:xfrm>
        </p:spPr>
        <p:txBody>
          <a:bodyPr/>
          <a:lstStyle>
            <a:lvl1pPr marL="0" indent="0">
              <a:buNone/>
              <a:defRPr sz="1200">
                <a:latin typeface="Arial Narrow" panose="020B0606020202030204" pitchFamily="34" charset="0"/>
              </a:defRPr>
            </a:lvl1pPr>
            <a:lvl2pPr marL="161925" indent="-161925">
              <a:defRPr sz="1200">
                <a:latin typeface="Arial Narrow" panose="020B0606020202030204" pitchFamily="34" charset="0"/>
              </a:defRPr>
            </a:lvl2pPr>
            <a:lvl3pPr marL="307975" indent="-146050">
              <a:defRPr sz="1200">
                <a:latin typeface="Arial Narrow" panose="020B0606020202030204" pitchFamily="34" charset="0"/>
              </a:defRPr>
            </a:lvl3pPr>
            <a:lvl4pPr marL="427038" indent="-136525">
              <a:defRPr sz="1200">
                <a:latin typeface="Arial Narrow" panose="020B0606020202030204" pitchFamily="34" charset="0"/>
              </a:defRPr>
            </a:lvl4pPr>
            <a:lvl5pPr marL="530225" indent="-103188">
              <a:defRPr sz="1200">
                <a:latin typeface="Arial Narrow" panose="020B0606020202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9"/>
          <p:cNvSpPr>
            <a:spLocks noGrp="1"/>
          </p:cNvSpPr>
          <p:nvPr>
            <p:ph type="body" sz="quarter" idx="12"/>
          </p:nvPr>
        </p:nvSpPr>
        <p:spPr>
          <a:xfrm>
            <a:off x="4724400" y="5562600"/>
            <a:ext cx="4114800" cy="914400"/>
          </a:xfrm>
        </p:spPr>
        <p:txBody>
          <a:bodyPr/>
          <a:lstStyle>
            <a:lvl1pPr marL="0" indent="0">
              <a:buNone/>
              <a:defRPr sz="1000">
                <a:solidFill>
                  <a:schemeClr val="accent4"/>
                </a:solidFill>
                <a:latin typeface="Arial Narrow" panose="020B0606020202030204" pitchFamily="34" charset="0"/>
              </a:defRPr>
            </a:lvl1pPr>
            <a:lvl2pPr marL="211138" indent="0">
              <a:buNone/>
              <a:defRPr sz="1000">
                <a:solidFill>
                  <a:schemeClr val="accent4"/>
                </a:solidFill>
                <a:latin typeface="Arial Narrow" panose="020B0606020202030204" pitchFamily="34" charset="0"/>
              </a:defRPr>
            </a:lvl2pPr>
            <a:lvl3pPr marL="396875" indent="0">
              <a:buNone/>
              <a:defRPr sz="1000">
                <a:solidFill>
                  <a:schemeClr val="accent4"/>
                </a:solidFill>
                <a:latin typeface="Arial Narrow" panose="020B0606020202030204" pitchFamily="34" charset="0"/>
              </a:defRPr>
            </a:lvl3pPr>
            <a:lvl4pPr marL="595313" indent="0">
              <a:buNone/>
              <a:defRPr sz="1000">
                <a:solidFill>
                  <a:schemeClr val="accent4"/>
                </a:solidFill>
                <a:latin typeface="Arial Narrow" panose="020B0606020202030204" pitchFamily="34" charset="0"/>
              </a:defRPr>
            </a:lvl4pPr>
            <a:lvl5pPr marL="793750" indent="0">
              <a:buNone/>
              <a:defRPr sz="1000">
                <a:solidFill>
                  <a:schemeClr val="accent4"/>
                </a:solidFill>
                <a:latin typeface="Arial Narrow" panose="020B0606020202030204" pitchFamily="34" charset="0"/>
              </a:defRPr>
            </a:lvl5pPr>
          </a:lstStyle>
          <a:p>
            <a:pPr lvl="0"/>
            <a:r>
              <a:rPr lang="en-US"/>
              <a:t>Edit Master text styles</a:t>
            </a:r>
          </a:p>
        </p:txBody>
      </p:sp>
      <p:cxnSp>
        <p:nvCxnSpPr>
          <p:cNvPr id="7" name="Straight Connector 6"/>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5224614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A88B48FB-E956-2048-9E74-C69E7CAA26CC}" type="slidenum">
              <a:rPr lang="en-US" smtClean="0"/>
              <a:t>‹#›</a:t>
            </a:fld>
            <a:endParaRPr lang="en-US" dirty="0"/>
          </a:p>
        </p:txBody>
      </p:sp>
    </p:spTree>
    <p:extLst>
      <p:ext uri="{BB962C8B-B14F-4D97-AF65-F5344CB8AC3E}">
        <p14:creationId xmlns:p14="http://schemas.microsoft.com/office/powerpoint/2010/main" val="1516827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2_Title Slide">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t="22752"/>
          <a:stretch/>
        </p:blipFill>
        <p:spPr bwMode="gray">
          <a:xfrm>
            <a:off x="4629551" y="3443954"/>
            <a:ext cx="4484537" cy="3414045"/>
          </a:xfrm>
          <a:prstGeom prst="rect">
            <a:avLst/>
          </a:prstGeom>
        </p:spPr>
      </p:pic>
      <p:sp>
        <p:nvSpPr>
          <p:cNvPr id="3" name="Picture Placeholder 2"/>
          <p:cNvSpPr>
            <a:spLocks noGrp="1"/>
          </p:cNvSpPr>
          <p:nvPr>
            <p:ph type="pic" sz="quarter" idx="10"/>
          </p:nvPr>
        </p:nvSpPr>
        <p:spPr bwMode="gray">
          <a:xfrm>
            <a:off x="0" y="0"/>
            <a:ext cx="9144000" cy="3429000"/>
          </a:xfrm>
          <a:noFill/>
          <a:ln>
            <a:noFill/>
          </a:ln>
        </p:spPr>
        <p:txBody>
          <a:bodyPr/>
          <a:lstStyle>
            <a:lvl1pPr marL="0" indent="0">
              <a:buFontTx/>
              <a:buNone/>
              <a:defRPr/>
            </a:lvl1pPr>
          </a:lstStyle>
          <a:p>
            <a:r>
              <a:rPr lang="en-US" dirty="0"/>
              <a:t>Click icon to add picture</a:t>
            </a:r>
          </a:p>
        </p:txBody>
      </p:sp>
      <p:sp>
        <p:nvSpPr>
          <p:cNvPr id="15" name="Title 6"/>
          <p:cNvSpPr>
            <a:spLocks noGrp="1"/>
          </p:cNvSpPr>
          <p:nvPr>
            <p:ph type="title"/>
          </p:nvPr>
        </p:nvSpPr>
        <p:spPr bwMode="gray">
          <a:xfrm>
            <a:off x="0" y="3429000"/>
            <a:ext cx="9144000" cy="1066800"/>
          </a:xfrm>
          <a:solidFill>
            <a:schemeClr val="accent5">
              <a:lumMod val="75000"/>
              <a:alpha val="64706"/>
            </a:schemeClr>
          </a:solidFill>
          <a:ln>
            <a:noFill/>
          </a:ln>
          <a:effectLst/>
        </p:spPr>
        <p:txBody>
          <a:bodyPr vert="horz" wrap="square" lIns="228600" tIns="137160" rIns="228600" bIns="91440" numCol="1" rtlCol="0" anchor="ctr" anchorCtr="0" compatLnSpc="1">
            <a:prstTxWarp prst="textNoShape">
              <a:avLst/>
            </a:prstTxWarp>
            <a:noAutofit/>
          </a:bodyPr>
          <a:lstStyle>
            <a:lvl1pPr>
              <a:defRPr lang="en-US" sz="2800" kern="1200" dirty="0">
                <a:solidFill>
                  <a:schemeClr val="bg1"/>
                </a:solidFill>
                <a:latin typeface="Arial" charset="0"/>
                <a:ea typeface="+mn-ea"/>
                <a:cs typeface="+mn-cs"/>
              </a:defRPr>
            </a:lvl1pPr>
          </a:lstStyle>
          <a:p>
            <a:pPr marL="0" lvl="0" indent="0">
              <a:spcBef>
                <a:spcPct val="65000"/>
              </a:spcBef>
              <a:buClr>
                <a:schemeClr val="accent5"/>
              </a:buClr>
              <a:buFont typeface="Wingdings" pitchFamily="34" charset="2"/>
              <a:buNone/>
            </a:pPr>
            <a:r>
              <a:rPr lang="en-US"/>
              <a:t>Click to edit Master title style</a:t>
            </a:r>
            <a:endParaRPr lang="en-US" dirty="0"/>
          </a:p>
        </p:txBody>
      </p:sp>
      <p:sp>
        <p:nvSpPr>
          <p:cNvPr id="16" name="Rectangle 3"/>
          <p:cNvSpPr>
            <a:spLocks noGrp="1" noChangeArrowheads="1"/>
          </p:cNvSpPr>
          <p:nvPr>
            <p:ph type="subTitle" idx="1"/>
          </p:nvPr>
        </p:nvSpPr>
        <p:spPr bwMode="gray">
          <a:xfrm>
            <a:off x="139938" y="4495800"/>
            <a:ext cx="7429500" cy="9144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spcBef>
                <a:spcPts val="1200"/>
              </a:spcBef>
              <a:buNone/>
              <a:defRPr lang="en-US" sz="2200" b="1" kern="0" noProof="0" smtClean="0">
                <a:solidFill>
                  <a:schemeClr val="accent4"/>
                </a:solidFill>
              </a:defRPr>
            </a:lvl1pPr>
          </a:lstStyle>
          <a:p>
            <a:pPr lvl="0"/>
            <a:r>
              <a:rPr lang="en-US" noProof="0"/>
              <a:t>Click to edit Master subtitle style</a:t>
            </a:r>
            <a:endParaRPr lang="en-US" noProof="0" dirty="0"/>
          </a:p>
        </p:txBody>
      </p:sp>
      <p:sp>
        <p:nvSpPr>
          <p:cNvPr id="4" name="Text Placeholder 3"/>
          <p:cNvSpPr>
            <a:spLocks noGrp="1"/>
          </p:cNvSpPr>
          <p:nvPr>
            <p:ph type="body" sz="quarter" idx="11" hasCustomPrompt="1"/>
          </p:nvPr>
        </p:nvSpPr>
        <p:spPr>
          <a:xfrm>
            <a:off x="0" y="5620334"/>
            <a:ext cx="4253472" cy="378565"/>
          </a:xfrm>
          <a:solidFill>
            <a:schemeClr val="accent4"/>
          </a:solidFill>
        </p:spPr>
        <p:txBody>
          <a:bodyPr wrap="none" lIns="201168" tIns="64008" rIns="201168" bIns="64008" anchor="ctr" anchorCtr="0">
            <a:spAutoFit/>
          </a:bodyPr>
          <a:lstStyle>
            <a:lvl1pPr marL="0" marR="0" indent="0" algn="l" defTabSz="914400" rtl="0" eaLnBrk="1" fontAlgn="base" latinLnBrk="0" hangingPunct="1">
              <a:lnSpc>
                <a:spcPct val="90000"/>
              </a:lnSpc>
              <a:spcBef>
                <a:spcPct val="65000"/>
              </a:spcBef>
              <a:spcAft>
                <a:spcPct val="0"/>
              </a:spcAft>
              <a:buClr>
                <a:schemeClr val="accent5"/>
              </a:buClr>
              <a:buSzTx/>
              <a:buFontTx/>
              <a:buNone/>
              <a:tabLst/>
              <a:defRPr sz="1800" b="1">
                <a:solidFill>
                  <a:schemeClr val="bg1"/>
                </a:solidFill>
              </a:defRPr>
            </a:lvl1pPr>
            <a:lvl2pPr marL="211138" indent="0">
              <a:buFontTx/>
              <a:buNone/>
              <a:defRPr/>
            </a:lvl2pPr>
            <a:lvl3pPr marL="396875" indent="0">
              <a:buFontTx/>
              <a:buNone/>
              <a:defRPr/>
            </a:lvl3pPr>
            <a:lvl4pPr marL="595313" indent="0">
              <a:buFontTx/>
              <a:buNone/>
              <a:defRPr/>
            </a:lvl4pPr>
            <a:lvl5pPr marL="793750" indent="0">
              <a:buFontTx/>
              <a:buNone/>
              <a:defRPr/>
            </a:lvl5pPr>
          </a:lstStyle>
          <a:p>
            <a:pPr lvl="0"/>
            <a:r>
              <a:rPr lang="en-US" dirty="0"/>
              <a:t>Click to edit DRAFT or Client Name</a:t>
            </a:r>
          </a:p>
        </p:txBody>
      </p:sp>
      <p:sp>
        <p:nvSpPr>
          <p:cNvPr id="9" name="Text Box 47"/>
          <p:cNvSpPr txBox="1">
            <a:spLocks noChangeArrowheads="1"/>
          </p:cNvSpPr>
          <p:nvPr/>
        </p:nvSpPr>
        <p:spPr bwMode="gray">
          <a:xfrm>
            <a:off x="133048" y="6578667"/>
            <a:ext cx="30780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800" dirty="0">
                <a:solidFill>
                  <a:srgbClr val="616365"/>
                </a:solidFill>
              </a:rPr>
              <a:t>Copyright © 2018 by The Segal Group, Inc. All rights reserved. </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6107204" y="5993827"/>
            <a:ext cx="2674334" cy="368127"/>
          </a:xfrm>
          <a:prstGeom prst="rect">
            <a:avLst/>
          </a:prstGeom>
        </p:spPr>
      </p:pic>
    </p:spTree>
    <p:extLst>
      <p:ext uri="{BB962C8B-B14F-4D97-AF65-F5344CB8AC3E}">
        <p14:creationId xmlns:p14="http://schemas.microsoft.com/office/powerpoint/2010/main" val="26052680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le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A88B48FB-E956-2048-9E74-C69E7CAA26CC}" type="slidenum">
              <a:rPr lang="en-US" smtClean="0"/>
              <a:pPr/>
              <a:t>‹#›</a:t>
            </a:fld>
            <a:endParaRPr lang="en-US" dirty="0"/>
          </a:p>
        </p:txBody>
      </p:sp>
      <p:sp>
        <p:nvSpPr>
          <p:cNvPr id="7" name="Text Placeholder 6"/>
          <p:cNvSpPr>
            <a:spLocks noGrp="1"/>
          </p:cNvSpPr>
          <p:nvPr>
            <p:ph type="body" sz="quarter" idx="13"/>
          </p:nvPr>
        </p:nvSpPr>
        <p:spPr>
          <a:xfrm>
            <a:off x="115889" y="965201"/>
            <a:ext cx="3887787" cy="349251"/>
          </a:xfrm>
        </p:spPr>
        <p:txBody>
          <a:bodyPr/>
          <a:lstStyle/>
          <a:p>
            <a:pPr lvl="0"/>
            <a:r>
              <a:rPr lang="en-US" dirty="0"/>
              <a:t>Click to edit Master text styles</a:t>
            </a:r>
          </a:p>
        </p:txBody>
      </p:sp>
    </p:spTree>
    <p:extLst>
      <p:ext uri="{BB962C8B-B14F-4D97-AF65-F5344CB8AC3E}">
        <p14:creationId xmlns:p14="http://schemas.microsoft.com/office/powerpoint/2010/main" val="40980065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ble sty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A88B48FB-E956-2048-9E74-C69E7CAA26CC}" type="slidenum">
              <a:rPr lang="en-US" smtClean="0"/>
              <a:pPr/>
              <a:t>‹#›</a:t>
            </a:fld>
            <a:endParaRPr lang="en-US" dirty="0"/>
          </a:p>
        </p:txBody>
      </p:sp>
      <p:graphicFrame>
        <p:nvGraphicFramePr>
          <p:cNvPr id="5" name="Table 4"/>
          <p:cNvGraphicFramePr>
            <a:graphicFrameLocks noGrp="1"/>
          </p:cNvGraphicFramePr>
          <p:nvPr userDrawn="1">
            <p:extLst>
              <p:ext uri="{D42A27DB-BD31-4B8C-83A1-F6EECF244321}">
                <p14:modId xmlns:p14="http://schemas.microsoft.com/office/powerpoint/2010/main" val="1413022696"/>
              </p:ext>
            </p:extLst>
          </p:nvPr>
        </p:nvGraphicFramePr>
        <p:xfrm>
          <a:off x="204788" y="1403202"/>
          <a:ext cx="5953649" cy="3870960"/>
        </p:xfrm>
        <a:graphic>
          <a:graphicData uri="http://schemas.openxmlformats.org/drawingml/2006/table">
            <a:tbl>
              <a:tblPr firstRow="1" lastRow="1" bandRow="1">
                <a:tableStyleId>{1FECB4D8-DB02-4DC6-A0A2-4F2EBAE1DC90}</a:tableStyleId>
              </a:tblPr>
              <a:tblGrid>
                <a:gridCol w="4802370">
                  <a:extLst>
                    <a:ext uri="{9D8B030D-6E8A-4147-A177-3AD203B41FA5}">
                      <a16:colId xmlns:a16="http://schemas.microsoft.com/office/drawing/2014/main" val="20000"/>
                    </a:ext>
                  </a:extLst>
                </a:gridCol>
                <a:gridCol w="716414">
                  <a:extLst>
                    <a:ext uri="{9D8B030D-6E8A-4147-A177-3AD203B41FA5}">
                      <a16:colId xmlns:a16="http://schemas.microsoft.com/office/drawing/2014/main" val="20001"/>
                    </a:ext>
                  </a:extLst>
                </a:gridCol>
                <a:gridCol w="434865">
                  <a:extLst>
                    <a:ext uri="{9D8B030D-6E8A-4147-A177-3AD203B41FA5}">
                      <a16:colId xmlns:a16="http://schemas.microsoft.com/office/drawing/2014/main" val="20002"/>
                    </a:ext>
                  </a:extLst>
                </a:gridCol>
              </a:tblGrid>
              <a:tr h="416167">
                <a:tc>
                  <a:txBody>
                    <a:bodyPr/>
                    <a:lstStyle/>
                    <a:p>
                      <a:r>
                        <a:rPr lang="en-US" sz="1500" dirty="0">
                          <a:solidFill>
                            <a:schemeClr val="bg1"/>
                          </a:solidFill>
                          <a:latin typeface="Arial"/>
                          <a:cs typeface="Arial"/>
                        </a:rPr>
                        <a:t>Answer Choices</a:t>
                      </a:r>
                    </a:p>
                  </a:txBody>
                  <a:tcPr marT="60960" marB="6096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gridSpan="2">
                  <a:txBody>
                    <a:bodyPr/>
                    <a:lstStyle/>
                    <a:p>
                      <a:r>
                        <a:rPr lang="en-US" sz="1500" dirty="0">
                          <a:solidFill>
                            <a:schemeClr val="bg1"/>
                          </a:solidFill>
                          <a:latin typeface="Arial"/>
                          <a:cs typeface="Arial"/>
                        </a:rPr>
                        <a:t>Responses</a:t>
                      </a:r>
                    </a:p>
                  </a:txBody>
                  <a:tcPr marT="60960" marB="6096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US" sz="1200" dirty="0">
                        <a:solidFill>
                          <a:schemeClr val="bg1"/>
                        </a:solidFill>
                        <a:latin typeface="Arial"/>
                        <a:cs typeface="Arial"/>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416167">
                <a:tc>
                  <a:txBody>
                    <a:bodyPr/>
                    <a:lstStyle/>
                    <a:p>
                      <a:r>
                        <a:rPr lang="en-US" sz="1400" dirty="0">
                          <a:solidFill>
                            <a:schemeClr val="tx1"/>
                          </a:solidFill>
                          <a:latin typeface="Arial"/>
                          <a:cs typeface="Arial"/>
                        </a:rPr>
                        <a:t>Less than one year</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solidFill>
                            <a:schemeClr val="tx1"/>
                          </a:solidFill>
                          <a:latin typeface="Arial"/>
                          <a:cs typeface="Arial"/>
                        </a:rPr>
                        <a:t>10.00%</a:t>
                      </a:r>
                    </a:p>
                  </a:txBody>
                  <a:tcPr marT="60960" marB="6096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sz="1400" dirty="0">
                          <a:solidFill>
                            <a:schemeClr val="tx1"/>
                          </a:solidFill>
                          <a:latin typeface="Arial"/>
                          <a:cs typeface="Arial"/>
                        </a:rPr>
                        <a:t>10</a:t>
                      </a:r>
                    </a:p>
                  </a:txBody>
                  <a:tcPr marT="60960" marB="6096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416167">
                <a:tc>
                  <a:txBody>
                    <a:bodyPr/>
                    <a:lstStyle/>
                    <a:p>
                      <a:r>
                        <a:rPr lang="en-US" sz="1400" dirty="0">
                          <a:solidFill>
                            <a:schemeClr val="tx1"/>
                          </a:solidFill>
                          <a:latin typeface="Arial"/>
                          <a:cs typeface="Arial"/>
                        </a:rPr>
                        <a:t>1 to 3 years</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solidFill>
                            <a:schemeClr val="tx1"/>
                          </a:solidFill>
                          <a:latin typeface="Arial"/>
                          <a:cs typeface="Arial"/>
                        </a:rPr>
                        <a:t>10.00%</a:t>
                      </a:r>
                    </a:p>
                  </a:txBody>
                  <a:tcPr marT="60960" marB="60960" anchor="ctr">
                    <a:lnL w="12700" cap="flat" cmpd="sng" algn="ctr">
                      <a:noFill/>
                      <a:prstDash val="solid"/>
                      <a:round/>
                      <a:headEnd type="none" w="med" len="med"/>
                      <a:tailEnd type="none" w="med" len="med"/>
                    </a:lnL>
                    <a:lnR>
                      <a:noFill/>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sz="1400" dirty="0">
                          <a:solidFill>
                            <a:schemeClr val="tx1"/>
                          </a:solidFill>
                          <a:latin typeface="Arial"/>
                          <a:cs typeface="Arial"/>
                        </a:rPr>
                        <a:t>10</a:t>
                      </a:r>
                    </a:p>
                  </a:txBody>
                  <a:tcPr marT="60960" marB="60960" anchor="ctr">
                    <a:lnL>
                      <a:noFill/>
                    </a:lnL>
                    <a:lnR w="12700" cap="flat" cmpd="sng" algn="ctr">
                      <a:noFill/>
                      <a:prstDash val="solid"/>
                      <a:round/>
                      <a:headEnd type="none" w="med" len="med"/>
                      <a:tailEnd type="none" w="med" len="med"/>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416167">
                <a:tc>
                  <a:txBody>
                    <a:bodyPr/>
                    <a:lstStyle/>
                    <a:p>
                      <a:r>
                        <a:rPr lang="en-US" sz="1400" dirty="0">
                          <a:solidFill>
                            <a:schemeClr val="tx1"/>
                          </a:solidFill>
                          <a:latin typeface="Arial"/>
                          <a:cs typeface="Arial"/>
                        </a:rPr>
                        <a:t>3 to 5 years</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solidFill>
                            <a:schemeClr val="tx1"/>
                          </a:solidFill>
                          <a:latin typeface="Arial"/>
                          <a:cs typeface="Arial"/>
                        </a:rPr>
                        <a:t>25.00%</a:t>
                      </a:r>
                    </a:p>
                  </a:txBody>
                  <a:tcPr marT="60960" marB="60960" anchor="ctr">
                    <a:lnL w="12700" cap="flat" cmpd="sng" algn="ctr">
                      <a:noFill/>
                      <a:prstDash val="solid"/>
                      <a:round/>
                      <a:headEnd type="none" w="med" len="med"/>
                      <a:tailEnd type="none" w="med" len="med"/>
                    </a:lnL>
                    <a:lnR>
                      <a:noFill/>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sz="1400" dirty="0">
                          <a:solidFill>
                            <a:schemeClr val="tx1"/>
                          </a:solidFill>
                          <a:latin typeface="Arial"/>
                          <a:cs typeface="Arial"/>
                        </a:rPr>
                        <a:t>25</a:t>
                      </a:r>
                    </a:p>
                  </a:txBody>
                  <a:tcPr marT="60960" marB="60960" anchor="ctr">
                    <a:lnL>
                      <a:noFill/>
                    </a:lnL>
                    <a:lnR w="12700" cap="flat" cmpd="sng" algn="ctr">
                      <a:noFill/>
                      <a:prstDash val="solid"/>
                      <a:round/>
                      <a:headEnd type="none" w="med" len="med"/>
                      <a:tailEnd type="none" w="med" len="med"/>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416167">
                <a:tc>
                  <a:txBody>
                    <a:bodyPr/>
                    <a:lstStyle/>
                    <a:p>
                      <a:r>
                        <a:rPr lang="en-US" sz="1400" dirty="0">
                          <a:solidFill>
                            <a:schemeClr val="tx1"/>
                          </a:solidFill>
                          <a:latin typeface="Arial"/>
                          <a:cs typeface="Arial"/>
                        </a:rPr>
                        <a:t>5 to 7 years</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solidFill>
                            <a:schemeClr val="tx1"/>
                          </a:solidFill>
                          <a:latin typeface="Arial"/>
                          <a:cs typeface="Arial"/>
                        </a:rPr>
                        <a:t>15.00%</a:t>
                      </a:r>
                    </a:p>
                  </a:txBody>
                  <a:tcPr marT="60960" marB="60960" anchor="ctr">
                    <a:lnL w="12700" cap="flat" cmpd="sng" algn="ctr">
                      <a:noFill/>
                      <a:prstDash val="solid"/>
                      <a:round/>
                      <a:headEnd type="none" w="med" len="med"/>
                      <a:tailEnd type="none" w="med" len="med"/>
                    </a:lnL>
                    <a:lnR>
                      <a:noFill/>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sz="1400" dirty="0">
                          <a:solidFill>
                            <a:schemeClr val="tx1"/>
                          </a:solidFill>
                          <a:latin typeface="Arial"/>
                          <a:cs typeface="Arial"/>
                        </a:rPr>
                        <a:t>15</a:t>
                      </a:r>
                    </a:p>
                  </a:txBody>
                  <a:tcPr marT="60960" marB="60960" anchor="ctr">
                    <a:lnL>
                      <a:noFill/>
                    </a:lnL>
                    <a:lnR w="12700" cap="flat" cmpd="sng" algn="ctr">
                      <a:noFill/>
                      <a:prstDash val="solid"/>
                      <a:round/>
                      <a:headEnd type="none" w="med" len="med"/>
                      <a:tailEnd type="none" w="med" len="med"/>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416167">
                <a:tc>
                  <a:txBody>
                    <a:bodyPr/>
                    <a:lstStyle/>
                    <a:p>
                      <a:r>
                        <a:rPr lang="en-US" sz="1400" dirty="0">
                          <a:solidFill>
                            <a:schemeClr val="tx1"/>
                          </a:solidFill>
                          <a:latin typeface="Arial"/>
                          <a:cs typeface="Arial"/>
                        </a:rPr>
                        <a:t>More than seven</a:t>
                      </a:r>
                      <a:r>
                        <a:rPr lang="en-US" sz="1400" baseline="0" dirty="0">
                          <a:solidFill>
                            <a:schemeClr val="tx1"/>
                          </a:solidFill>
                          <a:latin typeface="Arial"/>
                          <a:cs typeface="Arial"/>
                        </a:rPr>
                        <a:t> years</a:t>
                      </a:r>
                      <a:endParaRPr lang="en-US" sz="1400" dirty="0">
                        <a:solidFill>
                          <a:schemeClr val="tx1"/>
                        </a:solidFill>
                        <a:latin typeface="Arial"/>
                        <a:cs typeface="Arial"/>
                      </a:endParaRP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60574C"/>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solidFill>
                            <a:schemeClr val="tx1"/>
                          </a:solidFill>
                          <a:latin typeface="Arial"/>
                          <a:cs typeface="Arial"/>
                        </a:rPr>
                        <a:t>40.00%</a:t>
                      </a:r>
                    </a:p>
                  </a:txBody>
                  <a:tcPr marT="60960" marB="60960" anchor="ctr">
                    <a:lnL w="12700" cap="flat" cmpd="sng" algn="ctr">
                      <a:noFill/>
                      <a:prstDash val="solid"/>
                      <a:round/>
                      <a:headEnd type="none" w="med" len="med"/>
                      <a:tailEnd type="none" w="med" len="med"/>
                    </a:lnL>
                    <a:lnR>
                      <a:noFill/>
                    </a:lnR>
                    <a:lnT w="6350" cap="flat" cmpd="sng" algn="ctr">
                      <a:solidFill>
                        <a:srgbClr val="60574C"/>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sz="1400" dirty="0">
                          <a:solidFill>
                            <a:schemeClr val="tx1"/>
                          </a:solidFill>
                          <a:latin typeface="Arial"/>
                          <a:cs typeface="Arial"/>
                        </a:rPr>
                        <a:t>40</a:t>
                      </a:r>
                    </a:p>
                  </a:txBody>
                  <a:tcPr marT="60960" marB="60960" anchor="ctr">
                    <a:lnL>
                      <a:noFill/>
                    </a:lnL>
                    <a:lnR w="12700" cap="flat" cmpd="sng" algn="ctr">
                      <a:noFill/>
                      <a:prstDash val="solid"/>
                      <a:round/>
                      <a:headEnd type="none" w="med" len="med"/>
                      <a:tailEnd type="none" w="med" len="med"/>
                    </a:lnR>
                    <a:lnT w="6350" cap="flat" cmpd="sng" algn="ctr">
                      <a:solidFill>
                        <a:srgbClr val="60574C"/>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416167">
                <a:tc>
                  <a:txBody>
                    <a:bodyPr/>
                    <a:lstStyle/>
                    <a:p>
                      <a:r>
                        <a:rPr lang="en-US" sz="1400" dirty="0">
                          <a:solidFill>
                            <a:srgbClr val="FFFFFF"/>
                          </a:solidFill>
                          <a:latin typeface="Arial"/>
                          <a:cs typeface="Arial"/>
                        </a:rPr>
                        <a:t>Total</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400" dirty="0">
                        <a:solidFill>
                          <a:srgbClr val="FFFFFF"/>
                        </a:solidFill>
                        <a:latin typeface="Arial"/>
                        <a:cs typeface="Arial"/>
                      </a:endParaRPr>
                    </a:p>
                  </a:txBody>
                  <a:tcPr marT="60960" marB="6096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pPr algn="r"/>
                      <a:r>
                        <a:rPr lang="en-US" sz="1400" dirty="0">
                          <a:solidFill>
                            <a:srgbClr val="FFFFFF"/>
                          </a:solidFill>
                          <a:latin typeface="Arial"/>
                          <a:cs typeface="Arial"/>
                        </a:rPr>
                        <a:t>100</a:t>
                      </a:r>
                    </a:p>
                  </a:txBody>
                  <a:tcPr marT="60960" marB="6096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66666"/>
                    </a:solidFill>
                  </a:tcPr>
                </a:tc>
                <a:extLst>
                  <a:ext uri="{0D108BD9-81ED-4DB2-BD59-A6C34878D82A}">
                    <a16:rowId xmlns:a16="http://schemas.microsoft.com/office/drawing/2014/main" val="10006"/>
                  </a:ext>
                </a:extLst>
              </a:tr>
            </a:tbl>
          </a:graphicData>
        </a:graphic>
      </p:graphicFrame>
      <p:sp>
        <p:nvSpPr>
          <p:cNvPr id="7" name="Text Placeholder 6"/>
          <p:cNvSpPr>
            <a:spLocks noGrp="1"/>
          </p:cNvSpPr>
          <p:nvPr>
            <p:ph type="body" sz="quarter" idx="11"/>
          </p:nvPr>
        </p:nvSpPr>
        <p:spPr>
          <a:xfrm>
            <a:off x="115889" y="965201"/>
            <a:ext cx="4478337" cy="349251"/>
          </a:xfrm>
        </p:spPr>
        <p:txBody>
          <a:bodyPr/>
          <a:lstStyle/>
          <a:p>
            <a:pPr lvl="0"/>
            <a:r>
              <a:rPr lang="en-US" dirty="0"/>
              <a:t>Click to edit Master text styles</a:t>
            </a:r>
          </a:p>
        </p:txBody>
      </p:sp>
    </p:spTree>
    <p:extLst>
      <p:ext uri="{BB962C8B-B14F-4D97-AF65-F5344CB8AC3E}">
        <p14:creationId xmlns:p14="http://schemas.microsoft.com/office/powerpoint/2010/main" val="973976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08831" y="1449146"/>
            <a:ext cx="7526338"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08831" y="5280847"/>
            <a:ext cx="7526338"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7272BD6-CB13-404C-BBAB-5920B3CC15CD}" type="datetime1">
              <a:rPr lang="en-US" smtClean="0"/>
              <a:t>7/26/2025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1510550400"/>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809997" y="2222287"/>
            <a:ext cx="7524003" cy="36365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304C30-85AE-4A92-984D-60C6A1DBFA42}" type="datetime1">
              <a:rPr lang="en-US" smtClean="0"/>
              <a:t>7/26/2025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20839315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0"/>
            <a:ext cx="9144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2951396"/>
            <a:ext cx="7526337"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04863" y="5281200"/>
            <a:ext cx="7526337"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D72D159-92A4-4119-87A8-8289266E0BBE}" type="datetime1">
              <a:rPr lang="en-US" smtClean="0"/>
              <a:t>7/26/2025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4166160426"/>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09996" y="2222287"/>
            <a:ext cx="367072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280" y="2222287"/>
            <a:ext cx="3670720"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CF74D32-E27B-4CF1-9451-12DE577B47D6}" type="datetime1">
              <a:rPr lang="en-US" smtClean="0"/>
              <a:t>7/26/2025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34807461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09996" y="2174875"/>
            <a:ext cx="367072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09996" y="2751137"/>
            <a:ext cx="3687391"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280" y="2174875"/>
            <a:ext cx="3670720"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280" y="2751137"/>
            <a:ext cx="3670720"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DE8A779-EBE4-4697-A0A3-DA9E551BDAFC}" type="datetime1">
              <a:rPr lang="en-US" smtClean="0"/>
              <a:t>7/26/2025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32941421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EA666EE-F406-4A69-AC6B-1272CEEE21CC}" type="datetime1">
              <a:rPr lang="en-US" smtClean="0"/>
              <a:t>7/26/2025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34340162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BEFEFA-CBB5-452B-A6E0-F41E3EEAFFAB}" type="datetime1">
              <a:rPr lang="en-US" smtClean="0"/>
              <a:t>7/26/2025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64335932"/>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804863" y="446086"/>
            <a:ext cx="2660650"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446088"/>
            <a:ext cx="2660650"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641724" y="446087"/>
            <a:ext cx="4689475"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04863" y="2260737"/>
            <a:ext cx="2660650"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012693F-7E9C-473F-B9BE-A99371B937BA}" type="datetime1">
              <a:rPr lang="en-US" smtClean="0"/>
              <a:t>7/26/2025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3355676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2_Alt_Title Slide">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2">
            <a:duotone>
              <a:schemeClr val="accent5">
                <a:shade val="45000"/>
                <a:satMod val="135000"/>
              </a:schemeClr>
              <a:prstClr val="white"/>
            </a:duotone>
            <a:extLst>
              <a:ext uri="{28A0092B-C50C-407E-A947-70E740481C1C}">
                <a14:useLocalDpi xmlns:a14="http://schemas.microsoft.com/office/drawing/2010/main" val="0"/>
              </a:ext>
            </a:extLst>
          </a:blip>
          <a:srcRect t="-829"/>
          <a:stretch/>
        </p:blipFill>
        <p:spPr bwMode="gray">
          <a:xfrm flipV="1">
            <a:off x="4539274" y="0"/>
            <a:ext cx="4604726" cy="4572592"/>
          </a:xfrm>
          <a:prstGeom prst="rect">
            <a:avLst/>
          </a:prstGeom>
        </p:spPr>
      </p:pic>
      <p:sp>
        <p:nvSpPr>
          <p:cNvPr id="15" name="Text Box 47"/>
          <p:cNvSpPr txBox="1">
            <a:spLocks noChangeArrowheads="1"/>
          </p:cNvSpPr>
          <p:nvPr/>
        </p:nvSpPr>
        <p:spPr bwMode="gray">
          <a:xfrm>
            <a:off x="133048" y="6578667"/>
            <a:ext cx="30780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800" dirty="0">
                <a:solidFill>
                  <a:srgbClr val="616365"/>
                </a:solidFill>
              </a:rPr>
              <a:t>Copyright © 2019 by The Segal Group, Inc. All rights reserved. </a:t>
            </a:r>
          </a:p>
        </p:txBody>
      </p:sp>
      <p:sp>
        <p:nvSpPr>
          <p:cNvPr id="7" name="Title 6"/>
          <p:cNvSpPr>
            <a:spLocks noGrp="1"/>
          </p:cNvSpPr>
          <p:nvPr>
            <p:ph type="title"/>
          </p:nvPr>
        </p:nvSpPr>
        <p:spPr bwMode="gray">
          <a:xfrm>
            <a:off x="0" y="1752600"/>
            <a:ext cx="9144000" cy="1066800"/>
          </a:xfrm>
          <a:solidFill>
            <a:schemeClr val="accent5">
              <a:lumMod val="75000"/>
              <a:alpha val="64706"/>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28600" tIns="137160" rIns="228600" bIns="91440" numCol="1" rtlCol="0" anchor="ctr" anchorCtr="0" compatLnSpc="1">
            <a:prstTxWarp prst="textNoShape">
              <a:avLst/>
            </a:prstTxWarp>
            <a:noAutofit/>
          </a:bodyPr>
          <a:lstStyle>
            <a:lvl1pPr>
              <a:defRPr lang="en-US" sz="2800" kern="1200" dirty="0">
                <a:solidFill>
                  <a:schemeClr val="bg1"/>
                </a:solidFill>
                <a:latin typeface="Arial" charset="0"/>
                <a:ea typeface="+mn-ea"/>
                <a:cs typeface="+mn-cs"/>
              </a:defRPr>
            </a:lvl1pPr>
          </a:lstStyle>
          <a:p>
            <a:pPr marL="0" lvl="0" indent="0">
              <a:spcBef>
                <a:spcPct val="65000"/>
              </a:spcBef>
              <a:buClr>
                <a:schemeClr val="accent5"/>
              </a:buClr>
              <a:buFont typeface="Wingdings" pitchFamily="34" charset="2"/>
              <a:buNone/>
            </a:pPr>
            <a:r>
              <a:rPr lang="en-US"/>
              <a:t>Click to edit Master title style</a:t>
            </a:r>
            <a:endParaRPr lang="en-US" dirty="0"/>
          </a:p>
        </p:txBody>
      </p:sp>
      <p:sp>
        <p:nvSpPr>
          <p:cNvPr id="10" name="Rectangle 3"/>
          <p:cNvSpPr>
            <a:spLocks noGrp="1" noChangeArrowheads="1"/>
          </p:cNvSpPr>
          <p:nvPr>
            <p:ph type="subTitle" idx="1"/>
          </p:nvPr>
        </p:nvSpPr>
        <p:spPr bwMode="gray">
          <a:xfrm>
            <a:off x="120098" y="2819400"/>
            <a:ext cx="7429500" cy="9144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spcBef>
                <a:spcPts val="1200"/>
              </a:spcBef>
              <a:buNone/>
              <a:defRPr lang="en-US" sz="2200" b="1" kern="0" noProof="0" smtClean="0">
                <a:solidFill>
                  <a:schemeClr val="accent4"/>
                </a:solidFill>
              </a:defRPr>
            </a:lvl1pPr>
          </a:lstStyle>
          <a:p>
            <a:pPr lvl="0"/>
            <a:r>
              <a:rPr lang="en-US" noProof="0"/>
              <a:t>Click to edit Master subtitle style</a:t>
            </a:r>
            <a:endParaRPr lang="en-US" noProof="0" dirty="0"/>
          </a:p>
        </p:txBody>
      </p:sp>
      <p:sp>
        <p:nvSpPr>
          <p:cNvPr id="4" name="Text Placeholder 3"/>
          <p:cNvSpPr>
            <a:spLocks noGrp="1"/>
          </p:cNvSpPr>
          <p:nvPr>
            <p:ph type="body" sz="quarter" idx="12" hasCustomPrompt="1"/>
          </p:nvPr>
        </p:nvSpPr>
        <p:spPr>
          <a:xfrm>
            <a:off x="120098" y="1050768"/>
            <a:ext cx="6065354" cy="701832"/>
          </a:xfrm>
          <a:noFill/>
        </p:spPr>
        <p:txBody>
          <a:bodyPr wrap="square" rtlCol="0" anchor="b" anchorCtr="0">
            <a:noAutofit/>
          </a:bodyPr>
          <a:lstStyle>
            <a:lvl1pPr marL="0" indent="0">
              <a:buNone/>
              <a:defRPr lang="en-US" sz="2200" b="1" kern="0" dirty="0">
                <a:solidFill>
                  <a:schemeClr val="accent4"/>
                </a:solidFill>
              </a:defRPr>
            </a:lvl1pPr>
          </a:lstStyle>
          <a:p>
            <a:pPr marL="0" lvl="0" defTabSz="914400" latinLnBrk="0"/>
            <a:r>
              <a:rPr lang="en-US" dirty="0"/>
              <a:t>Client or Plan Name</a:t>
            </a:r>
          </a:p>
        </p:txBody>
      </p:sp>
      <p:sp>
        <p:nvSpPr>
          <p:cNvPr id="12" name="Text Placeholder 3"/>
          <p:cNvSpPr>
            <a:spLocks noGrp="1"/>
          </p:cNvSpPr>
          <p:nvPr>
            <p:ph type="body" sz="quarter" idx="13" hasCustomPrompt="1"/>
          </p:nvPr>
        </p:nvSpPr>
        <p:spPr>
          <a:xfrm>
            <a:off x="120098" y="4191000"/>
            <a:ext cx="6065354" cy="1371600"/>
          </a:xfrm>
          <a:noFill/>
        </p:spPr>
        <p:txBody>
          <a:bodyPr wrap="square" rtlCol="0" anchor="t" anchorCtr="0">
            <a:noAutofit/>
          </a:bodyPr>
          <a:lstStyle>
            <a:lvl1pPr marL="0" indent="0">
              <a:buNone/>
              <a:defRPr lang="en-US" sz="1800" b="0" i="1" kern="0" dirty="0">
                <a:solidFill>
                  <a:schemeClr val="accent4"/>
                </a:solidFill>
              </a:defRPr>
            </a:lvl1pPr>
          </a:lstStyle>
          <a:p>
            <a:pPr marL="0" lvl="0" defTabSz="914400" latinLnBrk="0"/>
            <a:r>
              <a:rPr lang="en-US" dirty="0"/>
              <a:t>Presented by:</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6104626" y="622237"/>
            <a:ext cx="2676912" cy="368363"/>
          </a:xfrm>
          <a:prstGeom prst="rect">
            <a:avLst/>
          </a:prstGeom>
        </p:spPr>
      </p:pic>
      <p:sp>
        <p:nvSpPr>
          <p:cNvPr id="16" name="Text Placeholder 3"/>
          <p:cNvSpPr>
            <a:spLocks noGrp="1"/>
          </p:cNvSpPr>
          <p:nvPr>
            <p:ph type="body" sz="quarter" idx="11" hasCustomPrompt="1"/>
          </p:nvPr>
        </p:nvSpPr>
        <p:spPr>
          <a:xfrm>
            <a:off x="0" y="3733800"/>
            <a:ext cx="4253472" cy="378565"/>
          </a:xfrm>
          <a:solidFill>
            <a:schemeClr val="accent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01168" tIns="64008" rIns="201168" bIns="64008" numCol="1" anchor="ctr" anchorCtr="0" compatLnSpc="1">
            <a:prstTxWarp prst="textNoShape">
              <a:avLst/>
            </a:prstTxWarp>
            <a:spAutoFit/>
          </a:bodyPr>
          <a:lstStyle>
            <a:lvl1pPr marL="0" indent="0">
              <a:buNone/>
              <a:defRPr lang="en-US" sz="1800" b="1" dirty="0">
                <a:solidFill>
                  <a:schemeClr val="bg1"/>
                </a:solidFill>
              </a:defRPr>
            </a:lvl1pPr>
          </a:lstStyle>
          <a:p>
            <a:pPr lvl="0"/>
            <a:r>
              <a:rPr lang="en-US" dirty="0"/>
              <a:t>Click to edit DRAFT or Client Name</a:t>
            </a:r>
          </a:p>
        </p:txBody>
      </p:sp>
    </p:spTree>
    <p:extLst>
      <p:ext uri="{BB962C8B-B14F-4D97-AF65-F5344CB8AC3E}">
        <p14:creationId xmlns:p14="http://schemas.microsoft.com/office/powerpoint/2010/main" val="7052543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9996" y="727521"/>
            <a:ext cx="350154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4573588" y="0"/>
            <a:ext cx="4570412"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dirty="0"/>
              <a:t>Click icon to add picture</a:t>
            </a:r>
          </a:p>
        </p:txBody>
      </p:sp>
      <p:sp>
        <p:nvSpPr>
          <p:cNvPr id="4" name="Text Placeholder 3"/>
          <p:cNvSpPr>
            <a:spLocks noGrp="1"/>
          </p:cNvSpPr>
          <p:nvPr>
            <p:ph type="body" sz="half" idx="2"/>
          </p:nvPr>
        </p:nvSpPr>
        <p:spPr>
          <a:xfrm>
            <a:off x="809996" y="2344684"/>
            <a:ext cx="350154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2914357" y="6041361"/>
            <a:ext cx="732659" cy="365125"/>
          </a:xfrm>
        </p:spPr>
        <p:txBody>
          <a:bodyPr/>
          <a:lstStyle/>
          <a:p>
            <a:fld id="{49939ED1-20B6-486E-AD1A-0AF57D3268A8}" type="datetime1">
              <a:rPr lang="en-US" smtClean="0"/>
              <a:t>7/26/2025</a:t>
            </a:fld>
            <a:endParaRPr lang="en-US" dirty="0"/>
          </a:p>
        </p:txBody>
      </p:sp>
      <p:sp>
        <p:nvSpPr>
          <p:cNvPr id="6" name="Footer Placeholder 5"/>
          <p:cNvSpPr>
            <a:spLocks noGrp="1"/>
          </p:cNvSpPr>
          <p:nvPr>
            <p:ph type="ftr" sz="quarter" idx="11"/>
          </p:nvPr>
        </p:nvSpPr>
        <p:spPr>
          <a:xfrm>
            <a:off x="442797" y="6041361"/>
            <a:ext cx="2471560" cy="365125"/>
          </a:xfrm>
        </p:spPr>
        <p:txBody>
          <a:bodyPr/>
          <a:lstStyle/>
          <a:p>
            <a:endParaRPr lang="en-US" dirty="0"/>
          </a:p>
        </p:txBody>
      </p:sp>
      <p:sp>
        <p:nvSpPr>
          <p:cNvPr id="7" name="Slide Number Placeholder 6"/>
          <p:cNvSpPr>
            <a:spLocks noGrp="1"/>
          </p:cNvSpPr>
          <p:nvPr>
            <p:ph type="sldNum" sz="quarter" idx="12"/>
          </p:nvPr>
        </p:nvSpPr>
        <p:spPr>
          <a:xfrm>
            <a:off x="3647017" y="5915887"/>
            <a:ext cx="796616" cy="490599"/>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37079466"/>
      </p:ext>
    </p:extLst>
  </p:cSld>
  <p:clrMapOvr>
    <a:masterClrMapping/>
  </p:clrMapOvr>
  <p:hf sldNum="0" hdr="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4863" y="4800600"/>
            <a:ext cx="7526337"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9144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dirty="0"/>
              <a:t>Click icon to add picture</a:t>
            </a:r>
          </a:p>
        </p:txBody>
      </p:sp>
      <p:sp>
        <p:nvSpPr>
          <p:cNvPr id="4" name="Text Placeholder 3"/>
          <p:cNvSpPr>
            <a:spLocks noGrp="1"/>
          </p:cNvSpPr>
          <p:nvPr>
            <p:ph type="body" sz="half" idx="2"/>
          </p:nvPr>
        </p:nvSpPr>
        <p:spPr>
          <a:xfrm>
            <a:off x="804863" y="5367338"/>
            <a:ext cx="7526337"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9939ED1-20B6-486E-AD1A-0AF57D3268A8}" type="datetime1">
              <a:rPr lang="en-US" smtClean="0"/>
              <a:t>7/26/2025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920131233"/>
      </p:ext>
    </p:extLst>
  </p:cSld>
  <p:clrMapOvr>
    <a:masterClrMapping/>
  </p:clrMapOvr>
  <p:hf sldNum="0" hdr="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485107" y="1338479"/>
            <a:ext cx="4749312"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49573" y="1495525"/>
            <a:ext cx="442038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651226" y="4700702"/>
            <a:ext cx="4418727"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5398884" y="1338479"/>
            <a:ext cx="3302316" cy="4075464"/>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49939ED1-20B6-486E-AD1A-0AF57D3268A8}" type="datetime1">
              <a:rPr lang="en-US" smtClean="0"/>
              <a:t>7/26/2025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428542176"/>
      </p:ext>
    </p:extLst>
  </p:cSld>
  <p:clrMapOvr>
    <a:masterClrMapping/>
  </p:clrMapOvr>
  <p:hf sldNum="0" hdr="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855663" y="2286585"/>
            <a:ext cx="3671336"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017816" y="2435956"/>
            <a:ext cx="328689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4616450" y="2286000"/>
            <a:ext cx="3671888" cy="2300288"/>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49939ED1-20B6-486E-AD1A-0AF57D3268A8}" type="datetime1">
              <a:rPr lang="en-US" smtClean="0"/>
              <a:t>7/26/2025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55295801"/>
      </p:ext>
    </p:extLst>
  </p:cSld>
  <p:clrMapOvr>
    <a:masterClrMapping/>
  </p:clrMapOvr>
  <p:hf sldNum="0" hdr="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DC606F1-6C94-4B42-9107-EF88F69A149F}" type="datetime1">
              <a:rPr lang="en-US" smtClean="0"/>
              <a:t>7/26/2025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28273540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5752238" y="446089"/>
            <a:ext cx="3391762"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9" name="AutoShape 4"/>
          <p:cNvSpPr>
            <a:spLocks noChangeAspect="1" noChangeArrowheads="1" noTextEdit="1"/>
          </p:cNvSpPr>
          <p:nvPr/>
        </p:nvSpPr>
        <p:spPr bwMode="auto">
          <a:xfrm>
            <a:off x="5233988" y="0"/>
            <a:ext cx="3910012"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 name="Vertical Title 1"/>
          <p:cNvSpPr>
            <a:spLocks noGrp="1"/>
          </p:cNvSpPr>
          <p:nvPr>
            <p:ph type="title" orient="vert"/>
          </p:nvPr>
        </p:nvSpPr>
        <p:spPr>
          <a:xfrm>
            <a:off x="6137655" y="586171"/>
            <a:ext cx="1701800"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04862" y="446089"/>
            <a:ext cx="4947376"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7D18A4-7AB3-4151-BAC9-99ED2866EE8D}" type="datetime1">
              <a:rPr lang="en-US" smtClean="0"/>
              <a:t>7/26/2025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2033412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4CE95A8D-EBA0-4BF6-AE99-54C9718622BD}" type="datetime1">
              <a:rPr lang="en-US" smtClean="0"/>
              <a:t>7/26/2025</a:t>
            </a:fld>
            <a:endParaRPr lang="en-US" dirty="0"/>
          </a:p>
        </p:txBody>
      </p:sp>
      <p:sp>
        <p:nvSpPr>
          <p:cNvPr id="6" name="Footer Placeholder 5"/>
          <p:cNvSpPr>
            <a:spLocks noGrp="1"/>
          </p:cNvSpPr>
          <p:nvPr>
            <p:ph type="ftr" sz="quarter" idx="11"/>
          </p:nvPr>
        </p:nvSpPr>
        <p:spPr>
          <a:xfrm>
            <a:off x="1437530" y="318641"/>
            <a:ext cx="3251553" cy="320931"/>
          </a:xfrm>
        </p:spPr>
        <p:txBody>
          <a:bodyPr/>
          <a:lstStyle/>
          <a:p>
            <a:endParaRPr lang="en-US" dirty="0"/>
          </a:p>
        </p:txBody>
      </p:sp>
      <p:sp>
        <p:nvSpPr>
          <p:cNvPr id="7" name="Slide Number Placeholder 6"/>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3868295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4_Alt_Title Slide">
    <p:spTree>
      <p:nvGrpSpPr>
        <p:cNvPr id="1" name=""/>
        <p:cNvGrpSpPr/>
        <p:nvPr/>
      </p:nvGrpSpPr>
      <p:grpSpPr>
        <a:xfrm>
          <a:off x="0" y="0"/>
          <a:ext cx="0" cy="0"/>
          <a:chOff x="0" y="0"/>
          <a:chExt cx="0" cy="0"/>
        </a:xfrm>
      </p:grpSpPr>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gray">
          <a:xfrm rot="16454853">
            <a:off x="4470200" y="-124166"/>
            <a:ext cx="4544556" cy="4478750"/>
          </a:xfrm>
          <a:prstGeom prst="rect">
            <a:avLst/>
          </a:prstGeom>
        </p:spPr>
      </p:pic>
      <p:sp>
        <p:nvSpPr>
          <p:cNvPr id="7" name="Title 6"/>
          <p:cNvSpPr>
            <a:spLocks noGrp="1"/>
          </p:cNvSpPr>
          <p:nvPr>
            <p:ph type="title"/>
          </p:nvPr>
        </p:nvSpPr>
        <p:spPr bwMode="gray">
          <a:xfrm>
            <a:off x="0" y="1752600"/>
            <a:ext cx="9144000" cy="1066800"/>
          </a:xfrm>
          <a:solidFill>
            <a:schemeClr val="accent5">
              <a:lumMod val="75000"/>
              <a:alpha val="64706"/>
            </a:schemeClr>
          </a:solidFill>
          <a:ln>
            <a:noFill/>
          </a:ln>
          <a:effectLst/>
        </p:spPr>
        <p:txBody>
          <a:bodyPr vert="horz" wrap="square" lIns="228600" tIns="137160" rIns="228600" bIns="91440" numCol="1" rtlCol="0" anchor="ctr" anchorCtr="0" compatLnSpc="1">
            <a:prstTxWarp prst="textNoShape">
              <a:avLst/>
            </a:prstTxWarp>
            <a:noAutofit/>
          </a:bodyPr>
          <a:lstStyle>
            <a:lvl1pPr>
              <a:defRPr lang="en-US" sz="2800" kern="1200" dirty="0">
                <a:solidFill>
                  <a:schemeClr val="bg1"/>
                </a:solidFill>
                <a:latin typeface="Arial" charset="0"/>
                <a:ea typeface="+mn-ea"/>
                <a:cs typeface="+mn-cs"/>
              </a:defRPr>
            </a:lvl1pPr>
          </a:lstStyle>
          <a:p>
            <a:pPr marL="0" lvl="0" indent="0">
              <a:spcBef>
                <a:spcPct val="65000"/>
              </a:spcBef>
              <a:buClr>
                <a:schemeClr val="accent5"/>
              </a:buClr>
              <a:buFont typeface="Wingdings" pitchFamily="34" charset="2"/>
              <a:buNone/>
            </a:pPr>
            <a:r>
              <a:rPr lang="en-US"/>
              <a:t>Click to edit Master title style</a:t>
            </a:r>
            <a:endParaRPr lang="en-US" dirty="0"/>
          </a:p>
        </p:txBody>
      </p:sp>
      <p:sp>
        <p:nvSpPr>
          <p:cNvPr id="10" name="Rectangle 3"/>
          <p:cNvSpPr>
            <a:spLocks noGrp="1" noChangeArrowheads="1"/>
          </p:cNvSpPr>
          <p:nvPr>
            <p:ph type="subTitle" idx="1"/>
          </p:nvPr>
        </p:nvSpPr>
        <p:spPr bwMode="gray">
          <a:xfrm>
            <a:off x="120098" y="2819400"/>
            <a:ext cx="7429500" cy="9144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spcBef>
                <a:spcPts val="1200"/>
              </a:spcBef>
              <a:buNone/>
              <a:defRPr lang="en-US" sz="2200" b="1" kern="0" noProof="0" smtClean="0">
                <a:solidFill>
                  <a:schemeClr val="accent4"/>
                </a:solidFill>
              </a:defRPr>
            </a:lvl1pPr>
          </a:lstStyle>
          <a:p>
            <a:pPr lvl="0"/>
            <a:r>
              <a:rPr lang="en-US" noProof="0"/>
              <a:t>Click to edit Master subtitle style</a:t>
            </a:r>
            <a:endParaRPr lang="en-US" noProof="0" dirty="0"/>
          </a:p>
        </p:txBody>
      </p:sp>
      <p:sp>
        <p:nvSpPr>
          <p:cNvPr id="4" name="Text Placeholder 3"/>
          <p:cNvSpPr>
            <a:spLocks noGrp="1"/>
          </p:cNvSpPr>
          <p:nvPr>
            <p:ph type="body" sz="quarter" idx="12" hasCustomPrompt="1"/>
          </p:nvPr>
        </p:nvSpPr>
        <p:spPr>
          <a:xfrm>
            <a:off x="120098" y="1050768"/>
            <a:ext cx="6065354" cy="701832"/>
          </a:xfrm>
          <a:noFill/>
        </p:spPr>
        <p:txBody>
          <a:bodyPr wrap="square" rtlCol="0" anchor="b" anchorCtr="0">
            <a:noAutofit/>
          </a:bodyPr>
          <a:lstStyle>
            <a:lvl1pPr marL="0" indent="0">
              <a:buNone/>
              <a:defRPr lang="en-US" sz="2200" b="1" kern="0" dirty="0">
                <a:solidFill>
                  <a:schemeClr val="accent4"/>
                </a:solidFill>
              </a:defRPr>
            </a:lvl1pPr>
          </a:lstStyle>
          <a:p>
            <a:pPr marL="0" lvl="0" defTabSz="914400" latinLnBrk="0"/>
            <a:r>
              <a:rPr lang="en-US" dirty="0"/>
              <a:t>Client or Plan Name</a:t>
            </a:r>
          </a:p>
        </p:txBody>
      </p:sp>
      <p:sp>
        <p:nvSpPr>
          <p:cNvPr id="12" name="Text Placeholder 3"/>
          <p:cNvSpPr>
            <a:spLocks noGrp="1"/>
          </p:cNvSpPr>
          <p:nvPr>
            <p:ph type="body" sz="quarter" idx="13" hasCustomPrompt="1"/>
          </p:nvPr>
        </p:nvSpPr>
        <p:spPr>
          <a:xfrm>
            <a:off x="120098" y="4191000"/>
            <a:ext cx="6065354" cy="1371600"/>
          </a:xfrm>
          <a:noFill/>
        </p:spPr>
        <p:txBody>
          <a:bodyPr wrap="square" rtlCol="0" anchor="t" anchorCtr="0">
            <a:noAutofit/>
          </a:bodyPr>
          <a:lstStyle>
            <a:lvl1pPr marL="0" indent="0">
              <a:buNone/>
              <a:defRPr lang="en-US" sz="1800" b="0" i="1" kern="0" dirty="0">
                <a:solidFill>
                  <a:schemeClr val="accent4"/>
                </a:solidFill>
              </a:defRPr>
            </a:lvl1pPr>
          </a:lstStyle>
          <a:p>
            <a:pPr marL="0" lvl="0" defTabSz="914400" latinLnBrk="0"/>
            <a:r>
              <a:rPr lang="en-US" dirty="0"/>
              <a:t>Presented by:</a:t>
            </a:r>
          </a:p>
        </p:txBody>
      </p:sp>
      <p:sp>
        <p:nvSpPr>
          <p:cNvPr id="11" name="Text Placeholder 3"/>
          <p:cNvSpPr>
            <a:spLocks noGrp="1"/>
          </p:cNvSpPr>
          <p:nvPr>
            <p:ph type="body" sz="quarter" idx="11" hasCustomPrompt="1"/>
          </p:nvPr>
        </p:nvSpPr>
        <p:spPr>
          <a:xfrm>
            <a:off x="0" y="3733800"/>
            <a:ext cx="4253472" cy="378565"/>
          </a:xfrm>
          <a:solidFill>
            <a:schemeClr val="accent4"/>
          </a:solidFill>
        </p:spPr>
        <p:txBody>
          <a:bodyPr wrap="none" lIns="201168" tIns="64008" rIns="201168" bIns="64008" anchor="ctr" anchorCtr="0">
            <a:spAutoFit/>
          </a:bodyPr>
          <a:lstStyle>
            <a:lvl1pPr marL="0" indent="0">
              <a:buFontTx/>
              <a:buNone/>
              <a:defRPr sz="1800" b="1">
                <a:solidFill>
                  <a:schemeClr val="bg1"/>
                </a:solidFill>
              </a:defRPr>
            </a:lvl1pPr>
            <a:lvl2pPr marL="211138" indent="0">
              <a:buFontTx/>
              <a:buNone/>
              <a:defRPr/>
            </a:lvl2pPr>
            <a:lvl3pPr marL="396875" indent="0">
              <a:buFontTx/>
              <a:buNone/>
              <a:defRPr/>
            </a:lvl3pPr>
            <a:lvl4pPr marL="595313" indent="0">
              <a:buFontTx/>
              <a:buNone/>
              <a:defRPr/>
            </a:lvl4pPr>
            <a:lvl5pPr marL="793750" indent="0">
              <a:buFontTx/>
              <a:buNone/>
              <a:defRPr/>
            </a:lvl5pPr>
          </a:lstStyle>
          <a:p>
            <a:pPr lvl="0"/>
            <a:r>
              <a:rPr lang="en-US" dirty="0"/>
              <a:t>Click to edit DRAFT or Client Name</a:t>
            </a:r>
          </a:p>
        </p:txBody>
      </p:sp>
      <p:sp>
        <p:nvSpPr>
          <p:cNvPr id="14" name="Text Box 47"/>
          <p:cNvSpPr txBox="1">
            <a:spLocks noChangeArrowheads="1"/>
          </p:cNvSpPr>
          <p:nvPr/>
        </p:nvSpPr>
        <p:spPr bwMode="gray">
          <a:xfrm>
            <a:off x="133048" y="6578667"/>
            <a:ext cx="30780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800" dirty="0">
                <a:solidFill>
                  <a:srgbClr val="616365"/>
                </a:solidFill>
              </a:rPr>
              <a:t>Copyright © 2018 by The Segal Group, Inc. All rights reserved. </a:t>
            </a: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6107204" y="615352"/>
            <a:ext cx="2674334" cy="368127"/>
          </a:xfrm>
          <a:prstGeom prst="rect">
            <a:avLst/>
          </a:prstGeom>
        </p:spPr>
      </p:pic>
    </p:spTree>
    <p:extLst>
      <p:ext uri="{BB962C8B-B14F-4D97-AF65-F5344CB8AC3E}">
        <p14:creationId xmlns:p14="http://schemas.microsoft.com/office/powerpoint/2010/main" val="1032457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1_Section_Page">
    <p:spTree>
      <p:nvGrpSpPr>
        <p:cNvPr id="1" name=""/>
        <p:cNvGrpSpPr/>
        <p:nvPr/>
      </p:nvGrpSpPr>
      <p:grpSpPr>
        <a:xfrm>
          <a:off x="0" y="0"/>
          <a:ext cx="0" cy="0"/>
          <a:chOff x="0" y="0"/>
          <a:chExt cx="0" cy="0"/>
        </a:xfrm>
      </p:grpSpPr>
      <p:pic>
        <p:nvPicPr>
          <p:cNvPr id="22" name="Picture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3593" y="0"/>
            <a:ext cx="3200407" cy="2743206"/>
          </a:xfrm>
          <a:prstGeom prst="rect">
            <a:avLst/>
          </a:prstGeom>
        </p:spPr>
      </p:pic>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70109"/>
            <a:ext cx="1847092" cy="1179578"/>
          </a:xfrm>
          <a:prstGeom prst="rect">
            <a:avLst/>
          </a:prstGeom>
        </p:spPr>
      </p:pic>
      <p:sp>
        <p:nvSpPr>
          <p:cNvPr id="3" name="Text Placeholder 2"/>
          <p:cNvSpPr>
            <a:spLocks noGrp="1"/>
          </p:cNvSpPr>
          <p:nvPr>
            <p:ph type="body" sz="quarter" idx="10" hasCustomPrompt="1"/>
          </p:nvPr>
        </p:nvSpPr>
        <p:spPr>
          <a:xfrm>
            <a:off x="152399" y="1295400"/>
            <a:ext cx="8229601" cy="5078104"/>
          </a:xfrm>
        </p:spPr>
        <p:txBody>
          <a:bodyPr/>
          <a:lstStyle>
            <a:lvl1pPr marL="342900" indent="-342900">
              <a:buFont typeface="+mj-lt"/>
              <a:buNone/>
              <a:defRPr sz="2000" b="0">
                <a:latin typeface="Arial Black" pitchFamily="34" charset="0"/>
              </a:defRPr>
            </a:lvl1pPr>
            <a:lvl2pPr marL="569913" indent="-212725">
              <a:buClr>
                <a:schemeClr val="accent5"/>
              </a:buClr>
              <a:defRPr sz="2000" b="1"/>
            </a:lvl2pPr>
            <a:lvl3pPr marL="914400" indent="-223838">
              <a:buClr>
                <a:schemeClr val="accent5"/>
              </a:buClr>
              <a:defRPr sz="2000" b="1"/>
            </a:lvl3pPr>
            <a:lvl4pPr marL="1258888" indent="-231775">
              <a:buClr>
                <a:schemeClr val="accent5"/>
              </a:buClr>
              <a:defRPr sz="2000" b="1"/>
            </a:lvl4pPr>
            <a:lvl5pPr marL="1484313" indent="-225425">
              <a:buClr>
                <a:schemeClr val="accent5"/>
              </a:buClr>
              <a:defRPr sz="2000" b="1"/>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Slide Number Placeholder 7"/>
          <p:cNvSpPr txBox="1">
            <a:spLocks/>
          </p:cNvSpPr>
          <p:nvPr/>
        </p:nvSpPr>
        <p:spPr>
          <a:xfrm>
            <a:off x="8578971" y="6616757"/>
            <a:ext cx="547777" cy="225484"/>
          </a:xfrm>
          <a:prstGeom prst="rect">
            <a:avLst/>
          </a:prstGeom>
          <a:ln>
            <a:noFill/>
          </a:ln>
        </p:spPr>
        <p:txBody>
          <a:bodyPr vert="horz" lIns="91440" tIns="45720" rIns="91440" bIns="45720" rtlCol="0" anchor="ctr"/>
          <a:lstStyle>
            <a:defPPr>
              <a:defRPr lang="en-US"/>
            </a:defPPr>
            <a:lvl1pPr algn="r" rtl="0" fontAlgn="base">
              <a:lnSpc>
                <a:spcPct val="90000"/>
              </a:lnSpc>
              <a:spcBef>
                <a:spcPct val="50000"/>
              </a:spcBef>
              <a:spcAft>
                <a:spcPct val="0"/>
              </a:spcAft>
              <a:defRPr sz="1000" kern="1200">
                <a:solidFill>
                  <a:schemeClr val="tx1"/>
                </a:solidFill>
                <a:latin typeface="Arial" charset="0"/>
                <a:ea typeface="+mn-ea"/>
                <a:cs typeface="+mn-cs"/>
              </a:defRPr>
            </a:lvl1pPr>
            <a:lvl2pPr marL="457200" algn="l" rtl="0" fontAlgn="base">
              <a:lnSpc>
                <a:spcPct val="90000"/>
              </a:lnSpc>
              <a:spcBef>
                <a:spcPct val="50000"/>
              </a:spcBef>
              <a:spcAft>
                <a:spcPct val="0"/>
              </a:spcAft>
              <a:defRPr sz="1600" kern="1200">
                <a:solidFill>
                  <a:schemeClr val="tx1"/>
                </a:solidFill>
                <a:latin typeface="Arial" charset="0"/>
                <a:ea typeface="+mn-ea"/>
                <a:cs typeface="+mn-cs"/>
              </a:defRPr>
            </a:lvl2pPr>
            <a:lvl3pPr marL="914400" algn="l" rtl="0" fontAlgn="base">
              <a:lnSpc>
                <a:spcPct val="90000"/>
              </a:lnSpc>
              <a:spcBef>
                <a:spcPct val="50000"/>
              </a:spcBef>
              <a:spcAft>
                <a:spcPct val="0"/>
              </a:spcAft>
              <a:defRPr sz="1600" kern="1200">
                <a:solidFill>
                  <a:schemeClr val="tx1"/>
                </a:solidFill>
                <a:latin typeface="Arial" charset="0"/>
                <a:ea typeface="+mn-ea"/>
                <a:cs typeface="+mn-cs"/>
              </a:defRPr>
            </a:lvl3pPr>
            <a:lvl4pPr marL="1371600" algn="l" rtl="0" fontAlgn="base">
              <a:lnSpc>
                <a:spcPct val="90000"/>
              </a:lnSpc>
              <a:spcBef>
                <a:spcPct val="50000"/>
              </a:spcBef>
              <a:spcAft>
                <a:spcPct val="0"/>
              </a:spcAft>
              <a:defRPr sz="1600" kern="1200">
                <a:solidFill>
                  <a:schemeClr val="tx1"/>
                </a:solidFill>
                <a:latin typeface="Arial" charset="0"/>
                <a:ea typeface="+mn-ea"/>
                <a:cs typeface="+mn-cs"/>
              </a:defRPr>
            </a:lvl4pPr>
            <a:lvl5pPr marL="1828800" algn="l" rtl="0" fontAlgn="base">
              <a:lnSpc>
                <a:spcPct val="90000"/>
              </a:lnSpc>
              <a:spcBef>
                <a:spcPct val="5000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fld id="{296C8835-0D17-40BE-AF3A-B681D566BC72}" type="slidenum">
              <a:rPr lang="en-US" smtClean="0">
                <a:solidFill>
                  <a:prstClr val="black"/>
                </a:solidFill>
              </a:rPr>
              <a:pPr/>
              <a:t>‹#›</a:t>
            </a:fld>
            <a:endParaRPr lang="en-US" dirty="0">
              <a:solidFill>
                <a:prstClr val="black"/>
              </a:solidFill>
            </a:endParaRPr>
          </a:p>
        </p:txBody>
      </p:sp>
      <p:pic>
        <p:nvPicPr>
          <p:cNvPr id="28" name="Picture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4692" y="6597294"/>
            <a:ext cx="1591056" cy="219012"/>
          </a:xfrm>
          <a:prstGeom prst="rect">
            <a:avLst/>
          </a:prstGeom>
        </p:spPr>
      </p:pic>
    </p:spTree>
    <p:extLst>
      <p:ext uri="{BB962C8B-B14F-4D97-AF65-F5344CB8AC3E}">
        <p14:creationId xmlns:p14="http://schemas.microsoft.com/office/powerpoint/2010/main" val="832221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7654" y="990600"/>
            <a:ext cx="8915400" cy="5257800"/>
          </a:xfrm>
          <a:prstGeom prst="rect">
            <a:avLst/>
          </a:prstGeom>
        </p:spPr>
        <p:txBody>
          <a:bodyPr/>
          <a:lstStyle>
            <a:lvl1pPr>
              <a:buClr>
                <a:schemeClr val="accent5"/>
              </a:buClr>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4" name="Straight Connector 3"/>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Tree>
    <p:extLst>
      <p:ext uri="{BB962C8B-B14F-4D97-AF65-F5344CB8AC3E}">
        <p14:creationId xmlns:p14="http://schemas.microsoft.com/office/powerpoint/2010/main" val="2684379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7654" y="990600"/>
            <a:ext cx="4343400" cy="5211763"/>
          </a:xfrm>
          <a:prstGeom prst="rect">
            <a:avLst/>
          </a:prstGeom>
        </p:spPr>
        <p:txBody>
          <a:bodyPr/>
          <a:lstStyle>
            <a:lvl1pPr>
              <a:buClr>
                <a:schemeClr val="accent5"/>
              </a:buCl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15854" y="990600"/>
            <a:ext cx="4267200" cy="5211763"/>
          </a:xfrm>
          <a:prstGeom prst="rect">
            <a:avLst/>
          </a:prstGeom>
        </p:spPr>
        <p:txBody>
          <a:bodyPr/>
          <a:lstStyle>
            <a:lvl1pPr>
              <a:buClr>
                <a:schemeClr val="accent5"/>
              </a:buCl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cxnSp>
        <p:nvCxnSpPr>
          <p:cNvPr id="6" name="Straight Connector 5"/>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727666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Four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7654" y="990600"/>
            <a:ext cx="4343400" cy="2468563"/>
          </a:xfrm>
          <a:prstGeom prst="rect">
            <a:avLst/>
          </a:prstGeom>
        </p:spPr>
        <p:txBody>
          <a:bodyPr/>
          <a:lstStyle>
            <a:lvl1pPr>
              <a:buClr>
                <a:schemeClr val="accent5"/>
              </a:buCl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15854" y="990600"/>
            <a:ext cx="4267200" cy="2459010"/>
          </a:xfrm>
          <a:prstGeom prst="rect">
            <a:avLst/>
          </a:prstGeom>
        </p:spPr>
        <p:txBody>
          <a:bodyPr/>
          <a:lstStyle>
            <a:lvl1pPr>
              <a:buClr>
                <a:schemeClr val="accent5"/>
              </a:buCl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0"/>
          </p:nvPr>
        </p:nvSpPr>
        <p:spPr>
          <a:xfrm>
            <a:off x="67654" y="3581400"/>
            <a:ext cx="4343400" cy="2667000"/>
          </a:xfrm>
        </p:spPr>
        <p:txBody>
          <a:bodyPr/>
          <a:lstStyle>
            <a:lvl1pPr>
              <a:buClr>
                <a:schemeClr val="accent5"/>
              </a:buClr>
              <a:defRPr sz="1400"/>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1"/>
          </p:nvPr>
        </p:nvSpPr>
        <p:spPr>
          <a:xfrm>
            <a:off x="4715854" y="3581400"/>
            <a:ext cx="4267200" cy="2667000"/>
          </a:xfrm>
        </p:spPr>
        <p:txBody>
          <a:bodyPr/>
          <a:lstStyle>
            <a:lvl1pPr>
              <a:buClr>
                <a:schemeClr val="accent5"/>
              </a:buClr>
              <a:defRPr sz="1400"/>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cxnSp>
        <p:nvCxnSpPr>
          <p:cNvPr id="8" name="Straight Connector 7"/>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377667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 name="Text Placeholder 2"/>
          <p:cNvSpPr>
            <a:spLocks noGrp="1"/>
          </p:cNvSpPr>
          <p:nvPr>
            <p:ph type="body" idx="1"/>
          </p:nvPr>
        </p:nvSpPr>
        <p:spPr>
          <a:xfrm>
            <a:off x="76200" y="990600"/>
            <a:ext cx="4361471" cy="639762"/>
          </a:xfrm>
          <a:prstGeom prst="rect">
            <a:avLst/>
          </a:prstGeom>
        </p:spPr>
        <p:txBody>
          <a:bodyPr anchor="b"/>
          <a:lstStyle>
            <a:lvl1pPr marL="214313" indent="-214313">
              <a:buFont typeface="Arial" pitchFamily="34" charset="0"/>
              <a:buChar char=" "/>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1" name="Content Placeholder 3"/>
          <p:cNvSpPr>
            <a:spLocks noGrp="1"/>
          </p:cNvSpPr>
          <p:nvPr>
            <p:ph sz="half" idx="2"/>
          </p:nvPr>
        </p:nvSpPr>
        <p:spPr>
          <a:xfrm>
            <a:off x="67654" y="1676400"/>
            <a:ext cx="4343400" cy="4800600"/>
          </a:xfrm>
          <a:prstGeom prst="rect">
            <a:avLst/>
          </a:prstGeom>
        </p:spPr>
        <p:txBody>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4"/>
          <p:cNvSpPr>
            <a:spLocks noGrp="1"/>
          </p:cNvSpPr>
          <p:nvPr>
            <p:ph type="body" sz="quarter" idx="3"/>
          </p:nvPr>
        </p:nvSpPr>
        <p:spPr>
          <a:xfrm>
            <a:off x="4648200" y="990600"/>
            <a:ext cx="4370996" cy="639762"/>
          </a:xfrm>
          <a:prstGeom prst="rect">
            <a:avLst/>
          </a:prstGeom>
        </p:spPr>
        <p:txBody>
          <a:bodyPr anchor="b"/>
          <a:lstStyle>
            <a:lvl1pPr marL="204788" indent="-204788">
              <a:buFont typeface="Arial" pitchFamily="34" charset="0"/>
              <a:buChar char=" "/>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4"/>
          </p:nvPr>
        </p:nvSpPr>
        <p:spPr>
          <a:xfrm>
            <a:off x="4645025" y="1676400"/>
            <a:ext cx="4346575" cy="4800600"/>
          </a:xfrm>
          <a:prstGeom prst="rect">
            <a:avLst/>
          </a:prstGeom>
        </p:spPr>
        <p:txBody>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976963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6" Type="http://schemas.openxmlformats.org/officeDocument/2006/relationships/theme" Target="../theme/theme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Rectangle 3"/>
          <p:cNvSpPr>
            <a:spLocks noGrp="1" noChangeArrowheads="1"/>
          </p:cNvSpPr>
          <p:nvPr>
            <p:ph type="body" idx="1"/>
          </p:nvPr>
        </p:nvSpPr>
        <p:spPr bwMode="auto">
          <a:xfrm>
            <a:off x="67654" y="990600"/>
            <a:ext cx="8915400"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 name="Slide Number Placeholder 7"/>
          <p:cNvSpPr txBox="1">
            <a:spLocks/>
          </p:cNvSpPr>
          <p:nvPr/>
        </p:nvSpPr>
        <p:spPr>
          <a:xfrm>
            <a:off x="8578971" y="6616757"/>
            <a:ext cx="547777" cy="225484"/>
          </a:xfrm>
          <a:prstGeom prst="rect">
            <a:avLst/>
          </a:prstGeom>
          <a:ln>
            <a:noFill/>
          </a:ln>
        </p:spPr>
        <p:txBody>
          <a:bodyPr vert="horz" lIns="91440" tIns="45720" rIns="91440" bIns="45720" rtlCol="0" anchor="ctr"/>
          <a:lstStyle>
            <a:defPPr>
              <a:defRPr lang="en-US"/>
            </a:defPPr>
            <a:lvl1pPr algn="r" rtl="0" fontAlgn="base">
              <a:lnSpc>
                <a:spcPct val="90000"/>
              </a:lnSpc>
              <a:spcBef>
                <a:spcPct val="50000"/>
              </a:spcBef>
              <a:spcAft>
                <a:spcPct val="0"/>
              </a:spcAft>
              <a:defRPr sz="1000" kern="1200">
                <a:solidFill>
                  <a:schemeClr val="tx1"/>
                </a:solidFill>
                <a:latin typeface="Arial" charset="0"/>
                <a:ea typeface="+mn-ea"/>
                <a:cs typeface="+mn-cs"/>
              </a:defRPr>
            </a:lvl1pPr>
            <a:lvl2pPr marL="457200" algn="l" rtl="0" fontAlgn="base">
              <a:lnSpc>
                <a:spcPct val="90000"/>
              </a:lnSpc>
              <a:spcBef>
                <a:spcPct val="50000"/>
              </a:spcBef>
              <a:spcAft>
                <a:spcPct val="0"/>
              </a:spcAft>
              <a:defRPr sz="1600" kern="1200">
                <a:solidFill>
                  <a:schemeClr val="tx1"/>
                </a:solidFill>
                <a:latin typeface="Arial" charset="0"/>
                <a:ea typeface="+mn-ea"/>
                <a:cs typeface="+mn-cs"/>
              </a:defRPr>
            </a:lvl2pPr>
            <a:lvl3pPr marL="914400" algn="l" rtl="0" fontAlgn="base">
              <a:lnSpc>
                <a:spcPct val="90000"/>
              </a:lnSpc>
              <a:spcBef>
                <a:spcPct val="50000"/>
              </a:spcBef>
              <a:spcAft>
                <a:spcPct val="0"/>
              </a:spcAft>
              <a:defRPr sz="1600" kern="1200">
                <a:solidFill>
                  <a:schemeClr val="tx1"/>
                </a:solidFill>
                <a:latin typeface="Arial" charset="0"/>
                <a:ea typeface="+mn-ea"/>
                <a:cs typeface="+mn-cs"/>
              </a:defRPr>
            </a:lvl3pPr>
            <a:lvl4pPr marL="1371600" algn="l" rtl="0" fontAlgn="base">
              <a:lnSpc>
                <a:spcPct val="90000"/>
              </a:lnSpc>
              <a:spcBef>
                <a:spcPct val="50000"/>
              </a:spcBef>
              <a:spcAft>
                <a:spcPct val="0"/>
              </a:spcAft>
              <a:defRPr sz="1600" kern="1200">
                <a:solidFill>
                  <a:schemeClr val="tx1"/>
                </a:solidFill>
                <a:latin typeface="Arial" charset="0"/>
                <a:ea typeface="+mn-ea"/>
                <a:cs typeface="+mn-cs"/>
              </a:defRPr>
            </a:lvl4pPr>
            <a:lvl5pPr marL="1828800" algn="l" rtl="0" fontAlgn="base">
              <a:lnSpc>
                <a:spcPct val="90000"/>
              </a:lnSpc>
              <a:spcBef>
                <a:spcPct val="5000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fld id="{296C8835-0D17-40BE-AF3A-B681D566BC72}" type="slidenum">
              <a:rPr lang="en-US" smtClean="0">
                <a:solidFill>
                  <a:prstClr val="black"/>
                </a:solidFill>
              </a:rPr>
              <a:pPr/>
              <a:t>‹#›</a:t>
            </a:fld>
            <a:endParaRPr lang="en-US" dirty="0">
              <a:solidFill>
                <a:prstClr val="black"/>
              </a:solidFill>
            </a:endParaRPr>
          </a:p>
        </p:txBody>
      </p:sp>
      <p:pic>
        <p:nvPicPr>
          <p:cNvPr id="8" name="Picture 7"/>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7154692" y="6597294"/>
            <a:ext cx="1591056" cy="219012"/>
          </a:xfrm>
          <a:prstGeom prst="rect">
            <a:avLst/>
          </a:prstGeom>
        </p:spPr>
      </p:pic>
    </p:spTree>
    <p:extLst>
      <p:ext uri="{BB962C8B-B14F-4D97-AF65-F5344CB8AC3E}">
        <p14:creationId xmlns:p14="http://schemas.microsoft.com/office/powerpoint/2010/main" val="390357866"/>
      </p:ext>
    </p:extLst>
  </p:cSld>
  <p:clrMap bg1="lt1" tx1="dk1" bg2="lt2" tx2="dk2" accent1="accent1" accent2="accent2" accent3="accent3" accent4="accent4" accent5="accent5" accent6="accent6" hlink="hlink" folHlink="folHlink"/>
  <p:sldLayoutIdLst>
    <p:sldLayoutId id="2147484344" r:id="rId1"/>
    <p:sldLayoutId id="2147484345" r:id="rId2"/>
    <p:sldLayoutId id="2147484346" r:id="rId3"/>
    <p:sldLayoutId id="2147484347" r:id="rId4"/>
    <p:sldLayoutId id="2147484348" r:id="rId5"/>
    <p:sldLayoutId id="2147484349" r:id="rId6"/>
    <p:sldLayoutId id="2147484350" r:id="rId7"/>
    <p:sldLayoutId id="2147484351" r:id="rId8"/>
    <p:sldLayoutId id="2147484352" r:id="rId9"/>
    <p:sldLayoutId id="2147484353" r:id="rId10"/>
    <p:sldLayoutId id="2147484354" r:id="rId11"/>
    <p:sldLayoutId id="2147484355" r:id="rId12"/>
    <p:sldLayoutId id="2147484356" r:id="rId13"/>
    <p:sldLayoutId id="2147484357" r:id="rId14"/>
    <p:sldLayoutId id="2147484358" r:id="rId15"/>
    <p:sldLayoutId id="2147484359" r:id="rId16"/>
    <p:sldLayoutId id="2147484360" r:id="rId17"/>
    <p:sldLayoutId id="2147484361" r:id="rId18"/>
  </p:sldLayoutIdLst>
  <p:hf sldNum="0" hdr="0" ftr="0" dt="0"/>
  <p:txStyles>
    <p:titleStyle>
      <a:lvl1pPr algn="l" rtl="0" eaLnBrk="1" fontAlgn="base" hangingPunct="1">
        <a:lnSpc>
          <a:spcPct val="90000"/>
        </a:lnSpc>
        <a:spcBef>
          <a:spcPct val="0"/>
        </a:spcBef>
        <a:spcAft>
          <a:spcPct val="0"/>
        </a:spcAft>
        <a:defRPr sz="2200" b="1">
          <a:solidFill>
            <a:schemeClr val="tx2"/>
          </a:solidFill>
          <a:latin typeface="+mj-lt"/>
          <a:ea typeface="+mj-ea"/>
          <a:cs typeface="+mj-cs"/>
        </a:defRPr>
      </a:lvl1pPr>
      <a:lvl2pPr algn="l" rtl="0" eaLnBrk="1" fontAlgn="base" hangingPunct="1">
        <a:lnSpc>
          <a:spcPct val="90000"/>
        </a:lnSpc>
        <a:spcBef>
          <a:spcPct val="0"/>
        </a:spcBef>
        <a:spcAft>
          <a:spcPct val="0"/>
        </a:spcAft>
        <a:defRPr sz="2200" b="1">
          <a:solidFill>
            <a:schemeClr val="tx2"/>
          </a:solidFill>
          <a:latin typeface="Arial" charset="0"/>
        </a:defRPr>
      </a:lvl2pPr>
      <a:lvl3pPr algn="l" rtl="0" eaLnBrk="1" fontAlgn="base" hangingPunct="1">
        <a:lnSpc>
          <a:spcPct val="90000"/>
        </a:lnSpc>
        <a:spcBef>
          <a:spcPct val="0"/>
        </a:spcBef>
        <a:spcAft>
          <a:spcPct val="0"/>
        </a:spcAft>
        <a:defRPr sz="2200" b="1">
          <a:solidFill>
            <a:schemeClr val="tx2"/>
          </a:solidFill>
          <a:latin typeface="Arial" charset="0"/>
        </a:defRPr>
      </a:lvl3pPr>
      <a:lvl4pPr algn="l" rtl="0" eaLnBrk="1" fontAlgn="base" hangingPunct="1">
        <a:lnSpc>
          <a:spcPct val="90000"/>
        </a:lnSpc>
        <a:spcBef>
          <a:spcPct val="0"/>
        </a:spcBef>
        <a:spcAft>
          <a:spcPct val="0"/>
        </a:spcAft>
        <a:defRPr sz="2200" b="1">
          <a:solidFill>
            <a:schemeClr val="tx2"/>
          </a:solidFill>
          <a:latin typeface="Arial" charset="0"/>
        </a:defRPr>
      </a:lvl4pPr>
      <a:lvl5pPr algn="l" rtl="0" eaLnBrk="1" fontAlgn="base" hangingPunct="1">
        <a:lnSpc>
          <a:spcPct val="90000"/>
        </a:lnSpc>
        <a:spcBef>
          <a:spcPct val="0"/>
        </a:spcBef>
        <a:spcAft>
          <a:spcPct val="0"/>
        </a:spcAft>
        <a:defRPr sz="2200" b="1">
          <a:solidFill>
            <a:schemeClr val="tx2"/>
          </a:solidFill>
          <a:latin typeface="Arial" charset="0"/>
        </a:defRPr>
      </a:lvl5pPr>
      <a:lvl6pPr marL="457200" algn="l" rtl="0" eaLnBrk="1" fontAlgn="base" hangingPunct="1">
        <a:lnSpc>
          <a:spcPct val="90000"/>
        </a:lnSpc>
        <a:spcBef>
          <a:spcPct val="0"/>
        </a:spcBef>
        <a:spcAft>
          <a:spcPct val="0"/>
        </a:spcAft>
        <a:defRPr sz="2200" b="1">
          <a:solidFill>
            <a:schemeClr val="tx2"/>
          </a:solidFill>
          <a:latin typeface="Arial" charset="0"/>
        </a:defRPr>
      </a:lvl6pPr>
      <a:lvl7pPr marL="914400" algn="l" rtl="0" eaLnBrk="1" fontAlgn="base" hangingPunct="1">
        <a:lnSpc>
          <a:spcPct val="90000"/>
        </a:lnSpc>
        <a:spcBef>
          <a:spcPct val="0"/>
        </a:spcBef>
        <a:spcAft>
          <a:spcPct val="0"/>
        </a:spcAft>
        <a:defRPr sz="2200" b="1">
          <a:solidFill>
            <a:schemeClr val="tx2"/>
          </a:solidFill>
          <a:latin typeface="Arial" charset="0"/>
        </a:defRPr>
      </a:lvl7pPr>
      <a:lvl8pPr marL="1371600" algn="l" rtl="0" eaLnBrk="1" fontAlgn="base" hangingPunct="1">
        <a:lnSpc>
          <a:spcPct val="90000"/>
        </a:lnSpc>
        <a:spcBef>
          <a:spcPct val="0"/>
        </a:spcBef>
        <a:spcAft>
          <a:spcPct val="0"/>
        </a:spcAft>
        <a:defRPr sz="2200" b="1">
          <a:solidFill>
            <a:schemeClr val="tx2"/>
          </a:solidFill>
          <a:latin typeface="Arial" charset="0"/>
        </a:defRPr>
      </a:lvl8pPr>
      <a:lvl9pPr marL="1828800" algn="l" rtl="0" eaLnBrk="1" fontAlgn="base" hangingPunct="1">
        <a:lnSpc>
          <a:spcPct val="90000"/>
        </a:lnSpc>
        <a:spcBef>
          <a:spcPct val="0"/>
        </a:spcBef>
        <a:spcAft>
          <a:spcPct val="0"/>
        </a:spcAft>
        <a:defRPr sz="2200" b="1">
          <a:solidFill>
            <a:schemeClr val="tx2"/>
          </a:solidFill>
          <a:latin typeface="Arial" charset="0"/>
        </a:defRPr>
      </a:lvl9pPr>
    </p:titleStyle>
    <p:bodyStyle>
      <a:lvl1pPr marL="209550" indent="-209550" algn="l" rtl="0" eaLnBrk="1" fontAlgn="base" hangingPunct="1">
        <a:lnSpc>
          <a:spcPct val="90000"/>
        </a:lnSpc>
        <a:spcBef>
          <a:spcPct val="65000"/>
        </a:spcBef>
        <a:spcAft>
          <a:spcPct val="0"/>
        </a:spcAft>
        <a:buClr>
          <a:schemeClr val="accent5"/>
        </a:buClr>
        <a:buFont typeface="Wingdings" pitchFamily="34" charset="2"/>
        <a:buChar char="Ø"/>
        <a:defRPr sz="1600">
          <a:solidFill>
            <a:schemeClr val="tx1"/>
          </a:solidFill>
          <a:latin typeface="+mn-lt"/>
          <a:ea typeface="+mn-ea"/>
          <a:cs typeface="+mn-cs"/>
        </a:defRPr>
      </a:lvl1pPr>
      <a:lvl2pPr marL="395288" indent="-184150" algn="l" rtl="0" eaLnBrk="1" fontAlgn="base" hangingPunct="1">
        <a:lnSpc>
          <a:spcPct val="90000"/>
        </a:lnSpc>
        <a:spcBef>
          <a:spcPct val="30000"/>
        </a:spcBef>
        <a:spcAft>
          <a:spcPct val="0"/>
        </a:spcAft>
        <a:buClr>
          <a:schemeClr val="accent5"/>
        </a:buClr>
        <a:buFont typeface="Symbol" pitchFamily="82" charset="2"/>
        <a:buChar char="·"/>
        <a:defRPr sz="1600">
          <a:solidFill>
            <a:schemeClr val="tx1"/>
          </a:solidFill>
          <a:latin typeface="+mn-lt"/>
        </a:defRPr>
      </a:lvl2pPr>
      <a:lvl3pPr marL="593725" indent="-196850" algn="l" rtl="0" eaLnBrk="1" fontAlgn="base" hangingPunct="1">
        <a:lnSpc>
          <a:spcPct val="90000"/>
        </a:lnSpc>
        <a:spcBef>
          <a:spcPct val="15000"/>
        </a:spcBef>
        <a:spcAft>
          <a:spcPct val="0"/>
        </a:spcAft>
        <a:buClr>
          <a:schemeClr val="accent5"/>
        </a:buClr>
        <a:buChar char="–"/>
        <a:defRPr sz="1600">
          <a:solidFill>
            <a:schemeClr val="tx1"/>
          </a:solidFill>
          <a:latin typeface="+mn-lt"/>
        </a:defRPr>
      </a:lvl3pPr>
      <a:lvl4pPr marL="792163" indent="-196850" algn="l" rtl="0" eaLnBrk="1" fontAlgn="base" hangingPunct="1">
        <a:lnSpc>
          <a:spcPct val="90000"/>
        </a:lnSpc>
        <a:spcBef>
          <a:spcPct val="15000"/>
        </a:spcBef>
        <a:spcAft>
          <a:spcPct val="0"/>
        </a:spcAft>
        <a:buClr>
          <a:schemeClr val="accent5"/>
        </a:buClr>
        <a:buChar char="»"/>
        <a:defRPr sz="1600">
          <a:solidFill>
            <a:schemeClr val="tx1"/>
          </a:solidFill>
          <a:latin typeface="+mn-lt"/>
        </a:defRPr>
      </a:lvl4pPr>
      <a:lvl5pPr marL="977900" indent="-184150" algn="l" rtl="0" eaLnBrk="1" fontAlgn="base" hangingPunct="1">
        <a:lnSpc>
          <a:spcPct val="90000"/>
        </a:lnSpc>
        <a:spcBef>
          <a:spcPct val="15000"/>
        </a:spcBef>
        <a:spcAft>
          <a:spcPct val="0"/>
        </a:spcAft>
        <a:buClr>
          <a:schemeClr val="accent5"/>
        </a:buClr>
        <a:buChar char="›"/>
        <a:defRPr sz="1600">
          <a:solidFill>
            <a:schemeClr val="tx1"/>
          </a:solidFill>
          <a:latin typeface="+mn-lt"/>
        </a:defRPr>
      </a:lvl5pPr>
      <a:lvl6pPr marL="1435100" indent="-184150" algn="l" rtl="0" eaLnBrk="1" fontAlgn="base" hangingPunct="1">
        <a:lnSpc>
          <a:spcPct val="90000"/>
        </a:lnSpc>
        <a:spcBef>
          <a:spcPct val="15000"/>
        </a:spcBef>
        <a:spcAft>
          <a:spcPct val="0"/>
        </a:spcAft>
        <a:buClr>
          <a:schemeClr val="folHlink"/>
        </a:buClr>
        <a:buChar char="›"/>
        <a:defRPr sz="1600">
          <a:solidFill>
            <a:schemeClr val="tx1"/>
          </a:solidFill>
          <a:latin typeface="+mn-lt"/>
        </a:defRPr>
      </a:lvl6pPr>
      <a:lvl7pPr marL="1892300" indent="-184150" algn="l" rtl="0" eaLnBrk="1" fontAlgn="base" hangingPunct="1">
        <a:lnSpc>
          <a:spcPct val="90000"/>
        </a:lnSpc>
        <a:spcBef>
          <a:spcPct val="15000"/>
        </a:spcBef>
        <a:spcAft>
          <a:spcPct val="0"/>
        </a:spcAft>
        <a:buClr>
          <a:schemeClr val="folHlink"/>
        </a:buClr>
        <a:buChar char="›"/>
        <a:defRPr sz="1600">
          <a:solidFill>
            <a:schemeClr val="tx1"/>
          </a:solidFill>
          <a:latin typeface="+mn-lt"/>
        </a:defRPr>
      </a:lvl7pPr>
      <a:lvl8pPr marL="2349500" indent="-184150" algn="l" rtl="0" eaLnBrk="1" fontAlgn="base" hangingPunct="1">
        <a:lnSpc>
          <a:spcPct val="90000"/>
        </a:lnSpc>
        <a:spcBef>
          <a:spcPct val="15000"/>
        </a:spcBef>
        <a:spcAft>
          <a:spcPct val="0"/>
        </a:spcAft>
        <a:buClr>
          <a:schemeClr val="folHlink"/>
        </a:buClr>
        <a:buChar char="›"/>
        <a:defRPr sz="1600">
          <a:solidFill>
            <a:schemeClr val="tx1"/>
          </a:solidFill>
          <a:latin typeface="+mn-lt"/>
        </a:defRPr>
      </a:lvl8pPr>
      <a:lvl9pPr marL="2806700" indent="-184150" algn="l" rtl="0" eaLnBrk="1" fontAlgn="base" hangingPunct="1">
        <a:lnSpc>
          <a:spcPct val="90000"/>
        </a:lnSpc>
        <a:spcBef>
          <a:spcPct val="15000"/>
        </a:spcBef>
        <a:spcAft>
          <a:spcPct val="0"/>
        </a:spcAft>
        <a:buClr>
          <a:schemeClr val="folHlink"/>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5136" y="444508"/>
            <a:ext cx="8229600" cy="521696"/>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15136" y="982199"/>
            <a:ext cx="5332506" cy="332192"/>
          </a:xfrm>
          <a:prstGeom prst="rect">
            <a:avLst/>
          </a:prstGeom>
        </p:spPr>
        <p:txBody>
          <a:bodyPr vert="horz" lIns="91440" tIns="45720" rIns="91440" bIns="45720" rtlCol="0">
            <a:normAutofit/>
          </a:bodyPr>
          <a:lstStyle/>
          <a:p>
            <a:pPr lvl="0"/>
            <a:r>
              <a:rPr lang="en-US" dirty="0"/>
              <a:t>Click to edit Master text styles</a:t>
            </a:r>
          </a:p>
        </p:txBody>
      </p:sp>
      <p:sp>
        <p:nvSpPr>
          <p:cNvPr id="6" name="Slide Number Placeholder 5"/>
          <p:cNvSpPr>
            <a:spLocks noGrp="1"/>
          </p:cNvSpPr>
          <p:nvPr>
            <p:ph type="sldNum" sz="quarter" idx="4"/>
          </p:nvPr>
        </p:nvSpPr>
        <p:spPr>
          <a:xfrm>
            <a:off x="8367077" y="6420103"/>
            <a:ext cx="626035" cy="366183"/>
          </a:xfrm>
          <a:prstGeom prst="rect">
            <a:avLst/>
          </a:prstGeom>
        </p:spPr>
        <p:txBody>
          <a:bodyPr vert="horz" lIns="91440" tIns="45720" rIns="91440" bIns="45720" rtlCol="0" anchor="ctr"/>
          <a:lstStyle>
            <a:lvl1pPr algn="r">
              <a:defRPr sz="1000">
                <a:solidFill>
                  <a:schemeClr val="accent2"/>
                </a:solidFill>
                <a:latin typeface="Arial"/>
                <a:cs typeface="Arial"/>
              </a:defRPr>
            </a:lvl1pPr>
          </a:lstStyle>
          <a:p>
            <a:fld id="{A88B48FB-E956-2048-9E74-C69E7CAA26CC}" type="slidenum">
              <a:rPr lang="en-US" smtClean="0"/>
              <a:pPr/>
              <a:t>‹#›</a:t>
            </a:fld>
            <a:endParaRPr lang="en-US" dirty="0"/>
          </a:p>
        </p:txBody>
      </p:sp>
      <p:cxnSp>
        <p:nvCxnSpPr>
          <p:cNvPr id="7" name="Straight Connector 6"/>
          <p:cNvCxnSpPr/>
          <p:nvPr/>
        </p:nvCxnSpPr>
        <p:spPr>
          <a:xfrm>
            <a:off x="0" y="6420101"/>
            <a:ext cx="9144000" cy="0"/>
          </a:xfrm>
          <a:prstGeom prst="line">
            <a:avLst/>
          </a:prstGeom>
          <a:ln w="12700" cmpd="sng">
            <a:solidFill>
              <a:srgbClr val="CCCCCC"/>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204789" y="972237"/>
            <a:ext cx="8780462" cy="0"/>
          </a:xfrm>
          <a:prstGeom prst="line">
            <a:avLst/>
          </a:prstGeom>
          <a:ln w="6350" cmpd="sng">
            <a:solidFill>
              <a:srgbClr val="CCCCC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1260871"/>
      </p:ext>
    </p:extLst>
  </p:cSld>
  <p:clrMap bg1="lt1" tx1="dk1" bg2="lt2" tx2="dk2" accent1="accent1" accent2="accent2" accent3="accent3" accent4="accent4" accent5="accent5" accent6="accent6" hlink="hlink" folHlink="folHlink"/>
  <p:sldLayoutIdLst>
    <p:sldLayoutId id="2147484423" r:id="rId1"/>
    <p:sldLayoutId id="2147484424" r:id="rId2"/>
    <p:sldLayoutId id="2147484425" r:id="rId3"/>
  </p:sldLayoutIdLst>
  <p:txStyles>
    <p:titleStyle>
      <a:lvl1pPr algn="l" defTabSz="457189" rtl="0" eaLnBrk="1" latinLnBrk="0" hangingPunct="1">
        <a:spcBef>
          <a:spcPct val="0"/>
        </a:spcBef>
        <a:buNone/>
        <a:defRPr sz="2000" b="1" kern="1200">
          <a:solidFill>
            <a:schemeClr val="tx1"/>
          </a:solidFill>
          <a:latin typeface="Arial"/>
          <a:ea typeface="+mj-ea"/>
          <a:cs typeface="Arial"/>
        </a:defRPr>
      </a:lvl1pPr>
    </p:titleStyle>
    <p:bodyStyle>
      <a:lvl1pPr marL="0" indent="0" algn="l" defTabSz="457189" rtl="0" eaLnBrk="1" latinLnBrk="0" hangingPunct="1">
        <a:spcBef>
          <a:spcPct val="20000"/>
        </a:spcBef>
        <a:buFont typeface="Arial"/>
        <a:buNone/>
        <a:defRPr sz="1000" kern="1200">
          <a:solidFill>
            <a:schemeClr val="tx1"/>
          </a:solidFill>
          <a:latin typeface="Arial"/>
          <a:ea typeface="+mn-ea"/>
          <a:cs typeface="Arial"/>
        </a:defRPr>
      </a:lvl1pPr>
      <a:lvl2pPr marL="742931" indent="-285743" algn="l" defTabSz="457189" rtl="0" eaLnBrk="1" latinLnBrk="0" hangingPunct="1">
        <a:spcBef>
          <a:spcPct val="20000"/>
        </a:spcBef>
        <a:buFont typeface="Arial"/>
        <a:buChar char="–"/>
        <a:defRPr sz="2800" kern="1200">
          <a:solidFill>
            <a:schemeClr val="tx1"/>
          </a:solidFill>
          <a:latin typeface="+mn-lt"/>
          <a:ea typeface="+mn-ea"/>
          <a:cs typeface="+mn-cs"/>
        </a:defRPr>
      </a:lvl2pPr>
      <a:lvl3pPr marL="1142972" indent="-228594" algn="l" defTabSz="457189" rtl="0" eaLnBrk="1" latinLnBrk="0" hangingPunct="1">
        <a:spcBef>
          <a:spcPct val="20000"/>
        </a:spcBef>
        <a:buFont typeface="Arial"/>
        <a:buChar char="•"/>
        <a:defRPr sz="2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8" indent="-228594" algn="l" defTabSz="457189" rtl="0" eaLnBrk="1" latinLnBrk="0" hangingPunct="1">
        <a:spcBef>
          <a:spcPct val="20000"/>
        </a:spcBef>
        <a:buFont typeface="Arial"/>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9997" y="447188"/>
            <a:ext cx="7524003"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09997" y="2184400"/>
            <a:ext cx="7524003"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42797" y="6041361"/>
            <a:ext cx="6289532"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6911422" y="6041361"/>
            <a:ext cx="993161"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7/26/2025</a:t>
            </a:fld>
            <a:endParaRPr lang="en-US" dirty="0"/>
          </a:p>
        </p:txBody>
      </p:sp>
      <p:sp>
        <p:nvSpPr>
          <p:cNvPr id="6" name="Slide Number Placeholder 5"/>
          <p:cNvSpPr>
            <a:spLocks noGrp="1"/>
          </p:cNvSpPr>
          <p:nvPr>
            <p:ph type="sldNum" sz="quarter" idx="4"/>
          </p:nvPr>
        </p:nvSpPr>
        <p:spPr>
          <a:xfrm>
            <a:off x="7904584" y="5915887"/>
            <a:ext cx="796616"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02899891"/>
      </p:ext>
    </p:extLst>
  </p:cSld>
  <p:clrMap bg1="dk1" tx1="lt1" bg2="dk2" tx2="lt2" accent1="accent1" accent2="accent2" accent3="accent3" accent4="accent4" accent5="accent5" accent6="accent6" hlink="hlink" folHlink="folHlink"/>
  <p:sldLayoutIdLst>
    <p:sldLayoutId id="2147484504" r:id="rId1"/>
    <p:sldLayoutId id="2147484505" r:id="rId2"/>
    <p:sldLayoutId id="2147484506" r:id="rId3"/>
    <p:sldLayoutId id="2147484507" r:id="rId4"/>
    <p:sldLayoutId id="2147484508" r:id="rId5"/>
    <p:sldLayoutId id="2147484509" r:id="rId6"/>
    <p:sldLayoutId id="2147484510" r:id="rId7"/>
    <p:sldLayoutId id="2147484511" r:id="rId8"/>
    <p:sldLayoutId id="2147484512" r:id="rId9"/>
    <p:sldLayoutId id="2147484513" r:id="rId10"/>
    <p:sldLayoutId id="2147484514" r:id="rId11"/>
    <p:sldLayoutId id="2147484515" r:id="rId12"/>
    <p:sldLayoutId id="2147484516" r:id="rId13"/>
    <p:sldLayoutId id="2147484517" r:id="rId14"/>
    <p:sldLayoutId id="2147484518" r:id="rId15"/>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3" Type="http://schemas.openxmlformats.org/officeDocument/2006/relationships/hyperlink" Target="https://www.oceanpineswireless.com/" TargetMode="External"/><Relationship Id="rId2" Type="http://schemas.openxmlformats.org/officeDocument/2006/relationships/hyperlink" Target="https://events.teams.microsoft.com/event/662c0f5e-905f-405f-83e3-0ffc152d6fac@37ca2ed5-019e-4295-abbe-0f6663e955b9" TargetMode="External"/><Relationship Id="rId1" Type="http://schemas.openxmlformats.org/officeDocument/2006/relationships/slideLayout" Target="../slideLayouts/slideLayout27.xml"/><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eg"/><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7.xml"/><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2" Type="http://schemas.openxmlformats.org/officeDocument/2006/relationships/image" Target="https://files.constantcontact.com/4fdfceab001/4cd6bb01-03f4-42e5-8212-a383c9bfe9d8.png?rdr=true" TargetMode="Externa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3" Type="http://schemas.openxmlformats.org/officeDocument/2006/relationships/hyperlink" Target="https://youtu.be/0sc3jhSRjbc" TargetMode="External"/><Relationship Id="rId2" Type="http://schemas.openxmlformats.org/officeDocument/2006/relationships/hyperlink" Target="https://drive.google.com/file/d/1fYdrAxmriA7wjoQxCfpRhFw1fv2G1fzl/view?usp=sharing" TargetMode="Externa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package" Target="../embeddings/Microsoft_Excel_Worksheet.xlsx"/><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package" Target="../embeddings/Microsoft_Excel_Worksheet1.xlsx"/><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package" Target="../embeddings/Microsoft_Excel_Worksheet2.xlsx"/><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package" Target="../embeddings/Microsoft_Excel_Worksheet3.xlsx"/><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cid:mf_8B8051AE-3017-4569-8EFD-F9D6A3AC6845/L0/001" TargetMode="External"/><Relationship Id="rId7" Type="http://schemas.openxmlformats.org/officeDocument/2006/relationships/image" Target="../media/image13.jpeg"/><Relationship Id="rId2" Type="http://schemas.openxmlformats.org/officeDocument/2006/relationships/image" Target="../media/image9.jpeg"/><Relationship Id="rId1" Type="http://schemas.openxmlformats.org/officeDocument/2006/relationships/slideLayout" Target="../slideLayouts/slideLayout2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8C22DE07-B2C6-4253-B21A-6CF66957EE54}"/>
              </a:ext>
            </a:extLst>
          </p:cNvPr>
          <p:cNvSpPr>
            <a:spLocks noGrp="1"/>
          </p:cNvSpPr>
          <p:nvPr>
            <p:ph type="ctrTitle"/>
          </p:nvPr>
        </p:nvSpPr>
        <p:spPr>
          <a:xfrm>
            <a:off x="343930" y="5194657"/>
            <a:ext cx="8595884" cy="1188029"/>
          </a:xfrm>
        </p:spPr>
        <p:txBody>
          <a:bodyPr vert="horz" lIns="91440" tIns="45720" rIns="91440" bIns="45720" rtlCol="0" anchor="ctr">
            <a:normAutofit fontScale="90000"/>
          </a:bodyPr>
          <a:lstStyle/>
          <a:p>
            <a:r>
              <a:rPr lang="en-US" sz="3500" dirty="0">
                <a:cs typeface="+mj-cs"/>
              </a:rPr>
              <a:t>GM Leadership Report – </a:t>
            </a:r>
            <a:br>
              <a:rPr lang="en-US" sz="3500" dirty="0">
                <a:cs typeface="+mj-cs"/>
              </a:rPr>
            </a:br>
            <a:r>
              <a:rPr lang="en-US" sz="3600" dirty="0">
                <a:cs typeface="+mj-cs"/>
              </a:rPr>
              <a:t>John Viola – General Manager</a:t>
            </a:r>
            <a:br>
              <a:rPr lang="en-US" sz="3100" dirty="0">
                <a:cs typeface="+mj-cs"/>
              </a:rPr>
            </a:br>
            <a:r>
              <a:rPr lang="en-US" sz="3100" dirty="0">
                <a:cs typeface="+mj-cs"/>
              </a:rPr>
              <a:t>Linda Martin – Senior Director of Administration</a:t>
            </a:r>
            <a:endParaRPr lang="en-US" sz="3400" dirty="0">
              <a:cs typeface="+mj-cs"/>
            </a:endParaRPr>
          </a:p>
        </p:txBody>
      </p:sp>
      <p:sp>
        <p:nvSpPr>
          <p:cNvPr id="2" name="Title 2">
            <a:extLst>
              <a:ext uri="{FF2B5EF4-FFF2-40B4-BE49-F238E27FC236}">
                <a16:creationId xmlns:a16="http://schemas.microsoft.com/office/drawing/2014/main" id="{40FC7D45-B3C2-E8AD-230D-0FB87D2ED046}"/>
              </a:ext>
            </a:extLst>
          </p:cNvPr>
          <p:cNvSpPr txBox="1">
            <a:spLocks/>
          </p:cNvSpPr>
          <p:nvPr/>
        </p:nvSpPr>
        <p:spPr>
          <a:xfrm>
            <a:off x="343930" y="6489577"/>
            <a:ext cx="2628900" cy="743462"/>
          </a:xfrm>
          <a:prstGeom prst="rect">
            <a:avLst/>
          </a:prstGeom>
          <a:effectLst/>
        </p:spPr>
        <p:txBody>
          <a:bodyPr vert="horz" lIns="91440" tIns="45720" rIns="91440" bIns="45720" rtlCol="0" anchor="t">
            <a:normAutofit/>
          </a:bodyPr>
          <a:lstStyle>
            <a:lvl1pPr algn="l" defTabSz="457200" rtl="0" eaLnBrk="1" latinLnBrk="0" hangingPunct="1">
              <a:spcBef>
                <a:spcPct val="0"/>
              </a:spcBef>
              <a:buNone/>
              <a:defRPr sz="4000" b="1" kern="1200">
                <a:solidFill>
                  <a:srgbClr val="FEFEFE"/>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ct val="20000"/>
              </a:spcBef>
              <a:spcAft>
                <a:spcPts val="600"/>
              </a:spcAft>
              <a:buClr>
                <a:schemeClr val="accent1"/>
              </a:buClr>
            </a:pPr>
            <a:r>
              <a:rPr lang="en-US" sz="1800" dirty="0">
                <a:solidFill>
                  <a:schemeClr val="tx1"/>
                </a:solidFill>
                <a:latin typeface="+mn-lt"/>
                <a:ea typeface="+mn-ea"/>
                <a:cs typeface="+mn-cs"/>
              </a:rPr>
              <a:t>July 26, 2025</a:t>
            </a:r>
          </a:p>
        </p:txBody>
      </p:sp>
      <p:pic>
        <p:nvPicPr>
          <p:cNvPr id="4" name="Picture 3">
            <a:extLst>
              <a:ext uri="{FF2B5EF4-FFF2-40B4-BE49-F238E27FC236}">
                <a16:creationId xmlns:a16="http://schemas.microsoft.com/office/drawing/2014/main" id="{37E9BE2B-9EA5-DD94-9473-081260198DDA}"/>
              </a:ext>
            </a:extLst>
          </p:cNvPr>
          <p:cNvPicPr>
            <a:picLocks noChangeAspect="1"/>
          </p:cNvPicPr>
          <p:nvPr/>
        </p:nvPicPr>
        <p:blipFill>
          <a:blip r:embed="rId2"/>
          <a:srcRect l="9768" r="9090"/>
          <a:stretch>
            <a:fillRect/>
          </a:stretch>
        </p:blipFill>
        <p:spPr>
          <a:xfrm>
            <a:off x="2152835" y="0"/>
            <a:ext cx="4838330" cy="4918229"/>
          </a:xfrm>
          <a:prstGeom prst="rect">
            <a:avLst/>
          </a:prstGeom>
        </p:spPr>
      </p:pic>
    </p:spTree>
    <p:extLst>
      <p:ext uri="{BB962C8B-B14F-4D97-AF65-F5344CB8AC3E}">
        <p14:creationId xmlns:p14="http://schemas.microsoft.com/office/powerpoint/2010/main" val="36383106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4D3F1FE-E8DF-7D4D-D7A4-F20B6EA8A8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97EA01-627F-D5B1-047C-9481945433C0}"/>
              </a:ext>
            </a:extLst>
          </p:cNvPr>
          <p:cNvSpPr>
            <a:spLocks noGrp="1"/>
          </p:cNvSpPr>
          <p:nvPr>
            <p:ph type="title"/>
          </p:nvPr>
        </p:nvSpPr>
        <p:spPr>
          <a:xfrm>
            <a:off x="809997" y="417250"/>
            <a:ext cx="7524003" cy="870012"/>
          </a:xfrm>
        </p:spPr>
        <p:txBody>
          <a:bodyPr/>
          <a:lstStyle/>
          <a:p>
            <a:pPr algn="ctr"/>
            <a:r>
              <a:rPr lang="en-US" dirty="0"/>
              <a:t>DMA Study</a:t>
            </a:r>
          </a:p>
        </p:txBody>
      </p:sp>
      <p:sp>
        <p:nvSpPr>
          <p:cNvPr id="7" name="Title 12">
            <a:extLst>
              <a:ext uri="{FF2B5EF4-FFF2-40B4-BE49-F238E27FC236}">
                <a16:creationId xmlns:a16="http://schemas.microsoft.com/office/drawing/2014/main" id="{CE93FC94-F189-CDFE-4927-DEFA8E6552F2}"/>
              </a:ext>
            </a:extLst>
          </p:cNvPr>
          <p:cNvSpPr txBox="1">
            <a:spLocks/>
          </p:cNvSpPr>
          <p:nvPr/>
        </p:nvSpPr>
        <p:spPr>
          <a:xfrm>
            <a:off x="177552" y="1953087"/>
            <a:ext cx="8788892" cy="2484694"/>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1" indent="0" algn="l" defTabSz="914400" rtl="0" eaLnBrk="1" fontAlgn="auto" latinLnBrk="0" hangingPunct="1">
              <a:lnSpc>
                <a:spcPct val="100000"/>
              </a:lnSpc>
              <a:spcBef>
                <a:spcPct val="0"/>
              </a:spcBef>
              <a:spcAft>
                <a:spcPts val="600"/>
              </a:spcAft>
              <a:buClrTx/>
              <a:buSzTx/>
              <a:buFontTx/>
              <a:buNone/>
              <a:tabLst/>
              <a:defRPr/>
            </a:pPr>
            <a:endParaRPr kumimoji="0" lang="en-US" sz="1800" b="0" i="0" u="sng"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lvl="1" indent="-346075">
              <a:spcBef>
                <a:spcPct val="0"/>
              </a:spcBef>
              <a:spcAft>
                <a:spcPts val="600"/>
              </a:spcAft>
              <a:buFont typeface="Arial" panose="020B0604020202020204" pitchFamily="34" charset="0"/>
              <a:buChar char="•"/>
              <a:defRPr/>
            </a:pPr>
            <a:r>
              <a:rPr lang="en-US" dirty="0">
                <a:solidFill>
                  <a:prstClr val="black"/>
                </a:solidFill>
              </a:rPr>
              <a:t>Current tasks:</a:t>
            </a:r>
          </a:p>
          <a:p>
            <a:pPr marL="803275" lvl="2" indent="-346075">
              <a:spcBef>
                <a:spcPct val="0"/>
              </a:spcBef>
              <a:spcAft>
                <a:spcPts val="600"/>
              </a:spcAft>
              <a:buFont typeface="Arial" panose="020B0604020202020204" pitchFamily="34" charset="0"/>
              <a:buChar char="•"/>
              <a:defRPr/>
            </a:pPr>
            <a:r>
              <a:rPr lang="en-US" dirty="0">
                <a:solidFill>
                  <a:prstClr val="black"/>
                </a:solidFill>
              </a:rPr>
              <a:t>Linda Martin to lead initiative</a:t>
            </a:r>
          </a:p>
          <a:p>
            <a:pPr marL="803275" lvl="2" indent="-346075">
              <a:spcBef>
                <a:spcPct val="0"/>
              </a:spcBef>
              <a:spcAft>
                <a:spcPts val="600"/>
              </a:spcAft>
              <a:buFont typeface="Arial" panose="020B0604020202020204" pitchFamily="34" charset="0"/>
              <a:buChar char="•"/>
              <a:defRPr/>
            </a:pPr>
            <a:r>
              <a:rPr lang="en-US" dirty="0">
                <a:solidFill>
                  <a:prstClr val="black"/>
                </a:solidFill>
              </a:rPr>
              <a:t>Departments updating information from prior study</a:t>
            </a:r>
          </a:p>
          <a:p>
            <a:pPr marL="803275" lvl="2" indent="-346075">
              <a:spcBef>
                <a:spcPct val="0"/>
              </a:spcBef>
              <a:spcAft>
                <a:spcPts val="600"/>
              </a:spcAft>
              <a:buFont typeface="Arial" panose="020B0604020202020204" pitchFamily="34" charset="0"/>
              <a:buChar char="•"/>
              <a:defRPr/>
            </a:pPr>
            <a:r>
              <a:rPr lang="en-US" dirty="0">
                <a:solidFill>
                  <a:prstClr val="black"/>
                </a:solidFill>
              </a:rPr>
              <a:t>Once updated, data will be uploaded in DMA’s Navigator Portal</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Contract signed</a:t>
            </a:r>
          </a:p>
          <a:p>
            <a:pPr marL="803275" lvl="2" indent="-346075">
              <a:spcBef>
                <a:spcPct val="0"/>
              </a:spcBef>
              <a:spcAft>
                <a:spcPts val="600"/>
              </a:spcAft>
              <a:buFont typeface="Arial" panose="020B0604020202020204" pitchFamily="34" charset="0"/>
              <a:buChar char="•"/>
              <a:defRPr/>
            </a:pPr>
            <a:r>
              <a:rPr lang="en-US" dirty="0">
                <a:solidFill>
                  <a:prstClr val="black"/>
                </a:solidFill>
                <a:latin typeface="Century Gothic" panose="020B0502020202020204"/>
              </a:rPr>
              <a:t>Total cost:  $18,480</a:t>
            </a:r>
            <a:endPar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Timeline:</a:t>
            </a:r>
          </a:p>
          <a:p>
            <a:pPr marL="803275" lvl="2" indent="-346075">
              <a:spcBef>
                <a:spcPct val="0"/>
              </a:spcBef>
              <a:spcAft>
                <a:spcPts val="600"/>
              </a:spcAft>
              <a:buFont typeface="Arial" panose="020B0604020202020204" pitchFamily="34" charset="0"/>
              <a:buChar char="•"/>
              <a:defRPr/>
            </a:pPr>
            <a:r>
              <a:rPr lang="en-US" dirty="0">
                <a:solidFill>
                  <a:prstClr val="black"/>
                </a:solidFill>
                <a:latin typeface="Century Gothic" panose="020B0502020202020204"/>
              </a:rPr>
              <a:t>Will be on site end of August/beginning of September for field work</a:t>
            </a:r>
          </a:p>
          <a:p>
            <a:pPr marL="803275" lvl="2" indent="-346075">
              <a:spcBef>
                <a:spcPct val="0"/>
              </a:spcBef>
              <a:spcAft>
                <a:spcPts val="600"/>
              </a:spcAft>
              <a:buFont typeface="Arial" panose="020B0604020202020204" pitchFamily="34" charset="0"/>
              <a:buChar char="•"/>
              <a:defRPr/>
            </a:pPr>
            <a:r>
              <a:rPr lang="en-US" dirty="0">
                <a:solidFill>
                  <a:prstClr val="black"/>
                </a:solidFill>
                <a:latin typeface="Century Gothic" panose="020B0502020202020204"/>
              </a:rPr>
              <a:t>Draft report to be released approximately 3 months after field work completed</a:t>
            </a:r>
          </a:p>
          <a:p>
            <a:pPr marL="803275" lvl="2" indent="-346075">
              <a:spcBef>
                <a:spcPct val="0"/>
              </a:spcBef>
              <a:spcAft>
                <a:spcPts val="600"/>
              </a:spcAft>
              <a:buFont typeface="Arial" panose="020B0604020202020204" pitchFamily="34" charset="0"/>
              <a:buChar char="•"/>
              <a:defRPr/>
            </a:pPr>
            <a:r>
              <a:rPr lang="en-US" dirty="0">
                <a:solidFill>
                  <a:prstClr val="black"/>
                </a:solidFill>
                <a:latin typeface="Century Gothic" panose="020B0502020202020204"/>
              </a:rPr>
              <a:t>Working session with Budget &amp; Finance and Board to be scheduled (estimate December)</a:t>
            </a:r>
          </a:p>
        </p:txBody>
      </p:sp>
    </p:spTree>
    <p:extLst>
      <p:ext uri="{BB962C8B-B14F-4D97-AF65-F5344CB8AC3E}">
        <p14:creationId xmlns:p14="http://schemas.microsoft.com/office/powerpoint/2010/main" val="2807170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110985C-701D-860D-0621-219EE428E8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174F40-CDD1-D069-4248-7109F4BB6530}"/>
              </a:ext>
            </a:extLst>
          </p:cNvPr>
          <p:cNvSpPr>
            <a:spLocks noGrp="1"/>
          </p:cNvSpPr>
          <p:nvPr>
            <p:ph type="title"/>
          </p:nvPr>
        </p:nvSpPr>
        <p:spPr>
          <a:xfrm>
            <a:off x="809997" y="417250"/>
            <a:ext cx="7524003" cy="870012"/>
          </a:xfrm>
        </p:spPr>
        <p:txBody>
          <a:bodyPr/>
          <a:lstStyle/>
          <a:p>
            <a:pPr algn="ctr"/>
            <a:r>
              <a:rPr lang="en-US" dirty="0"/>
              <a:t>Cell Tower</a:t>
            </a:r>
          </a:p>
        </p:txBody>
      </p:sp>
      <p:sp>
        <p:nvSpPr>
          <p:cNvPr id="7" name="Title 12">
            <a:extLst>
              <a:ext uri="{FF2B5EF4-FFF2-40B4-BE49-F238E27FC236}">
                <a16:creationId xmlns:a16="http://schemas.microsoft.com/office/drawing/2014/main" id="{1B2EFB64-ED6B-C3A2-536F-7D2547666739}"/>
              </a:ext>
            </a:extLst>
          </p:cNvPr>
          <p:cNvSpPr txBox="1">
            <a:spLocks/>
          </p:cNvSpPr>
          <p:nvPr/>
        </p:nvSpPr>
        <p:spPr>
          <a:xfrm>
            <a:off x="221942" y="2032986"/>
            <a:ext cx="8762260" cy="2635614"/>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1" indent="0" algn="l" defTabSz="914400" rtl="0" eaLnBrk="1" fontAlgn="auto" latinLnBrk="0" hangingPunct="1">
              <a:lnSpc>
                <a:spcPct val="100000"/>
              </a:lnSpc>
              <a:spcBef>
                <a:spcPct val="0"/>
              </a:spcBef>
              <a:spcAft>
                <a:spcPts val="600"/>
              </a:spcAft>
              <a:buClrTx/>
              <a:buSzTx/>
              <a:buFontTx/>
              <a:buNone/>
              <a:tabLst/>
              <a:defRPr/>
            </a:pPr>
            <a:endParaRPr kumimoji="0" lang="en-US" b="0" i="0" u="sng"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Virtual town hall to be held this upcoming Monday, July 28</a:t>
            </a:r>
            <a:r>
              <a:rPr lang="en-US" baseline="30000" dirty="0">
                <a:solidFill>
                  <a:prstClr val="black"/>
                </a:solidFill>
                <a:latin typeface="Century Gothic" panose="020B0502020202020204"/>
              </a:rPr>
              <a:t>th</a:t>
            </a:r>
            <a:r>
              <a:rPr lang="en-US" dirty="0">
                <a:solidFill>
                  <a:prstClr val="black"/>
                </a:solidFill>
                <a:latin typeface="Century Gothic" panose="020B0502020202020204"/>
              </a:rPr>
              <a:t> at 6:00 p.m.</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Details regarding the town hall and project can be found under “News” on the Ocean Pines website:</a:t>
            </a:r>
          </a:p>
          <a:p>
            <a:pPr marL="803275" lvl="2" indent="-346075">
              <a:spcBef>
                <a:spcPct val="0"/>
              </a:spcBef>
              <a:spcAft>
                <a:spcPts val="600"/>
              </a:spcAft>
              <a:buFont typeface="Arial" panose="020B0604020202020204" pitchFamily="34" charset="0"/>
              <a:buChar char="•"/>
              <a:defRPr/>
            </a:pPr>
            <a:r>
              <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rPr>
              <a:t>Register for the event at </a:t>
            </a:r>
            <a:r>
              <a:rPr lang="en-US" dirty="0">
                <a:solidFill>
                  <a:srgbClr val="00B050"/>
                </a:solidFill>
              </a:rPr>
              <a:t> </a:t>
            </a:r>
            <a:r>
              <a:rPr lang="en-US" u="sng" dirty="0">
                <a:solidFill>
                  <a:srgbClr val="92D050"/>
                </a:solidFill>
                <a:hlinkClick r:id="rId2">
                  <a:extLst>
                    <a:ext uri="{A12FA001-AC4F-418D-AE19-62706E023703}">
                      <ahyp:hlinkClr xmlns:ahyp="http://schemas.microsoft.com/office/drawing/2018/hyperlinkcolor" val="tx"/>
                    </a:ext>
                  </a:extLst>
                </a:hlinkClick>
              </a:rPr>
              <a:t>https://events.teams.microsoft.com/event/662c0f5e-905f-405f-83e3-0ffc152d6fac@37ca2ed5-019e-4295-abbe-0f6663e955b9</a:t>
            </a:r>
            <a:endParaRPr lang="en-US" u="sng" dirty="0">
              <a:solidFill>
                <a:srgbClr val="92D050"/>
              </a:solidFill>
            </a:endParaRPr>
          </a:p>
          <a:p>
            <a:pPr marL="803275" lvl="2" indent="-346075">
              <a:spcBef>
                <a:spcPct val="0"/>
              </a:spcBef>
              <a:spcAft>
                <a:spcPts val="600"/>
              </a:spcAft>
              <a:buFont typeface="Arial" panose="020B0604020202020204" pitchFamily="34" charset="0"/>
              <a:buChar char="•"/>
              <a:defRPr/>
            </a:pPr>
            <a:r>
              <a:rPr lang="en-US" dirty="0">
                <a:solidFill>
                  <a:prstClr val="black"/>
                </a:solidFill>
                <a:latin typeface="Century Gothic" panose="020B0502020202020204"/>
              </a:rPr>
              <a:t>For more information regarding the project, visit </a:t>
            </a:r>
            <a:r>
              <a:rPr lang="en-US" dirty="0">
                <a:solidFill>
                  <a:srgbClr val="92D050"/>
                </a:solidFill>
                <a:latin typeface="Century Gothic" panose="020B0502020202020204"/>
                <a:hlinkClick r:id="rId3">
                  <a:extLst>
                    <a:ext uri="{A12FA001-AC4F-418D-AE19-62706E023703}">
                      <ahyp:hlinkClr xmlns:ahyp="http://schemas.microsoft.com/office/drawing/2018/hyperlinkcolor" val="tx"/>
                    </a:ext>
                  </a:extLst>
                </a:hlinkClick>
              </a:rPr>
              <a:t>https://www.oceanpineswireless.com/</a:t>
            </a:r>
            <a:r>
              <a:rPr lang="en-US" dirty="0">
                <a:solidFill>
                  <a:srgbClr val="92D050"/>
                </a:solidFill>
                <a:latin typeface="Century Gothic" panose="020B0502020202020204"/>
              </a:rPr>
              <a:t> </a:t>
            </a:r>
            <a:endParaRPr kumimoji="0" lang="en-US" b="0" i="0" strike="noStrike" kern="1200" cap="none" spc="0" normalizeH="0" baseline="0" noProof="0" dirty="0">
              <a:ln>
                <a:noFill/>
              </a:ln>
              <a:solidFill>
                <a:srgbClr val="92D050"/>
              </a:solidFill>
              <a:effectLst/>
              <a:uLnTx/>
              <a:uFillTx/>
              <a:latin typeface="Century Gothic" panose="020B0502020202020204"/>
              <a:ea typeface="+mn-ea"/>
              <a:cs typeface="+mn-cs"/>
            </a:endParaRPr>
          </a:p>
        </p:txBody>
      </p:sp>
      <p:pic>
        <p:nvPicPr>
          <p:cNvPr id="1026" name="Picture 2">
            <a:extLst>
              <a:ext uri="{FF2B5EF4-FFF2-40B4-BE49-F238E27FC236}">
                <a16:creationId xmlns:a16="http://schemas.microsoft.com/office/drawing/2014/main" id="{5301D313-DB1B-F342-C496-535DA19052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5051" y="5105293"/>
            <a:ext cx="4376041" cy="17527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9102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A938A40-B389-1824-606A-E901293408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B7AECF-4378-6402-1080-DEDF2249AC07}"/>
              </a:ext>
            </a:extLst>
          </p:cNvPr>
          <p:cNvSpPr>
            <a:spLocks noGrp="1"/>
          </p:cNvSpPr>
          <p:nvPr>
            <p:ph type="title"/>
          </p:nvPr>
        </p:nvSpPr>
        <p:spPr>
          <a:xfrm>
            <a:off x="809997" y="417250"/>
            <a:ext cx="7524003" cy="870012"/>
          </a:xfrm>
        </p:spPr>
        <p:txBody>
          <a:bodyPr/>
          <a:lstStyle/>
          <a:p>
            <a:pPr algn="ctr"/>
            <a:r>
              <a:rPr lang="en-US" dirty="0"/>
              <a:t>Electronic Signs</a:t>
            </a:r>
          </a:p>
        </p:txBody>
      </p:sp>
      <p:sp>
        <p:nvSpPr>
          <p:cNvPr id="7" name="Title 12">
            <a:extLst>
              <a:ext uri="{FF2B5EF4-FFF2-40B4-BE49-F238E27FC236}">
                <a16:creationId xmlns:a16="http://schemas.microsoft.com/office/drawing/2014/main" id="{FD1897CA-7FA7-7A0A-FE26-7E590B62205F}"/>
              </a:ext>
            </a:extLst>
          </p:cNvPr>
          <p:cNvSpPr txBox="1">
            <a:spLocks/>
          </p:cNvSpPr>
          <p:nvPr/>
        </p:nvSpPr>
        <p:spPr>
          <a:xfrm>
            <a:off x="177552" y="2059619"/>
            <a:ext cx="8788892" cy="2378161"/>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Permits received in May from Worcester County for both locations</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Public Works moved existing marquees to approved locations</a:t>
            </a: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Cathell Road:</a:t>
            </a:r>
          </a:p>
          <a:p>
            <a:pPr marL="803275" lvl="2" indent="-346075">
              <a:spcBef>
                <a:spcPct val="0"/>
              </a:spcBef>
              <a:spcAft>
                <a:spcPts val="600"/>
              </a:spcAft>
              <a:buFont typeface="Arial" panose="020B0604020202020204" pitchFamily="34" charset="0"/>
              <a:buChar char="•"/>
              <a:defRPr/>
            </a:pPr>
            <a:r>
              <a:rPr lang="en-US" sz="1600" dirty="0">
                <a:solidFill>
                  <a:prstClr val="black"/>
                </a:solidFill>
                <a:latin typeface="Century Gothic" panose="020B0502020202020204"/>
              </a:rPr>
              <a:t>Waiting on Choptank to run the power</a:t>
            </a:r>
            <a:endPar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Manklin Creek Road:</a:t>
            </a:r>
          </a:p>
          <a:p>
            <a:pPr marL="803275" lvl="2" indent="-346075">
              <a:spcBef>
                <a:spcPct val="0"/>
              </a:spcBef>
              <a:spcAft>
                <a:spcPts val="600"/>
              </a:spcAft>
              <a:buFont typeface="Arial" panose="020B0604020202020204" pitchFamily="34" charset="0"/>
              <a:buChar char="•"/>
              <a:defRPr/>
            </a:pP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Waiting on locate to be complete to trench wire to the sign</a:t>
            </a:r>
          </a:p>
        </p:txBody>
      </p:sp>
      <p:pic>
        <p:nvPicPr>
          <p:cNvPr id="4" name="Picture 3" descr="A sign in a park&#10;&#10;AI-generated content may be incorrect.">
            <a:extLst>
              <a:ext uri="{FF2B5EF4-FFF2-40B4-BE49-F238E27FC236}">
                <a16:creationId xmlns:a16="http://schemas.microsoft.com/office/drawing/2014/main" id="{9DAE6970-594B-4584-78DA-DD042EFD3669}"/>
              </a:ext>
            </a:extLst>
          </p:cNvPr>
          <p:cNvPicPr>
            <a:picLocks noChangeAspect="1"/>
          </p:cNvPicPr>
          <p:nvPr/>
        </p:nvPicPr>
        <p:blipFill>
          <a:blip r:embed="rId2" cstate="print">
            <a:extLst>
              <a:ext uri="{28A0092B-C50C-407E-A947-70E740481C1C}">
                <a14:useLocalDpi xmlns:a14="http://schemas.microsoft.com/office/drawing/2010/main" val="0"/>
              </a:ext>
            </a:extLst>
          </a:blip>
          <a:srcRect l="22696" t="13931" r="7711" b="8126"/>
          <a:stretch>
            <a:fillRect/>
          </a:stretch>
        </p:blipFill>
        <p:spPr>
          <a:xfrm>
            <a:off x="5790389" y="4132554"/>
            <a:ext cx="2705561" cy="2272684"/>
          </a:xfrm>
          <a:prstGeom prst="rect">
            <a:avLst/>
          </a:prstGeom>
        </p:spPr>
      </p:pic>
      <p:sp>
        <p:nvSpPr>
          <p:cNvPr id="5" name="TextBox 4">
            <a:extLst>
              <a:ext uri="{FF2B5EF4-FFF2-40B4-BE49-F238E27FC236}">
                <a16:creationId xmlns:a16="http://schemas.microsoft.com/office/drawing/2014/main" id="{312EB39F-694B-6E0E-C3C9-678AED571794}"/>
              </a:ext>
            </a:extLst>
          </p:cNvPr>
          <p:cNvSpPr txBox="1"/>
          <p:nvPr/>
        </p:nvSpPr>
        <p:spPr>
          <a:xfrm>
            <a:off x="5848094" y="6396360"/>
            <a:ext cx="2590150" cy="461665"/>
          </a:xfrm>
          <a:prstGeom prst="rect">
            <a:avLst/>
          </a:prstGeom>
          <a:noFill/>
        </p:spPr>
        <p:txBody>
          <a:bodyPr wrap="square" rtlCol="0">
            <a:spAutoFit/>
          </a:bodyPr>
          <a:lstStyle/>
          <a:p>
            <a:pPr algn="ctr"/>
            <a:r>
              <a:rPr lang="en-US" sz="1200" dirty="0">
                <a:solidFill>
                  <a:schemeClr val="bg1"/>
                </a:solidFill>
              </a:rPr>
              <a:t>Manklin Creek Road</a:t>
            </a:r>
          </a:p>
          <a:p>
            <a:pPr algn="ctr"/>
            <a:r>
              <a:rPr lang="en-US" sz="1200" dirty="0">
                <a:solidFill>
                  <a:schemeClr val="bg1"/>
                </a:solidFill>
              </a:rPr>
              <a:t>On right – heading towards 589</a:t>
            </a:r>
          </a:p>
        </p:txBody>
      </p:sp>
      <p:pic>
        <p:nvPicPr>
          <p:cNvPr id="8" name="Picture 7" descr="A small white structure in a grassy field&#10;&#10;AI-generated content may be incorrect.">
            <a:extLst>
              <a:ext uri="{FF2B5EF4-FFF2-40B4-BE49-F238E27FC236}">
                <a16:creationId xmlns:a16="http://schemas.microsoft.com/office/drawing/2014/main" id="{101E64AE-F091-629B-CB95-51068D8E1751}"/>
              </a:ext>
            </a:extLst>
          </p:cNvPr>
          <p:cNvPicPr>
            <a:picLocks noChangeAspect="1"/>
          </p:cNvPicPr>
          <p:nvPr/>
        </p:nvPicPr>
        <p:blipFill>
          <a:blip r:embed="rId3" cstate="print">
            <a:extLst>
              <a:ext uri="{28A0092B-C50C-407E-A947-70E740481C1C}">
                <a14:useLocalDpi xmlns:a14="http://schemas.microsoft.com/office/drawing/2010/main" val="0"/>
              </a:ext>
            </a:extLst>
          </a:blip>
          <a:srcRect l="13395" t="10855" r="25866" b="19862"/>
          <a:stretch>
            <a:fillRect/>
          </a:stretch>
        </p:blipFill>
        <p:spPr>
          <a:xfrm>
            <a:off x="674689" y="4132554"/>
            <a:ext cx="2656514" cy="2272684"/>
          </a:xfrm>
          <a:prstGeom prst="rect">
            <a:avLst/>
          </a:prstGeom>
        </p:spPr>
      </p:pic>
      <p:sp>
        <p:nvSpPr>
          <p:cNvPr id="9" name="TextBox 8">
            <a:extLst>
              <a:ext uri="{FF2B5EF4-FFF2-40B4-BE49-F238E27FC236}">
                <a16:creationId xmlns:a16="http://schemas.microsoft.com/office/drawing/2014/main" id="{93E53183-B192-C3B0-2372-9914E2C985EF}"/>
              </a:ext>
            </a:extLst>
          </p:cNvPr>
          <p:cNvSpPr txBox="1"/>
          <p:nvPr/>
        </p:nvSpPr>
        <p:spPr>
          <a:xfrm>
            <a:off x="307312" y="6396360"/>
            <a:ext cx="3391267" cy="461665"/>
          </a:xfrm>
          <a:prstGeom prst="rect">
            <a:avLst/>
          </a:prstGeom>
          <a:noFill/>
        </p:spPr>
        <p:txBody>
          <a:bodyPr wrap="square" rtlCol="0">
            <a:spAutoFit/>
          </a:bodyPr>
          <a:lstStyle/>
          <a:p>
            <a:pPr algn="ctr"/>
            <a:r>
              <a:rPr lang="en-US" sz="1200" dirty="0">
                <a:solidFill>
                  <a:schemeClr val="bg1"/>
                </a:solidFill>
              </a:rPr>
              <a:t>Cathell Road</a:t>
            </a:r>
          </a:p>
          <a:p>
            <a:pPr algn="ctr"/>
            <a:r>
              <a:rPr lang="en-US" sz="1200" dirty="0">
                <a:solidFill>
                  <a:schemeClr val="bg1"/>
                </a:solidFill>
              </a:rPr>
              <a:t>On right – in front of Sports Core Pool fence</a:t>
            </a:r>
          </a:p>
        </p:txBody>
      </p:sp>
    </p:spTree>
    <p:extLst>
      <p:ext uri="{BB962C8B-B14F-4D97-AF65-F5344CB8AC3E}">
        <p14:creationId xmlns:p14="http://schemas.microsoft.com/office/powerpoint/2010/main" val="2606871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B373FAD-3C45-A8DA-7120-0A0B2E4807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EE1DB5-8EA7-5C0E-145B-95F9A9ECC525}"/>
              </a:ext>
            </a:extLst>
          </p:cNvPr>
          <p:cNvSpPr>
            <a:spLocks noGrp="1"/>
          </p:cNvSpPr>
          <p:nvPr>
            <p:ph type="title"/>
          </p:nvPr>
        </p:nvSpPr>
        <p:spPr>
          <a:xfrm>
            <a:off x="809997" y="417250"/>
            <a:ext cx="7524003" cy="870012"/>
          </a:xfrm>
        </p:spPr>
        <p:txBody>
          <a:bodyPr/>
          <a:lstStyle/>
          <a:p>
            <a:pPr algn="ctr"/>
            <a:r>
              <a:rPr lang="en-US" dirty="0"/>
              <a:t>Mailboxes</a:t>
            </a:r>
          </a:p>
        </p:txBody>
      </p:sp>
      <p:sp>
        <p:nvSpPr>
          <p:cNvPr id="7" name="Title 12">
            <a:extLst>
              <a:ext uri="{FF2B5EF4-FFF2-40B4-BE49-F238E27FC236}">
                <a16:creationId xmlns:a16="http://schemas.microsoft.com/office/drawing/2014/main" id="{7EBE4EF1-6C3E-0CE1-F3E3-766C86E1C242}"/>
              </a:ext>
            </a:extLst>
          </p:cNvPr>
          <p:cNvSpPr txBox="1">
            <a:spLocks/>
          </p:cNvSpPr>
          <p:nvPr/>
        </p:nvSpPr>
        <p:spPr>
          <a:xfrm>
            <a:off x="0" y="2057922"/>
            <a:ext cx="5842209" cy="2316017"/>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Reported at the April 26</a:t>
            </a:r>
            <a:r>
              <a:rPr lang="en-US" baseline="30000" dirty="0">
                <a:solidFill>
                  <a:prstClr val="black"/>
                </a:solidFill>
                <a:latin typeface="Century Gothic" panose="020B0502020202020204"/>
              </a:rPr>
              <a:t>th</a:t>
            </a:r>
            <a:r>
              <a:rPr lang="en-US" dirty="0">
                <a:solidFill>
                  <a:prstClr val="black"/>
                </a:solidFill>
                <a:latin typeface="Century Gothic" panose="020B0502020202020204"/>
              </a:rPr>
              <a:t> Board Meeting that mailboxes would be replaced at both Wood Duck and Cannon Drive locations</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Wood Duck mailboxes disassembled on July 7</a:t>
            </a:r>
            <a:r>
              <a:rPr lang="en-US" baseline="30000" dirty="0">
                <a:solidFill>
                  <a:prstClr val="black"/>
                </a:solidFill>
                <a:latin typeface="Century Gothic" panose="020B0502020202020204"/>
              </a:rPr>
              <a:t>th</a:t>
            </a:r>
            <a:endParaRPr lang="en-US" dirty="0">
              <a:solidFill>
                <a:prstClr val="black"/>
              </a:solidFill>
              <a:latin typeface="Century Gothic" panose="020B0502020202020204"/>
            </a:endParaRPr>
          </a:p>
          <a:p>
            <a:pPr marL="803275" lvl="2" indent="-346075">
              <a:spcBef>
                <a:spcPct val="0"/>
              </a:spcBef>
              <a:spcAft>
                <a:spcPts val="600"/>
              </a:spcAft>
              <a:buFont typeface="Arial" panose="020B0604020202020204" pitchFamily="34" charset="0"/>
              <a:buChar char="•"/>
              <a:defRPr/>
            </a:pPr>
            <a:r>
              <a:rPr lang="en-US" sz="1600" dirty="0">
                <a:solidFill>
                  <a:prstClr val="black"/>
                </a:solidFill>
                <a:latin typeface="Century Gothic" panose="020B0502020202020204"/>
              </a:rPr>
              <a:t>Concrete installation began July 15</a:t>
            </a:r>
            <a:r>
              <a:rPr lang="en-US" sz="1600" baseline="30000" dirty="0">
                <a:solidFill>
                  <a:prstClr val="black"/>
                </a:solidFill>
                <a:latin typeface="Century Gothic" panose="020B0502020202020204"/>
              </a:rPr>
              <a:t>th</a:t>
            </a:r>
            <a:r>
              <a:rPr lang="en-US" sz="1600" dirty="0">
                <a:solidFill>
                  <a:prstClr val="black"/>
                </a:solidFill>
                <a:latin typeface="Century Gothic" panose="020B0502020202020204"/>
              </a:rPr>
              <a:t> </a:t>
            </a:r>
          </a:p>
          <a:p>
            <a:pPr marL="803275" lvl="2" indent="-346075">
              <a:spcBef>
                <a:spcPct val="0"/>
              </a:spcBef>
              <a:spcAft>
                <a:spcPts val="600"/>
              </a:spcAft>
              <a:buFont typeface="Arial" panose="020B0604020202020204" pitchFamily="34" charset="0"/>
              <a:buChar char="•"/>
              <a:defRPr/>
            </a:pPr>
            <a:r>
              <a:rPr lang="en-US" sz="1600" dirty="0">
                <a:solidFill>
                  <a:prstClr val="black"/>
                </a:solidFill>
                <a:latin typeface="Century Gothic" panose="020B0502020202020204"/>
              </a:rPr>
              <a:t>Estimated 1-2 weeks for project</a:t>
            </a:r>
          </a:p>
          <a:p>
            <a:pPr marL="803275" lvl="2" indent="-346075">
              <a:spcBef>
                <a:spcPct val="0"/>
              </a:spcBef>
              <a:spcAft>
                <a:spcPts val="600"/>
              </a:spcAft>
              <a:buFont typeface="Arial" panose="020B0604020202020204" pitchFamily="34" charset="0"/>
              <a:buChar char="•"/>
              <a:defRPr/>
            </a:pPr>
            <a:r>
              <a:rPr lang="en-US" sz="1600" dirty="0">
                <a:solidFill>
                  <a:prstClr val="black"/>
                </a:solidFill>
                <a:latin typeface="Century Gothic" panose="020B0502020202020204"/>
              </a:rPr>
              <a:t>Mail temporarily redirected to post office</a:t>
            </a:r>
          </a:p>
          <a:p>
            <a:pPr marL="346075" lvl="1" indent="-346075">
              <a:spcBef>
                <a:spcPct val="0"/>
              </a:spcBef>
              <a:spcAft>
                <a:spcPts val="600"/>
              </a:spcAft>
              <a:buFont typeface="Arial" panose="020B0604020202020204" pitchFamily="34" charset="0"/>
              <a:buChar char="•"/>
              <a:defRPr/>
            </a:pPr>
            <a:r>
              <a:rPr lang="en-US" dirty="0">
                <a:solidFill>
                  <a:prstClr val="black"/>
                </a:solidFill>
                <a:latin typeface="Century Gothic" panose="020B0502020202020204"/>
              </a:rPr>
              <a:t>Total cost:  $72,519 (Wood Duck); $25,933 (Cannon Drive)</a:t>
            </a:r>
          </a:p>
        </p:txBody>
      </p:sp>
      <p:pic>
        <p:nvPicPr>
          <p:cNvPr id="4" name="Picture 3" descr="A sign on a post&#10;&#10;AI-generated content may be incorrect.">
            <a:extLst>
              <a:ext uri="{FF2B5EF4-FFF2-40B4-BE49-F238E27FC236}">
                <a16:creationId xmlns:a16="http://schemas.microsoft.com/office/drawing/2014/main" id="{7A0AD2D0-6A8B-7ECC-CCF9-A17FAF15AE23}"/>
              </a:ext>
            </a:extLst>
          </p:cNvPr>
          <p:cNvPicPr>
            <a:picLocks noChangeAspect="1"/>
          </p:cNvPicPr>
          <p:nvPr/>
        </p:nvPicPr>
        <p:blipFill>
          <a:blip r:embed="rId2" cstate="print">
            <a:extLst>
              <a:ext uri="{28A0092B-C50C-407E-A947-70E740481C1C}">
                <a14:useLocalDpi xmlns:a14="http://schemas.microsoft.com/office/drawing/2010/main" val="0"/>
              </a:ext>
            </a:extLst>
          </a:blip>
          <a:srcRect b="17187"/>
          <a:stretch>
            <a:fillRect/>
          </a:stretch>
        </p:blipFill>
        <p:spPr>
          <a:xfrm>
            <a:off x="5842210" y="4430252"/>
            <a:ext cx="3301790" cy="2427747"/>
          </a:xfrm>
          <a:prstGeom prst="rect">
            <a:avLst/>
          </a:prstGeom>
        </p:spPr>
      </p:pic>
      <p:pic>
        <p:nvPicPr>
          <p:cNvPr id="1026" name="Picture 2">
            <a:extLst>
              <a:ext uri="{FF2B5EF4-FFF2-40B4-BE49-F238E27FC236}">
                <a16:creationId xmlns:a16="http://schemas.microsoft.com/office/drawing/2014/main" id="{B712E29B-5F7F-72C5-459A-305D6D5B14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9456"/>
          <a:stretch>
            <a:fillRect/>
          </a:stretch>
        </p:blipFill>
        <p:spPr bwMode="auto">
          <a:xfrm>
            <a:off x="5842211" y="1893093"/>
            <a:ext cx="3301790" cy="242956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row of mailboxes on a concrete surface&#10;&#10;AI-generated content may be incorrect.">
            <a:extLst>
              <a:ext uri="{FF2B5EF4-FFF2-40B4-BE49-F238E27FC236}">
                <a16:creationId xmlns:a16="http://schemas.microsoft.com/office/drawing/2014/main" id="{0D51404B-8F45-0E2E-B739-718C343DA231}"/>
              </a:ext>
            </a:extLst>
          </p:cNvPr>
          <p:cNvPicPr>
            <a:picLocks noChangeAspect="1"/>
          </p:cNvPicPr>
          <p:nvPr/>
        </p:nvPicPr>
        <p:blipFill>
          <a:blip r:embed="rId4" cstate="print">
            <a:extLst>
              <a:ext uri="{28A0092B-C50C-407E-A947-70E740481C1C}">
                <a14:useLocalDpi xmlns:a14="http://schemas.microsoft.com/office/drawing/2010/main" val="0"/>
              </a:ext>
            </a:extLst>
          </a:blip>
          <a:srcRect t="32533"/>
          <a:stretch>
            <a:fillRect/>
          </a:stretch>
        </p:blipFill>
        <p:spPr>
          <a:xfrm>
            <a:off x="501884" y="4840164"/>
            <a:ext cx="4487366" cy="2017836"/>
          </a:xfrm>
          <a:prstGeom prst="rect">
            <a:avLst/>
          </a:prstGeom>
        </p:spPr>
      </p:pic>
    </p:spTree>
    <p:extLst>
      <p:ext uri="{BB962C8B-B14F-4D97-AF65-F5344CB8AC3E}">
        <p14:creationId xmlns:p14="http://schemas.microsoft.com/office/powerpoint/2010/main" val="19547739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BFAF5F2-A08E-B03E-B5FA-DFE5C6203D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5C2B33-832D-0710-8966-F0074EBD715A}"/>
              </a:ext>
            </a:extLst>
          </p:cNvPr>
          <p:cNvSpPr>
            <a:spLocks noGrp="1"/>
          </p:cNvSpPr>
          <p:nvPr>
            <p:ph type="title"/>
          </p:nvPr>
        </p:nvSpPr>
        <p:spPr>
          <a:xfrm>
            <a:off x="809997" y="417250"/>
            <a:ext cx="7524003" cy="870012"/>
          </a:xfrm>
        </p:spPr>
        <p:txBody>
          <a:bodyPr/>
          <a:lstStyle/>
          <a:p>
            <a:pPr algn="ctr"/>
            <a:r>
              <a:rPr lang="en-US" dirty="0"/>
              <a:t>CPI</a:t>
            </a:r>
          </a:p>
        </p:txBody>
      </p:sp>
      <p:sp>
        <p:nvSpPr>
          <p:cNvPr id="7" name="Title 12">
            <a:extLst>
              <a:ext uri="{FF2B5EF4-FFF2-40B4-BE49-F238E27FC236}">
                <a16:creationId xmlns:a16="http://schemas.microsoft.com/office/drawing/2014/main" id="{6E3811C5-6353-7427-2F23-7FA5B40ADA36}"/>
              </a:ext>
            </a:extLst>
          </p:cNvPr>
          <p:cNvSpPr txBox="1">
            <a:spLocks/>
          </p:cNvSpPr>
          <p:nvPr/>
        </p:nvSpPr>
        <p:spPr>
          <a:xfrm>
            <a:off x="0" y="2512380"/>
            <a:ext cx="3192568" cy="2387039"/>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Organization change:</a:t>
            </a:r>
          </a:p>
          <a:p>
            <a:pPr marL="803275" lvl="2" indent="-346075">
              <a:spcBef>
                <a:spcPct val="0"/>
              </a:spcBef>
              <a:spcAft>
                <a:spcPts val="600"/>
              </a:spcAft>
              <a:buFont typeface="Arial" panose="020B0604020202020204" pitchFamily="34" charset="0"/>
              <a:buChar char="•"/>
              <a:defRPr/>
            </a:pP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Press release sent out on July 10</a:t>
            </a:r>
            <a:r>
              <a:rPr kumimoji="0" lang="en-US" sz="1600" b="0" i="0" u="none" strike="noStrike" kern="1200" cap="none" spc="0" normalizeH="0" baseline="30000" noProof="0" dirty="0">
                <a:ln>
                  <a:noFill/>
                </a:ln>
                <a:solidFill>
                  <a:prstClr val="black"/>
                </a:solidFill>
                <a:effectLst/>
                <a:uLnTx/>
                <a:uFillTx/>
                <a:latin typeface="Century Gothic" panose="020B0502020202020204"/>
                <a:ea typeface="+mn-ea"/>
                <a:cs typeface="+mn-cs"/>
              </a:rPr>
              <a:t>th</a:t>
            </a: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 notified that CPI now reports to Nobie Violante</a:t>
            </a:r>
            <a:endParaRPr lang="en-US" sz="1600" dirty="0">
              <a:solidFill>
                <a:prstClr val="black"/>
              </a:solidFill>
              <a:latin typeface="Century Gothic" panose="020B0502020202020204"/>
            </a:endParaRPr>
          </a:p>
          <a:p>
            <a:pPr marL="346075" lvl="1" indent="-346075">
              <a:spcBef>
                <a:spcPct val="0"/>
              </a:spcBef>
              <a:spcAft>
                <a:spcPts val="600"/>
              </a:spcAft>
              <a:buFont typeface="Arial" panose="020B0604020202020204" pitchFamily="34" charset="0"/>
              <a:buChar char="•"/>
              <a:defRPr/>
            </a:pPr>
            <a:r>
              <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rPr>
              <a:t>CPI </a:t>
            </a:r>
            <a:r>
              <a:rPr lang="en-US" dirty="0">
                <a:solidFill>
                  <a:prstClr val="black"/>
                </a:solidFill>
                <a:latin typeface="Century Gothic" panose="020B0502020202020204"/>
              </a:rPr>
              <a:t>office:</a:t>
            </a:r>
          </a:p>
          <a:p>
            <a:pPr marL="803275" lvl="2" indent="-346075">
              <a:spcBef>
                <a:spcPct val="0"/>
              </a:spcBef>
              <a:spcAft>
                <a:spcPts val="600"/>
              </a:spcAft>
              <a:buFont typeface="Arial" panose="020B0604020202020204" pitchFamily="34" charset="0"/>
              <a:buChar char="•"/>
              <a:defRPr/>
            </a:pP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Will be located at the Public Works building (week of July 21</a:t>
            </a:r>
            <a:r>
              <a:rPr kumimoji="0" lang="en-US" sz="1600" b="0" i="0" u="none" strike="noStrike" kern="1200" cap="none" spc="0" normalizeH="0" baseline="30000" noProof="0" dirty="0">
                <a:ln>
                  <a:noFill/>
                </a:ln>
                <a:solidFill>
                  <a:prstClr val="black"/>
                </a:solidFill>
                <a:effectLst/>
                <a:uLnTx/>
                <a:uFillTx/>
                <a:latin typeface="Century Gothic" panose="020B0502020202020204"/>
                <a:ea typeface="+mn-ea"/>
                <a:cs typeface="+mn-cs"/>
              </a:rPr>
              <a:t>st</a:t>
            </a: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a:t>
            </a:r>
          </a:p>
          <a:p>
            <a:pPr marL="803275" lvl="2" indent="-346075">
              <a:spcBef>
                <a:spcPct val="0"/>
              </a:spcBef>
              <a:spcAft>
                <a:spcPts val="600"/>
              </a:spcAft>
              <a:buFont typeface="Arial" panose="020B0604020202020204" pitchFamily="34" charset="0"/>
              <a:buChar char="•"/>
              <a:defRPr/>
            </a:pPr>
            <a:r>
              <a:rPr lang="en-US" sz="1600" dirty="0">
                <a:solidFill>
                  <a:prstClr val="black"/>
                </a:solidFill>
                <a:latin typeface="Century Gothic" panose="020B0502020202020204"/>
              </a:rPr>
              <a:t>Marketing &amp; Public Relations relocating to the Administration Building</a:t>
            </a:r>
            <a:endPar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pic>
        <p:nvPicPr>
          <p:cNvPr id="4" name="Picture 3">
            <a:extLst>
              <a:ext uri="{FF2B5EF4-FFF2-40B4-BE49-F238E27FC236}">
                <a16:creationId xmlns:a16="http://schemas.microsoft.com/office/drawing/2014/main" id="{B749D3F0-D32B-20A3-142D-188D9EC56E4F}"/>
              </a:ext>
            </a:extLst>
          </p:cNvPr>
          <p:cNvPicPr>
            <a:picLocks noChangeAspect="1"/>
          </p:cNvPicPr>
          <p:nvPr/>
        </p:nvPicPr>
        <p:blipFill>
          <a:blip r:embed="rId2"/>
          <a:stretch>
            <a:fillRect/>
          </a:stretch>
        </p:blipFill>
        <p:spPr>
          <a:xfrm>
            <a:off x="3192568" y="4249021"/>
            <a:ext cx="5885895" cy="2387038"/>
          </a:xfrm>
          <a:prstGeom prst="rect">
            <a:avLst/>
          </a:prstGeom>
          <a:ln w="3175">
            <a:solidFill>
              <a:schemeClr val="bg1"/>
            </a:solidFill>
          </a:ln>
        </p:spPr>
      </p:pic>
      <p:pic>
        <p:nvPicPr>
          <p:cNvPr id="6" name="Picture 5">
            <a:extLst>
              <a:ext uri="{FF2B5EF4-FFF2-40B4-BE49-F238E27FC236}">
                <a16:creationId xmlns:a16="http://schemas.microsoft.com/office/drawing/2014/main" id="{9CDBFBE4-BEC6-9D15-120F-6E99407384D2}"/>
              </a:ext>
            </a:extLst>
          </p:cNvPr>
          <p:cNvPicPr>
            <a:picLocks noChangeAspect="1"/>
          </p:cNvPicPr>
          <p:nvPr/>
        </p:nvPicPr>
        <p:blipFill>
          <a:blip r:embed="rId3"/>
          <a:stretch>
            <a:fillRect/>
          </a:stretch>
        </p:blipFill>
        <p:spPr>
          <a:xfrm>
            <a:off x="3192568" y="2050741"/>
            <a:ext cx="5885895" cy="2078751"/>
          </a:xfrm>
          <a:prstGeom prst="rect">
            <a:avLst/>
          </a:prstGeom>
          <a:ln w="3175">
            <a:solidFill>
              <a:schemeClr val="bg1"/>
            </a:solidFill>
          </a:ln>
        </p:spPr>
      </p:pic>
    </p:spTree>
    <p:extLst>
      <p:ext uri="{BB962C8B-B14F-4D97-AF65-F5344CB8AC3E}">
        <p14:creationId xmlns:p14="http://schemas.microsoft.com/office/powerpoint/2010/main" val="19057386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244125-7992-4A01-98A0-5A7AF00DDCF6}"/>
              </a:ext>
            </a:extLst>
          </p:cNvPr>
          <p:cNvSpPr>
            <a:spLocks noGrp="1"/>
          </p:cNvSpPr>
          <p:nvPr>
            <p:ph type="title"/>
          </p:nvPr>
        </p:nvSpPr>
        <p:spPr/>
        <p:txBody>
          <a:bodyPr>
            <a:noAutofit/>
          </a:bodyPr>
          <a:lstStyle/>
          <a:p>
            <a:pPr algn="ctr"/>
            <a:r>
              <a:rPr lang="en-US" b="1" u="sng" dirty="0">
                <a:solidFill>
                  <a:schemeClr val="tx1"/>
                </a:solidFill>
              </a:rPr>
              <a:t>CPI Violation Dashboard</a:t>
            </a:r>
            <a:br>
              <a:rPr lang="en-US" b="1" u="sng" dirty="0">
                <a:solidFill>
                  <a:schemeClr val="tx1"/>
                </a:solidFill>
              </a:rPr>
            </a:br>
            <a:r>
              <a:rPr lang="en-US" b="1" u="sng" dirty="0">
                <a:solidFill>
                  <a:schemeClr val="tx1"/>
                </a:solidFill>
              </a:rPr>
              <a:t>June</a:t>
            </a:r>
          </a:p>
        </p:txBody>
      </p:sp>
      <p:graphicFrame>
        <p:nvGraphicFramePr>
          <p:cNvPr id="3" name="Table 6">
            <a:extLst>
              <a:ext uri="{FF2B5EF4-FFF2-40B4-BE49-F238E27FC236}">
                <a16:creationId xmlns:a16="http://schemas.microsoft.com/office/drawing/2014/main" id="{5C0D99A1-EF5E-4757-A838-781C5A71FF50}"/>
              </a:ext>
            </a:extLst>
          </p:cNvPr>
          <p:cNvGraphicFramePr>
            <a:graphicFrameLocks noGrp="1"/>
          </p:cNvGraphicFramePr>
          <p:nvPr>
            <p:extLst>
              <p:ext uri="{D42A27DB-BD31-4B8C-83A1-F6EECF244321}">
                <p14:modId xmlns:p14="http://schemas.microsoft.com/office/powerpoint/2010/main" val="2603972177"/>
              </p:ext>
            </p:extLst>
          </p:nvPr>
        </p:nvGraphicFramePr>
        <p:xfrm>
          <a:off x="109536" y="3091340"/>
          <a:ext cx="8847908" cy="950980"/>
        </p:xfrm>
        <a:graphic>
          <a:graphicData uri="http://schemas.openxmlformats.org/drawingml/2006/table">
            <a:tbl>
              <a:tblPr firstRow="1" bandRow="1">
                <a:tableStyleId>{5C22544A-7EE6-4342-B048-85BDC9FD1C3A}</a:tableStyleId>
              </a:tblPr>
              <a:tblGrid>
                <a:gridCol w="2307832">
                  <a:extLst>
                    <a:ext uri="{9D8B030D-6E8A-4147-A177-3AD203B41FA5}">
                      <a16:colId xmlns:a16="http://schemas.microsoft.com/office/drawing/2014/main" val="497003325"/>
                    </a:ext>
                  </a:extLst>
                </a:gridCol>
                <a:gridCol w="2307832">
                  <a:extLst>
                    <a:ext uri="{9D8B030D-6E8A-4147-A177-3AD203B41FA5}">
                      <a16:colId xmlns:a16="http://schemas.microsoft.com/office/drawing/2014/main" val="1596258838"/>
                    </a:ext>
                  </a:extLst>
                </a:gridCol>
                <a:gridCol w="2479867">
                  <a:extLst>
                    <a:ext uri="{9D8B030D-6E8A-4147-A177-3AD203B41FA5}">
                      <a16:colId xmlns:a16="http://schemas.microsoft.com/office/drawing/2014/main" val="4124166728"/>
                    </a:ext>
                  </a:extLst>
                </a:gridCol>
                <a:gridCol w="1752377">
                  <a:extLst>
                    <a:ext uri="{9D8B030D-6E8A-4147-A177-3AD203B41FA5}">
                      <a16:colId xmlns:a16="http://schemas.microsoft.com/office/drawing/2014/main" val="2169824023"/>
                    </a:ext>
                  </a:extLst>
                </a:gridCol>
              </a:tblGrid>
              <a:tr h="342019">
                <a:tc>
                  <a:txBody>
                    <a:bodyPr/>
                    <a:lstStyle/>
                    <a:p>
                      <a:pPr algn="ctr"/>
                      <a:r>
                        <a:rPr lang="en-US" sz="1600" b="0" dirty="0">
                          <a:solidFill>
                            <a:schemeClr val="bg1"/>
                          </a:solidFill>
                          <a:effectLst/>
                        </a:rPr>
                        <a:t>As of 6/1/25</a:t>
                      </a:r>
                      <a:endParaRPr lang="en-US" sz="1600" b="0" dirty="0">
                        <a:solidFill>
                          <a:schemeClr val="bg1"/>
                        </a:solidFill>
                        <a:latin typeface="+mj-lt"/>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0" dirty="0">
                          <a:solidFill>
                            <a:schemeClr val="bg1"/>
                          </a:solidFill>
                          <a:effectLst/>
                        </a:rPr>
                        <a:t>New Violations</a:t>
                      </a:r>
                      <a:endParaRPr lang="en-US" sz="1600" b="0" dirty="0">
                        <a:solidFill>
                          <a:schemeClr val="bg1"/>
                        </a:solidFill>
                        <a:latin typeface="+mj-lt"/>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effectLst/>
                        </a:rPr>
                        <a:t>Closed Violations</a:t>
                      </a:r>
                      <a:endParaRPr lang="en-US" sz="1600" b="0" dirty="0">
                        <a:solidFill>
                          <a:schemeClr val="bg1"/>
                        </a:solidFill>
                        <a:effectLst/>
                        <a:latin typeface="+mj-lt"/>
                        <a:ea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effectLst/>
                        </a:rPr>
                        <a:t>As of 6/30/25</a:t>
                      </a:r>
                      <a:endParaRPr lang="en-US" sz="1600" b="0" dirty="0">
                        <a:solidFill>
                          <a:schemeClr val="bg1"/>
                        </a:solidFill>
                        <a:effectLst/>
                        <a:latin typeface="+mj-lt"/>
                        <a:ea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84583703"/>
                  </a:ext>
                </a:extLst>
              </a:tr>
              <a:tr h="608961">
                <a:tc>
                  <a:txBody>
                    <a:bodyPr/>
                    <a:lstStyle/>
                    <a:p>
                      <a:pPr algn="ctr"/>
                      <a:r>
                        <a:rPr lang="en-US" sz="1600" b="0" dirty="0">
                          <a:solidFill>
                            <a:schemeClr val="bg1"/>
                          </a:solidFill>
                          <a:latin typeface="+mj-lt"/>
                        </a:rPr>
                        <a:t>465</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0" dirty="0">
                          <a:solidFill>
                            <a:schemeClr val="bg1"/>
                          </a:solidFill>
                          <a:latin typeface="+mj-lt"/>
                        </a:rPr>
                        <a:t>184</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effectLst/>
                          <a:latin typeface="+mj-lt"/>
                          <a:ea typeface="Times New Roman" panose="02020603050405020304" pitchFamily="18" charset="0"/>
                        </a:rPr>
                        <a:t>190</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effectLst/>
                          <a:latin typeface="+mj-lt"/>
                          <a:ea typeface="Times New Roman" panose="02020603050405020304" pitchFamily="18" charset="0"/>
                        </a:rPr>
                        <a:t>459</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81243918"/>
                  </a:ext>
                </a:extLst>
              </a:tr>
            </a:tbl>
          </a:graphicData>
        </a:graphic>
      </p:graphicFrame>
      <p:sp>
        <p:nvSpPr>
          <p:cNvPr id="10" name="TextBox 9">
            <a:extLst>
              <a:ext uri="{FF2B5EF4-FFF2-40B4-BE49-F238E27FC236}">
                <a16:creationId xmlns:a16="http://schemas.microsoft.com/office/drawing/2014/main" id="{5BAD86D9-C03E-4A30-A454-1333AEBA4A40}"/>
              </a:ext>
            </a:extLst>
          </p:cNvPr>
          <p:cNvSpPr txBox="1"/>
          <p:nvPr/>
        </p:nvSpPr>
        <p:spPr>
          <a:xfrm>
            <a:off x="122598" y="2723080"/>
            <a:ext cx="328313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entury Gothic" panose="020B0502020202020204"/>
                <a:ea typeface="+mn-ea"/>
                <a:cs typeface="+mn-cs"/>
              </a:rPr>
              <a:t>Violations</a:t>
            </a:r>
          </a:p>
        </p:txBody>
      </p:sp>
      <p:sp>
        <p:nvSpPr>
          <p:cNvPr id="6" name="TextBox 5">
            <a:extLst>
              <a:ext uri="{FF2B5EF4-FFF2-40B4-BE49-F238E27FC236}">
                <a16:creationId xmlns:a16="http://schemas.microsoft.com/office/drawing/2014/main" id="{96545EED-5BDB-2387-3FB6-2B720D18D314}"/>
              </a:ext>
            </a:extLst>
          </p:cNvPr>
          <p:cNvSpPr txBox="1"/>
          <p:nvPr/>
        </p:nvSpPr>
        <p:spPr>
          <a:xfrm>
            <a:off x="122598" y="4509848"/>
            <a:ext cx="9144000" cy="2308324"/>
          </a:xfrm>
          <a:prstGeom prst="rect">
            <a:avLst/>
          </a:prstGeom>
          <a:noFill/>
        </p:spPr>
        <p:txBody>
          <a:bodyPr wrap="square" rtlCol="0">
            <a:spAutoFit/>
          </a:bodyPr>
          <a:lstStyle/>
          <a:p>
            <a:pPr marL="285750" indent="-285750" defTabSz="457200">
              <a:buFont typeface="Arial" panose="020B0604020202020204" pitchFamily="34" charset="0"/>
              <a:buChar char="•"/>
            </a:pPr>
            <a:r>
              <a:rPr lang="en-US" dirty="0">
                <a:solidFill>
                  <a:prstClr val="black"/>
                </a:solidFill>
                <a:latin typeface="Gill Sans MT" panose="020B0502020104020203"/>
              </a:rPr>
              <a:t>184 violations initiated in June:  71 maintenance/trash/debris; 25 grass; 3 leaf maintenance/placement; 29 no permit;  8 signs; 3 trees; 45 miscellaneous</a:t>
            </a:r>
          </a:p>
          <a:p>
            <a:pPr marL="742950" lvl="1" indent="-285750" defTabSz="457200">
              <a:buFont typeface="Arial" panose="020B0604020202020204" pitchFamily="34" charset="0"/>
              <a:buChar char="•"/>
            </a:pPr>
            <a:r>
              <a:rPr lang="en-US" dirty="0">
                <a:solidFill>
                  <a:prstClr val="black"/>
                </a:solidFill>
                <a:latin typeface="Gill Sans MT" panose="020B0502020104020203"/>
              </a:rPr>
              <a:t>Miscellaneous violations includes easements, permit expiration, screening, trailers, unregistered/junk vehicles, vehicle parking, and wire/metal fencing</a:t>
            </a:r>
          </a:p>
          <a:p>
            <a:pPr marL="285750" indent="-285750" defTabSz="457200">
              <a:buFont typeface="Arial" panose="020B0604020202020204" pitchFamily="34" charset="0"/>
              <a:buChar char="•"/>
            </a:pPr>
            <a:r>
              <a:rPr lang="en-US" dirty="0">
                <a:solidFill>
                  <a:prstClr val="black"/>
                </a:solidFill>
                <a:latin typeface="Gill Sans MT" panose="020B0502020104020203"/>
              </a:rPr>
              <a:t>190 violations complied out; 459 remain open</a:t>
            </a:r>
          </a:p>
          <a:p>
            <a:pPr marL="742950" lvl="1" indent="-285750" defTabSz="457200">
              <a:buFont typeface="Arial" panose="020B0604020202020204" pitchFamily="34" charset="0"/>
              <a:buChar char="•"/>
            </a:pPr>
            <a:r>
              <a:rPr lang="en-US" dirty="0">
                <a:solidFill>
                  <a:prstClr val="black"/>
                </a:solidFill>
                <a:latin typeface="Gill Sans MT" panose="020B0502020104020203"/>
              </a:rPr>
              <a:t>140 maintenance/trash/debris; 17 grass; 54 leaf maintenance/placement; 85 no permit;       11 signs;  9 trees; 144 miscellaneous</a:t>
            </a:r>
          </a:p>
          <a:p>
            <a:pPr marL="285750" indent="-285750" defTabSz="457200">
              <a:buFont typeface="Arial" panose="020B0604020202020204" pitchFamily="34" charset="0"/>
              <a:buChar char="•"/>
            </a:pPr>
            <a:r>
              <a:rPr lang="en-US" dirty="0">
                <a:solidFill>
                  <a:prstClr val="black"/>
                </a:solidFill>
                <a:latin typeface="Gill Sans MT" panose="020B0502020104020203"/>
              </a:rPr>
              <a:t>122 of the 459 violations still open are in legal</a:t>
            </a:r>
          </a:p>
        </p:txBody>
      </p:sp>
    </p:spTree>
    <p:extLst>
      <p:ext uri="{BB962C8B-B14F-4D97-AF65-F5344CB8AC3E}">
        <p14:creationId xmlns:p14="http://schemas.microsoft.com/office/powerpoint/2010/main" val="15547114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244125-7992-4A01-98A0-5A7AF00DDCF6}"/>
              </a:ext>
            </a:extLst>
          </p:cNvPr>
          <p:cNvSpPr>
            <a:spLocks noGrp="1"/>
          </p:cNvSpPr>
          <p:nvPr>
            <p:ph type="title"/>
          </p:nvPr>
        </p:nvSpPr>
        <p:spPr/>
        <p:txBody>
          <a:bodyPr>
            <a:noAutofit/>
          </a:bodyPr>
          <a:lstStyle/>
          <a:p>
            <a:pPr algn="ctr"/>
            <a:r>
              <a:rPr lang="en-US" b="1" u="sng" dirty="0">
                <a:solidFill>
                  <a:schemeClr val="tx1"/>
                </a:solidFill>
              </a:rPr>
              <a:t>Work Orders</a:t>
            </a:r>
            <a:br>
              <a:rPr lang="en-US" b="1" u="sng" dirty="0">
                <a:solidFill>
                  <a:schemeClr val="tx1"/>
                </a:solidFill>
              </a:rPr>
            </a:br>
            <a:r>
              <a:rPr lang="en-US" b="1" u="sng" dirty="0">
                <a:solidFill>
                  <a:schemeClr val="tx1"/>
                </a:solidFill>
              </a:rPr>
              <a:t>June</a:t>
            </a:r>
          </a:p>
        </p:txBody>
      </p:sp>
      <p:graphicFrame>
        <p:nvGraphicFramePr>
          <p:cNvPr id="3" name="Table 6">
            <a:extLst>
              <a:ext uri="{FF2B5EF4-FFF2-40B4-BE49-F238E27FC236}">
                <a16:creationId xmlns:a16="http://schemas.microsoft.com/office/drawing/2014/main" id="{5C0D99A1-EF5E-4757-A838-781C5A71FF50}"/>
              </a:ext>
            </a:extLst>
          </p:cNvPr>
          <p:cNvGraphicFramePr>
            <a:graphicFrameLocks noGrp="1"/>
          </p:cNvGraphicFramePr>
          <p:nvPr>
            <p:extLst>
              <p:ext uri="{D42A27DB-BD31-4B8C-83A1-F6EECF244321}">
                <p14:modId xmlns:p14="http://schemas.microsoft.com/office/powerpoint/2010/main" val="1105355600"/>
              </p:ext>
            </p:extLst>
          </p:nvPr>
        </p:nvGraphicFramePr>
        <p:xfrm>
          <a:off x="571175" y="2521994"/>
          <a:ext cx="8046719" cy="1409061"/>
        </p:xfrm>
        <a:graphic>
          <a:graphicData uri="http://schemas.openxmlformats.org/drawingml/2006/table">
            <a:tbl>
              <a:tblPr firstRow="1" bandRow="1">
                <a:tableStyleId>{5C22544A-7EE6-4342-B048-85BDC9FD1C3A}</a:tableStyleId>
              </a:tblPr>
              <a:tblGrid>
                <a:gridCol w="1797722">
                  <a:extLst>
                    <a:ext uri="{9D8B030D-6E8A-4147-A177-3AD203B41FA5}">
                      <a16:colId xmlns:a16="http://schemas.microsoft.com/office/drawing/2014/main" val="497003325"/>
                    </a:ext>
                  </a:extLst>
                </a:gridCol>
                <a:gridCol w="2164411">
                  <a:extLst>
                    <a:ext uri="{9D8B030D-6E8A-4147-A177-3AD203B41FA5}">
                      <a16:colId xmlns:a16="http://schemas.microsoft.com/office/drawing/2014/main" val="1596258838"/>
                    </a:ext>
                  </a:extLst>
                </a:gridCol>
                <a:gridCol w="2204843">
                  <a:extLst>
                    <a:ext uri="{9D8B030D-6E8A-4147-A177-3AD203B41FA5}">
                      <a16:colId xmlns:a16="http://schemas.microsoft.com/office/drawing/2014/main" val="4124166728"/>
                    </a:ext>
                  </a:extLst>
                </a:gridCol>
                <a:gridCol w="1879743">
                  <a:extLst>
                    <a:ext uri="{9D8B030D-6E8A-4147-A177-3AD203B41FA5}">
                      <a16:colId xmlns:a16="http://schemas.microsoft.com/office/drawing/2014/main" val="2169824023"/>
                    </a:ext>
                  </a:extLst>
                </a:gridCol>
              </a:tblGrid>
              <a:tr h="342019">
                <a:tc>
                  <a:txBody>
                    <a:bodyPr/>
                    <a:lstStyle/>
                    <a:p>
                      <a:pPr algn="ctr"/>
                      <a:r>
                        <a:rPr lang="en-US" sz="1600" b="0" dirty="0">
                          <a:solidFill>
                            <a:schemeClr val="bg1"/>
                          </a:solidFill>
                          <a:effectLst/>
                        </a:rPr>
                        <a:t>Open Work Orders as of 6/1/25</a:t>
                      </a:r>
                      <a:endParaRPr lang="en-US" sz="1600" b="0" dirty="0">
                        <a:solidFill>
                          <a:schemeClr val="bg1"/>
                        </a:solidFill>
                        <a:latin typeface="+mj-lt"/>
                      </a:endParaRPr>
                    </a:p>
                  </a:txBody>
                  <a:tcPr marL="68580" marR="68580" marT="34290" marB="34290"/>
                </a:tc>
                <a:tc>
                  <a:txBody>
                    <a:bodyPr/>
                    <a:lstStyle/>
                    <a:p>
                      <a:pPr algn="ctr"/>
                      <a:r>
                        <a:rPr lang="en-US" sz="1600" b="0" dirty="0">
                          <a:solidFill>
                            <a:schemeClr val="bg1"/>
                          </a:solidFill>
                          <a:effectLst/>
                        </a:rPr>
                        <a:t>New Work Orders</a:t>
                      </a:r>
                      <a:endParaRPr lang="en-US" sz="1600" b="0" dirty="0">
                        <a:solidFill>
                          <a:schemeClr val="bg1"/>
                        </a:solidFill>
                        <a:latin typeface="+mj-lt"/>
                      </a:endParaRP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effectLst/>
                        </a:rPr>
                        <a:t>Closed Work Orders</a:t>
                      </a:r>
                      <a:endParaRPr lang="en-US" sz="1600" b="0" dirty="0">
                        <a:solidFill>
                          <a:schemeClr val="bg1"/>
                        </a:solidFill>
                        <a:effectLst/>
                        <a:latin typeface="+mj-lt"/>
                        <a:ea typeface="Times New Roman" panose="02020603050405020304" pitchFamily="18" charset="0"/>
                      </a:endParaRP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effectLst/>
                        </a:rPr>
                        <a:t>Open Work Orders as of 6/30/25</a:t>
                      </a:r>
                      <a:endParaRPr lang="en-US" sz="1600" b="0" dirty="0">
                        <a:solidFill>
                          <a:schemeClr val="bg1"/>
                        </a:solidFill>
                        <a:effectLst/>
                        <a:latin typeface="+mj-lt"/>
                        <a:ea typeface="Times New Roman" panose="02020603050405020304" pitchFamily="18" charset="0"/>
                      </a:endParaRPr>
                    </a:p>
                  </a:txBody>
                  <a:tcPr marL="68580" marR="68580" marT="34290" marB="34290"/>
                </a:tc>
                <a:extLst>
                  <a:ext uri="{0D108BD9-81ED-4DB2-BD59-A6C34878D82A}">
                    <a16:rowId xmlns:a16="http://schemas.microsoft.com/office/drawing/2014/main" val="2384583703"/>
                  </a:ext>
                </a:extLst>
              </a:tr>
              <a:tr h="608961">
                <a:tc>
                  <a:txBody>
                    <a:bodyPr/>
                    <a:lstStyle/>
                    <a:p>
                      <a:pPr algn="ctr"/>
                      <a:r>
                        <a:rPr lang="en-US" sz="1600" b="0" dirty="0">
                          <a:solidFill>
                            <a:schemeClr val="bg1"/>
                          </a:solidFill>
                          <a:latin typeface="+mj-lt"/>
                        </a:rPr>
                        <a:t>142</a:t>
                      </a:r>
                    </a:p>
                  </a:txBody>
                  <a:tcPr marL="68580" marR="68580" marT="34290" marB="34290"/>
                </a:tc>
                <a:tc>
                  <a:txBody>
                    <a:bodyPr/>
                    <a:lstStyle/>
                    <a:p>
                      <a:pPr algn="ctr"/>
                      <a:r>
                        <a:rPr lang="en-US" sz="1600" b="0" dirty="0">
                          <a:solidFill>
                            <a:schemeClr val="bg1"/>
                          </a:solidFill>
                          <a:latin typeface="+mj-lt"/>
                        </a:rPr>
                        <a:t>127</a:t>
                      </a: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effectLst/>
                          <a:latin typeface="+mj-lt"/>
                          <a:ea typeface="Times New Roman" panose="02020603050405020304" pitchFamily="18" charset="0"/>
                        </a:rPr>
                        <a:t>92</a:t>
                      </a: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effectLst/>
                          <a:latin typeface="+mj-lt"/>
                          <a:ea typeface="Times New Roman" panose="02020603050405020304" pitchFamily="18" charset="0"/>
                        </a:rPr>
                        <a:t>177</a:t>
                      </a:r>
                    </a:p>
                  </a:txBody>
                  <a:tcPr marL="68580" marR="68580" marT="34290" marB="34290"/>
                </a:tc>
                <a:extLst>
                  <a:ext uri="{0D108BD9-81ED-4DB2-BD59-A6C34878D82A}">
                    <a16:rowId xmlns:a16="http://schemas.microsoft.com/office/drawing/2014/main" val="3281243918"/>
                  </a:ext>
                </a:extLst>
              </a:tr>
            </a:tbl>
          </a:graphicData>
        </a:graphic>
      </p:graphicFrame>
      <p:sp>
        <p:nvSpPr>
          <p:cNvPr id="2" name="TextBox 1">
            <a:extLst>
              <a:ext uri="{FF2B5EF4-FFF2-40B4-BE49-F238E27FC236}">
                <a16:creationId xmlns:a16="http://schemas.microsoft.com/office/drawing/2014/main" id="{496AD777-9903-050C-60B7-A95C92E997D2}"/>
              </a:ext>
            </a:extLst>
          </p:cNvPr>
          <p:cNvSpPr txBox="1"/>
          <p:nvPr/>
        </p:nvSpPr>
        <p:spPr>
          <a:xfrm>
            <a:off x="1001195" y="4502597"/>
            <a:ext cx="7332805" cy="1384995"/>
          </a:xfrm>
          <a:prstGeom prst="rect">
            <a:avLst/>
          </a:prstGeom>
          <a:noFill/>
        </p:spPr>
        <p:txBody>
          <a:bodyPr wrap="square" rtlCol="0">
            <a:spAutoFit/>
          </a:bodyPr>
          <a:lstStyle/>
          <a:p>
            <a:pPr marL="285750" indent="-285750" defTabSz="457200">
              <a:buFont typeface="Arial" panose="020B0604020202020204" pitchFamily="34" charset="0"/>
              <a:buChar char="•"/>
            </a:pPr>
            <a:r>
              <a:rPr lang="en-US" dirty="0">
                <a:solidFill>
                  <a:prstClr val="black"/>
                </a:solidFill>
                <a:latin typeface="Gill Sans MT" panose="020B0502020104020203"/>
              </a:rPr>
              <a:t>127 work orders initiated in June:  7 bulkhead;  35 drainage;                                       21 grounds/landscaping; 10 roads; 3 signs; 51 general maintenance</a:t>
            </a:r>
          </a:p>
          <a:p>
            <a:pPr marL="285750" indent="-285750" defTabSz="457200">
              <a:buFont typeface="Arial" panose="020B0604020202020204" pitchFamily="34" charset="0"/>
              <a:buChar char="•"/>
            </a:pPr>
            <a:r>
              <a:rPr lang="en-US" dirty="0">
                <a:solidFill>
                  <a:prstClr val="black"/>
                </a:solidFill>
                <a:latin typeface="Gill Sans MT" panose="020B0502020104020203"/>
              </a:rPr>
              <a:t>Majority still open in drainage (94):</a:t>
            </a:r>
          </a:p>
          <a:p>
            <a:pPr marL="742950" lvl="1" indent="-285750" defTabSz="457200">
              <a:buFont typeface="Arial" panose="020B0604020202020204" pitchFamily="34" charset="0"/>
              <a:buChar char="•"/>
            </a:pPr>
            <a:r>
              <a:rPr lang="en-US" sz="1600" dirty="0">
                <a:solidFill>
                  <a:prstClr val="black"/>
                </a:solidFill>
                <a:latin typeface="Gill Sans MT" panose="020B0502020104020203"/>
              </a:rPr>
              <a:t>24 – over 30 days; 36 – over 60 days</a:t>
            </a:r>
          </a:p>
          <a:p>
            <a:pPr marL="1200150" lvl="2" indent="-285750" defTabSz="457200">
              <a:buFont typeface="Arial" panose="020B0604020202020204" pitchFamily="34" charset="0"/>
              <a:buChar char="•"/>
            </a:pPr>
            <a:r>
              <a:rPr lang="en-US" sz="1400" dirty="0">
                <a:solidFill>
                  <a:prstClr val="black"/>
                </a:solidFill>
                <a:latin typeface="Gill Sans MT" panose="020B0502020104020203"/>
              </a:rPr>
              <a:t>Average 1-4 work orders a day to complete depending upon severity</a:t>
            </a:r>
          </a:p>
        </p:txBody>
      </p:sp>
    </p:spTree>
    <p:extLst>
      <p:ext uri="{BB962C8B-B14F-4D97-AF65-F5344CB8AC3E}">
        <p14:creationId xmlns:p14="http://schemas.microsoft.com/office/powerpoint/2010/main" val="7082871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244125-7992-4A01-98A0-5A7AF00DDCF6}"/>
              </a:ext>
            </a:extLst>
          </p:cNvPr>
          <p:cNvSpPr>
            <a:spLocks noGrp="1"/>
          </p:cNvSpPr>
          <p:nvPr>
            <p:ph type="title"/>
          </p:nvPr>
        </p:nvSpPr>
        <p:spPr>
          <a:xfrm>
            <a:off x="809997" y="139332"/>
            <a:ext cx="7524003" cy="1663343"/>
          </a:xfrm>
        </p:spPr>
        <p:txBody>
          <a:bodyPr>
            <a:noAutofit/>
          </a:bodyPr>
          <a:lstStyle/>
          <a:p>
            <a:pPr algn="ctr"/>
            <a:r>
              <a:rPr lang="en-US" u="sng" dirty="0">
                <a:solidFill>
                  <a:schemeClr val="tx1"/>
                </a:solidFill>
              </a:rPr>
              <a:t>Customer Service Dashboard</a:t>
            </a:r>
            <a:br>
              <a:rPr lang="en-US" b="0" u="sng" dirty="0">
                <a:solidFill>
                  <a:schemeClr val="tx1"/>
                </a:solidFill>
              </a:rPr>
            </a:br>
            <a:r>
              <a:rPr lang="en-US" sz="3200" b="0" u="sng" dirty="0">
                <a:solidFill>
                  <a:schemeClr val="tx1"/>
                </a:solidFill>
              </a:rPr>
              <a:t>(from info@oceanpines.org)</a:t>
            </a:r>
            <a:br>
              <a:rPr lang="en-US" sz="3200" b="0" u="sng" dirty="0">
                <a:solidFill>
                  <a:schemeClr val="tx1"/>
                </a:solidFill>
              </a:rPr>
            </a:br>
            <a:r>
              <a:rPr lang="en-US" u="sng" dirty="0">
                <a:solidFill>
                  <a:schemeClr val="tx1"/>
                </a:solidFill>
              </a:rPr>
              <a:t>June</a:t>
            </a:r>
          </a:p>
        </p:txBody>
      </p:sp>
      <p:graphicFrame>
        <p:nvGraphicFramePr>
          <p:cNvPr id="3" name="Table 6">
            <a:extLst>
              <a:ext uri="{FF2B5EF4-FFF2-40B4-BE49-F238E27FC236}">
                <a16:creationId xmlns:a16="http://schemas.microsoft.com/office/drawing/2014/main" id="{5C0D99A1-EF5E-4757-A838-781C5A71FF50}"/>
              </a:ext>
            </a:extLst>
          </p:cNvPr>
          <p:cNvGraphicFramePr>
            <a:graphicFrameLocks noGrp="1"/>
          </p:cNvGraphicFramePr>
          <p:nvPr>
            <p:extLst>
              <p:ext uri="{D42A27DB-BD31-4B8C-83A1-F6EECF244321}">
                <p14:modId xmlns:p14="http://schemas.microsoft.com/office/powerpoint/2010/main" val="565355749"/>
              </p:ext>
            </p:extLst>
          </p:nvPr>
        </p:nvGraphicFramePr>
        <p:xfrm>
          <a:off x="2159726" y="2125434"/>
          <a:ext cx="4977921" cy="2537460"/>
        </p:xfrm>
        <a:graphic>
          <a:graphicData uri="http://schemas.openxmlformats.org/drawingml/2006/table">
            <a:tbl>
              <a:tblPr firstRow="1" bandRow="1">
                <a:tableStyleId>{5C22544A-7EE6-4342-B048-85BDC9FD1C3A}</a:tableStyleId>
              </a:tblPr>
              <a:tblGrid>
                <a:gridCol w="2457906">
                  <a:extLst>
                    <a:ext uri="{9D8B030D-6E8A-4147-A177-3AD203B41FA5}">
                      <a16:colId xmlns:a16="http://schemas.microsoft.com/office/drawing/2014/main" val="160533530"/>
                    </a:ext>
                  </a:extLst>
                </a:gridCol>
                <a:gridCol w="2520015">
                  <a:extLst>
                    <a:ext uri="{9D8B030D-6E8A-4147-A177-3AD203B41FA5}">
                      <a16:colId xmlns:a16="http://schemas.microsoft.com/office/drawing/2014/main" val="2169824023"/>
                    </a:ext>
                  </a:extLst>
                </a:gridCol>
              </a:tblGrid>
              <a:tr h="227651">
                <a:tc>
                  <a:txBody>
                    <a:bodyPr/>
                    <a:lstStyle/>
                    <a:p>
                      <a:pPr algn="l"/>
                      <a:r>
                        <a:rPr lang="en-US" sz="1800" b="1" dirty="0">
                          <a:solidFill>
                            <a:schemeClr val="bg1"/>
                          </a:solidFill>
                        </a:rPr>
                        <a:t>Type</a:t>
                      </a:r>
                      <a:endParaRPr lang="en-US" sz="1800" b="1" dirty="0">
                        <a:solidFill>
                          <a:schemeClr val="bg1"/>
                        </a:solidFill>
                        <a:latin typeface="Times New Roman" panose="02020603050405020304" pitchFamily="18" charset="0"/>
                        <a:cs typeface="Times New Roman" panose="02020603050405020304" pitchFamily="18" charset="0"/>
                      </a:endParaRPr>
                    </a:p>
                  </a:txBody>
                  <a:tcPr marL="68580" marR="68580" marT="34290" marB="3429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 Received – June</a:t>
                      </a:r>
                    </a:p>
                  </a:txBody>
                  <a:tcPr marL="68580" marR="68580" marT="34290" marB="34290" anchor="b"/>
                </a:tc>
                <a:extLst>
                  <a:ext uri="{0D108BD9-81ED-4DB2-BD59-A6C34878D82A}">
                    <a16:rowId xmlns:a16="http://schemas.microsoft.com/office/drawing/2014/main" val="2384583703"/>
                  </a:ext>
                </a:extLst>
              </a:tr>
              <a:tr h="250417">
                <a:tc>
                  <a:txBody>
                    <a:bodyPr/>
                    <a:lstStyle/>
                    <a:p>
                      <a:pPr algn="l"/>
                      <a:r>
                        <a:rPr lang="en-US" sz="1800" dirty="0">
                          <a:solidFill>
                            <a:schemeClr val="bg1"/>
                          </a:solidFill>
                        </a:rPr>
                        <a:t>Amenities</a:t>
                      </a:r>
                      <a:endParaRPr lang="en-US" sz="1800" dirty="0">
                        <a:solidFill>
                          <a:schemeClr val="bg1"/>
                        </a:solidFill>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29</a:t>
                      </a:r>
                    </a:p>
                  </a:txBody>
                  <a:tcPr marL="68580" marR="68580" marT="34290" marB="34290"/>
                </a:tc>
                <a:extLst>
                  <a:ext uri="{0D108BD9-81ED-4DB2-BD59-A6C34878D82A}">
                    <a16:rowId xmlns:a16="http://schemas.microsoft.com/office/drawing/2014/main" val="2769008789"/>
                  </a:ext>
                </a:extLst>
              </a:tr>
              <a:tr h="250417">
                <a:tc>
                  <a:txBody>
                    <a:bodyPr/>
                    <a:lstStyle/>
                    <a:p>
                      <a:pPr algn="l"/>
                      <a:r>
                        <a:rPr lang="en-US" sz="1800" dirty="0">
                          <a:solidFill>
                            <a:schemeClr val="bg1"/>
                          </a:solidFill>
                        </a:rPr>
                        <a:t>CPI</a:t>
                      </a:r>
                      <a:endParaRPr lang="en-US" sz="1800" dirty="0">
                        <a:solidFill>
                          <a:schemeClr val="bg1"/>
                        </a:solidFill>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20</a:t>
                      </a:r>
                    </a:p>
                  </a:txBody>
                  <a:tcPr marL="68580" marR="68580" marT="34290" marB="34290"/>
                </a:tc>
                <a:extLst>
                  <a:ext uri="{0D108BD9-81ED-4DB2-BD59-A6C34878D82A}">
                    <a16:rowId xmlns:a16="http://schemas.microsoft.com/office/drawing/2014/main" val="3958475169"/>
                  </a:ext>
                </a:extLst>
              </a:tr>
              <a:tr h="250417">
                <a:tc>
                  <a:txBody>
                    <a:bodyPr/>
                    <a:lstStyle/>
                    <a:p>
                      <a:pPr algn="l"/>
                      <a:r>
                        <a:rPr lang="en-US" sz="1800" dirty="0">
                          <a:solidFill>
                            <a:schemeClr val="bg1"/>
                          </a:solidFill>
                        </a:rPr>
                        <a:t>Drainage</a:t>
                      </a:r>
                      <a:endParaRPr lang="en-US" sz="1800" dirty="0">
                        <a:solidFill>
                          <a:schemeClr val="bg1"/>
                        </a:solidFill>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0</a:t>
                      </a:r>
                    </a:p>
                  </a:txBody>
                  <a:tcPr marL="68580" marR="68580" marT="34290" marB="34290"/>
                </a:tc>
                <a:extLst>
                  <a:ext uri="{0D108BD9-81ED-4DB2-BD59-A6C34878D82A}">
                    <a16:rowId xmlns:a16="http://schemas.microsoft.com/office/drawing/2014/main" val="1924032667"/>
                  </a:ext>
                </a:extLst>
              </a:tr>
              <a:tr h="317588">
                <a:tc>
                  <a:txBody>
                    <a:bodyPr/>
                    <a:lstStyle/>
                    <a:p>
                      <a:pPr algn="l"/>
                      <a:r>
                        <a:rPr lang="en-US" sz="1800" b="0" dirty="0">
                          <a:solidFill>
                            <a:schemeClr val="bg1"/>
                          </a:solidFill>
                          <a:effectLst/>
                        </a:rPr>
                        <a:t>General </a:t>
                      </a:r>
                      <a:endParaRPr lang="en-US" sz="1800" b="0" dirty="0">
                        <a:solidFill>
                          <a:schemeClr val="bg1"/>
                        </a:solidFill>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30</a:t>
                      </a:r>
                    </a:p>
                  </a:txBody>
                  <a:tcPr marL="68580" marR="68580" marT="34290" marB="34290"/>
                </a:tc>
                <a:extLst>
                  <a:ext uri="{0D108BD9-81ED-4DB2-BD59-A6C34878D82A}">
                    <a16:rowId xmlns:a16="http://schemas.microsoft.com/office/drawing/2014/main" val="1279019372"/>
                  </a:ext>
                </a:extLst>
              </a:tr>
              <a:tr h="250417">
                <a:tc>
                  <a:txBody>
                    <a:bodyPr/>
                    <a:lstStyle/>
                    <a:p>
                      <a:r>
                        <a:rPr lang="en-US" sz="1800" dirty="0">
                          <a:solidFill>
                            <a:schemeClr val="bg1"/>
                          </a:solidFill>
                        </a:rPr>
                        <a:t>Public Works</a:t>
                      </a:r>
                      <a:endParaRPr lang="en-US" sz="1800" dirty="0">
                        <a:solidFill>
                          <a:schemeClr val="bg1"/>
                        </a:solidFill>
                        <a:latin typeface="Times New Roman" panose="02020603050405020304" pitchFamily="18" charset="0"/>
                        <a:cs typeface="Times New Roman" panose="02020603050405020304" pitchFamily="18" charset="0"/>
                      </a:endParaRPr>
                    </a:p>
                  </a:txBody>
                  <a:tcPr/>
                </a:tc>
                <a:tc>
                  <a:txBody>
                    <a:bodyPr/>
                    <a:lstStyle/>
                    <a:p>
                      <a:pPr algn="ctr"/>
                      <a:r>
                        <a:rPr lang="en-US" sz="1800" b="0" dirty="0">
                          <a:solidFill>
                            <a:schemeClr val="bg1"/>
                          </a:solidFill>
                          <a:latin typeface="Century Gothic" panose="020B0502020202020204" pitchFamily="34" charset="0"/>
                          <a:cs typeface="Times New Roman" panose="02020603050405020304" pitchFamily="18" charset="0"/>
                        </a:rPr>
                        <a:t>9</a:t>
                      </a:r>
                    </a:p>
                  </a:txBody>
                  <a:tcPr marL="68580" marR="68580" marT="34290" marB="34290"/>
                </a:tc>
                <a:extLst>
                  <a:ext uri="{0D108BD9-81ED-4DB2-BD59-A6C34878D82A}">
                    <a16:rowId xmlns:a16="http://schemas.microsoft.com/office/drawing/2014/main" val="1862857128"/>
                  </a:ext>
                </a:extLst>
              </a:tr>
              <a:tr h="250417">
                <a:tc>
                  <a:txBody>
                    <a:bodyPr/>
                    <a:lstStyle/>
                    <a:p>
                      <a:r>
                        <a:rPr lang="en-US" sz="1800" b="1" dirty="0">
                          <a:solidFill>
                            <a:schemeClr val="bg1"/>
                          </a:solidFill>
                        </a:rPr>
                        <a:t>TOTAL</a:t>
                      </a:r>
                      <a:endParaRPr lang="en-US" sz="1800" b="1" dirty="0">
                        <a:solidFill>
                          <a:schemeClr val="bg1"/>
                        </a:solidFill>
                        <a:latin typeface="Times New Roman" panose="02020603050405020304" pitchFamily="18" charset="0"/>
                        <a:cs typeface="Times New Roman" panose="02020603050405020304" pitchFamily="18" charset="0"/>
                      </a:endParaRPr>
                    </a:p>
                  </a:txBody>
                  <a:tcPr/>
                </a:tc>
                <a:tc>
                  <a:txBody>
                    <a:bodyPr/>
                    <a:lstStyle/>
                    <a:p>
                      <a:pPr algn="ctr"/>
                      <a:r>
                        <a:rPr lang="en-US" sz="1800" b="1" dirty="0">
                          <a:solidFill>
                            <a:schemeClr val="bg1"/>
                          </a:solidFill>
                          <a:latin typeface="Century Gothic" panose="020B0502020202020204" pitchFamily="34" charset="0"/>
                          <a:cs typeface="Times New Roman" panose="02020603050405020304" pitchFamily="18" charset="0"/>
                        </a:rPr>
                        <a:t>87</a:t>
                      </a:r>
                    </a:p>
                  </a:txBody>
                  <a:tcPr marL="68580" marR="68580" marT="34290" marB="34290"/>
                </a:tc>
                <a:extLst>
                  <a:ext uri="{0D108BD9-81ED-4DB2-BD59-A6C34878D82A}">
                    <a16:rowId xmlns:a16="http://schemas.microsoft.com/office/drawing/2014/main" val="1802448314"/>
                  </a:ext>
                </a:extLst>
              </a:tr>
            </a:tbl>
          </a:graphicData>
        </a:graphic>
      </p:graphicFrame>
      <p:pic>
        <p:nvPicPr>
          <p:cNvPr id="5" name="Picture 2">
            <a:extLst>
              <a:ext uri="{FF2B5EF4-FFF2-40B4-BE49-F238E27FC236}">
                <a16:creationId xmlns:a16="http://schemas.microsoft.com/office/drawing/2014/main" id="{97C8FB9E-F9E1-9DA5-4E9C-7C66AD0CD3AF}"/>
              </a:ext>
            </a:extLst>
          </p:cNvPr>
          <p:cNvPicPr>
            <a:picLocks noChangeAspect="1" noChangeArrowheads="1"/>
          </p:cNvPicPr>
          <p:nvPr/>
        </p:nvPicPr>
        <p:blipFill>
          <a:blip r:link="rId2">
            <a:extLst>
              <a:ext uri="{28A0092B-C50C-407E-A947-70E740481C1C}">
                <a14:useLocalDpi xmlns:a14="http://schemas.microsoft.com/office/drawing/2010/main" val="0"/>
              </a:ext>
            </a:extLst>
          </a:blip>
          <a:srcRect/>
          <a:stretch>
            <a:fillRect/>
          </a:stretch>
        </p:blipFill>
        <p:spPr bwMode="auto">
          <a:xfrm>
            <a:off x="2800350" y="4802772"/>
            <a:ext cx="3708179" cy="19576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63427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560B28C-89F6-5CF4-D5C2-516FF8B5BA10}"/>
            </a:ext>
          </a:extLst>
        </p:cNvPr>
        <p:cNvGrpSpPr/>
        <p:nvPr/>
      </p:nvGrpSpPr>
      <p:grpSpPr>
        <a:xfrm>
          <a:off x="0" y="0"/>
          <a:ext cx="0" cy="0"/>
          <a:chOff x="0" y="0"/>
          <a:chExt cx="0" cy="0"/>
        </a:xfrm>
      </p:grpSpPr>
      <p:sp>
        <p:nvSpPr>
          <p:cNvPr id="18" name="Freeform 6">
            <a:extLst>
              <a:ext uri="{FF2B5EF4-FFF2-40B4-BE49-F238E27FC236}">
                <a16:creationId xmlns:a16="http://schemas.microsoft.com/office/drawing/2014/main" id="{2DCA77A3-1ECB-56F5-DD96-01DF932EB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xmlns:a16="http://schemas.microsoft.com/office/drawing/2014/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useBgFill="1">
        <p:nvSpPr>
          <p:cNvPr id="20" name="Rectangle 19">
            <a:extLst>
              <a:ext uri="{FF2B5EF4-FFF2-40B4-BE49-F238E27FC236}">
                <a16:creationId xmlns:a16="http://schemas.microsoft.com/office/drawing/2014/main" id="{DEA56903-CF8D-0824-3EC8-8A9189E46F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3" name="Title 12">
            <a:extLst>
              <a:ext uri="{FF2B5EF4-FFF2-40B4-BE49-F238E27FC236}">
                <a16:creationId xmlns:a16="http://schemas.microsoft.com/office/drawing/2014/main" id="{C07904BE-8B1C-D0D7-5933-1B6692B69280}"/>
              </a:ext>
            </a:extLst>
          </p:cNvPr>
          <p:cNvSpPr>
            <a:spLocks noGrp="1"/>
          </p:cNvSpPr>
          <p:nvPr>
            <p:ph type="title"/>
          </p:nvPr>
        </p:nvSpPr>
        <p:spPr>
          <a:xfrm>
            <a:off x="723899" y="885433"/>
            <a:ext cx="7696201" cy="2543567"/>
          </a:xfrm>
          <a:effectLst/>
        </p:spPr>
        <p:txBody>
          <a:bodyPr vert="horz" lIns="91440" tIns="45720" rIns="91440" bIns="45720" rtlCol="0" anchor="b">
            <a:normAutofit/>
          </a:bodyPr>
          <a:lstStyle/>
          <a:p>
            <a:pPr algn="ctr"/>
            <a:r>
              <a:rPr lang="en-US" sz="5400" dirty="0">
                <a:solidFill>
                  <a:schemeClr val="tx1"/>
                </a:solidFill>
                <a:cs typeface="+mj-cs"/>
              </a:rPr>
              <a:t>Addendum</a:t>
            </a:r>
          </a:p>
        </p:txBody>
      </p:sp>
      <p:sp>
        <p:nvSpPr>
          <p:cNvPr id="22" name="Freeform: Shape 21">
            <a:extLst>
              <a:ext uri="{FF2B5EF4-FFF2-40B4-BE49-F238E27FC236}">
                <a16:creationId xmlns:a16="http://schemas.microsoft.com/office/drawing/2014/main" id="{82A8B1D0-3950-B2C3-19B6-ADFCD87381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0800000">
            <a:off x="0" y="5388384"/>
            <a:ext cx="9144000" cy="1469616"/>
          </a:xfrm>
          <a:custGeom>
            <a:avLst/>
            <a:gdLst>
              <a:gd name="connsiteX0" fmla="*/ 6113881 w 12192000"/>
              <a:gd name="connsiteY0" fmla="*/ 1469616 h 1469616"/>
              <a:gd name="connsiteX1" fmla="*/ 6101181 w 12192000"/>
              <a:gd name="connsiteY1" fmla="*/ 1469616 h 1469616"/>
              <a:gd name="connsiteX2" fmla="*/ 6090598 w 12192000"/>
              <a:gd name="connsiteY2" fmla="*/ 1469616 h 1469616"/>
              <a:gd name="connsiteX3" fmla="*/ 6077897 w 12192000"/>
              <a:gd name="connsiteY3" fmla="*/ 1464854 h 1469616"/>
              <a:gd name="connsiteX4" fmla="*/ 6065198 w 12192000"/>
              <a:gd name="connsiteY4" fmla="*/ 1460091 h 1469616"/>
              <a:gd name="connsiteX5" fmla="*/ 6056731 w 12192000"/>
              <a:gd name="connsiteY5" fmla="*/ 1456916 h 1469616"/>
              <a:gd name="connsiteX6" fmla="*/ 5678033 w 12192000"/>
              <a:gd name="connsiteY6" fmla="*/ 1172892 h 1469616"/>
              <a:gd name="connsiteX7" fmla="*/ 0 w 12192000"/>
              <a:gd name="connsiteY7" fmla="*/ 1172892 h 1469616"/>
              <a:gd name="connsiteX8" fmla="*/ 0 w 12192000"/>
              <a:gd name="connsiteY8" fmla="*/ 1162370 h 1469616"/>
              <a:gd name="connsiteX9" fmla="*/ 0 w 12192000"/>
              <a:gd name="connsiteY9" fmla="*/ 403347 h 1469616"/>
              <a:gd name="connsiteX10" fmla="*/ 0 w 12192000"/>
              <a:gd name="connsiteY10" fmla="*/ 0 h 1469616"/>
              <a:gd name="connsiteX11" fmla="*/ 12192000 w 12192000"/>
              <a:gd name="connsiteY11" fmla="*/ 0 h 1469616"/>
              <a:gd name="connsiteX12" fmla="*/ 12192000 w 12192000"/>
              <a:gd name="connsiteY12" fmla="*/ 403347 h 1469616"/>
              <a:gd name="connsiteX13" fmla="*/ 12192000 w 12192000"/>
              <a:gd name="connsiteY13" fmla="*/ 1162370 h 1469616"/>
              <a:gd name="connsiteX14" fmla="*/ 12192000 w 12192000"/>
              <a:gd name="connsiteY14" fmla="*/ 1172892 h 1469616"/>
              <a:gd name="connsiteX15" fmla="*/ 6524330 w 12192000"/>
              <a:gd name="connsiteY15" fmla="*/ 1172892 h 1469616"/>
              <a:gd name="connsiteX16" fmla="*/ 6145631 w 12192000"/>
              <a:gd name="connsiteY16" fmla="*/ 1456916 h 1469616"/>
              <a:gd name="connsiteX17" fmla="*/ 6137163 w 12192000"/>
              <a:gd name="connsiteY17" fmla="*/ 1460091 h 1469616"/>
              <a:gd name="connsiteX18" fmla="*/ 6124463 w 12192000"/>
              <a:gd name="connsiteY18" fmla="*/ 1464854 h 1469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1469616">
                <a:moveTo>
                  <a:pt x="6113881" y="1469616"/>
                </a:moveTo>
                <a:lnTo>
                  <a:pt x="6101181" y="1469616"/>
                </a:lnTo>
                <a:lnTo>
                  <a:pt x="6090598" y="1469616"/>
                </a:lnTo>
                <a:lnTo>
                  <a:pt x="6077897" y="1464854"/>
                </a:lnTo>
                <a:lnTo>
                  <a:pt x="6065198" y="1460091"/>
                </a:lnTo>
                <a:lnTo>
                  <a:pt x="6056731" y="1456916"/>
                </a:lnTo>
                <a:lnTo>
                  <a:pt x="5678033" y="1172892"/>
                </a:lnTo>
                <a:lnTo>
                  <a:pt x="0" y="1172892"/>
                </a:lnTo>
                <a:lnTo>
                  <a:pt x="0" y="1162370"/>
                </a:lnTo>
                <a:lnTo>
                  <a:pt x="0" y="403347"/>
                </a:lnTo>
                <a:lnTo>
                  <a:pt x="0" y="0"/>
                </a:lnTo>
                <a:lnTo>
                  <a:pt x="12192000" y="0"/>
                </a:lnTo>
                <a:lnTo>
                  <a:pt x="12192000" y="403347"/>
                </a:lnTo>
                <a:lnTo>
                  <a:pt x="12192000" y="1162370"/>
                </a:lnTo>
                <a:lnTo>
                  <a:pt x="12192000" y="1172892"/>
                </a:lnTo>
                <a:lnTo>
                  <a:pt x="6524330" y="1172892"/>
                </a:lnTo>
                <a:lnTo>
                  <a:pt x="6145631" y="1456916"/>
                </a:lnTo>
                <a:lnTo>
                  <a:pt x="6137163" y="1460091"/>
                </a:lnTo>
                <a:lnTo>
                  <a:pt x="6124463" y="1464854"/>
                </a:lnTo>
                <a:close/>
              </a:path>
            </a:pathLst>
          </a:custGeom>
          <a:ln>
            <a:noFill/>
          </a:ln>
          <a:effectLst/>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04803074"/>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2F98139-1523-B988-0FB0-D991159E71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9F6BA1-2916-67EE-75C1-CC72B5C60E68}"/>
              </a:ext>
            </a:extLst>
          </p:cNvPr>
          <p:cNvSpPr>
            <a:spLocks noGrp="1"/>
          </p:cNvSpPr>
          <p:nvPr>
            <p:ph type="title"/>
          </p:nvPr>
        </p:nvSpPr>
        <p:spPr>
          <a:xfrm>
            <a:off x="809997" y="417250"/>
            <a:ext cx="7524003" cy="870012"/>
          </a:xfrm>
        </p:spPr>
        <p:txBody>
          <a:bodyPr/>
          <a:lstStyle/>
          <a:p>
            <a:pPr algn="ctr"/>
            <a:r>
              <a:rPr lang="en-US" dirty="0"/>
              <a:t>Addendum</a:t>
            </a:r>
          </a:p>
        </p:txBody>
      </p:sp>
      <p:sp>
        <p:nvSpPr>
          <p:cNvPr id="7" name="Title 12">
            <a:extLst>
              <a:ext uri="{FF2B5EF4-FFF2-40B4-BE49-F238E27FC236}">
                <a16:creationId xmlns:a16="http://schemas.microsoft.com/office/drawing/2014/main" id="{6AFE14E0-0CDD-0245-4093-C2858B900200}"/>
              </a:ext>
            </a:extLst>
          </p:cNvPr>
          <p:cNvSpPr txBox="1">
            <a:spLocks/>
          </p:cNvSpPr>
          <p:nvPr/>
        </p:nvSpPr>
        <p:spPr>
          <a:xfrm>
            <a:off x="177552" y="2308195"/>
            <a:ext cx="8788892" cy="2662246"/>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400" b="1" i="0" strike="noStrike" kern="1200" cap="none" spc="0" normalizeH="0" baseline="0" noProof="0" dirty="0">
                <a:ln>
                  <a:noFill/>
                </a:ln>
                <a:solidFill>
                  <a:prstClr val="black"/>
                </a:solidFill>
                <a:effectLst/>
                <a:uLnTx/>
                <a:uFillTx/>
                <a:latin typeface="Century Gothic" panose="020B0502020202020204"/>
                <a:ea typeface="+mn-ea"/>
                <a:cs typeface="+mn-cs"/>
              </a:rPr>
              <a:t>The following questions were presented to the Ocean Pines Volunteer Fire Department during the June 27, 2025, public hearing concerning the referendum for the South Fire Station. It was recommended that the information be posted for homeowners to review and gain background on the project.</a:t>
            </a:r>
          </a:p>
          <a:p>
            <a:pPr marL="0" marR="0" lvl="1" indent="0" algn="l" defTabSz="914400" rtl="0" eaLnBrk="1" fontAlgn="auto" latinLnBrk="0" hangingPunct="1">
              <a:lnSpc>
                <a:spcPct val="100000"/>
              </a:lnSpc>
              <a:spcBef>
                <a:spcPct val="0"/>
              </a:spcBef>
              <a:spcAft>
                <a:spcPts val="600"/>
              </a:spcAft>
              <a:buClrTx/>
              <a:buSzTx/>
              <a:buFontTx/>
              <a:buNone/>
              <a:tabLst/>
              <a:defRPr/>
            </a:pPr>
            <a:endParaRPr kumimoji="0" lang="en-US" sz="1400" b="0" i="0" u="sng"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400" b="0" i="0" u="sng" strike="noStrike" kern="1200" cap="none" spc="0" normalizeH="0" baseline="0" noProof="0" dirty="0">
                <a:ln>
                  <a:noFill/>
                </a:ln>
                <a:solidFill>
                  <a:prstClr val="black"/>
                </a:solidFill>
                <a:effectLst/>
                <a:uLnTx/>
                <a:uFillTx/>
                <a:latin typeface="Century Gothic" panose="020B0502020202020204"/>
                <a:ea typeface="+mn-ea"/>
                <a:cs typeface="+mn-cs"/>
              </a:rPr>
              <a:t>Q. How much square footage is needed for the new South Station?</a:t>
            </a:r>
          </a:p>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400" b="0" i="0" strike="noStrike" kern="1200" cap="none" spc="0" normalizeH="0" baseline="0" noProof="0" dirty="0">
                <a:ln>
                  <a:noFill/>
                </a:ln>
                <a:solidFill>
                  <a:prstClr val="black"/>
                </a:solidFill>
                <a:effectLst/>
                <a:uLnTx/>
                <a:uFillTx/>
                <a:latin typeface="Century Gothic" panose="020B0502020202020204"/>
                <a:ea typeface="+mn-ea"/>
                <a:cs typeface="+mn-cs"/>
              </a:rPr>
              <a:t>A. The New station would be 15,000 sq ft.</a:t>
            </a:r>
          </a:p>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400" b="0" i="0" u="sng" strike="noStrike" kern="1200" cap="none" spc="0" normalizeH="0" baseline="0" noProof="0" dirty="0">
                <a:ln>
                  <a:noFill/>
                </a:ln>
                <a:solidFill>
                  <a:prstClr val="black"/>
                </a:solidFill>
                <a:effectLst/>
                <a:uLnTx/>
                <a:uFillTx/>
                <a:latin typeface="Century Gothic" panose="020B0502020202020204"/>
                <a:ea typeface="+mn-ea"/>
                <a:cs typeface="+mn-cs"/>
              </a:rPr>
              <a:t>Q. What is the timeline for completion?</a:t>
            </a:r>
          </a:p>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400" b="0" i="0" strike="noStrike" kern="1200" cap="none" spc="0" normalizeH="0" baseline="0" noProof="0" dirty="0">
                <a:ln>
                  <a:noFill/>
                </a:ln>
                <a:solidFill>
                  <a:prstClr val="black"/>
                </a:solidFill>
                <a:effectLst/>
                <a:uLnTx/>
                <a:uFillTx/>
                <a:latin typeface="Century Gothic" panose="020B0502020202020204"/>
                <a:ea typeface="+mn-ea"/>
                <a:cs typeface="+mn-cs"/>
              </a:rPr>
              <a:t>A. 65 Weeks</a:t>
            </a:r>
          </a:p>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400" b="0" i="0" u="sng" strike="noStrike" kern="1200" cap="none" spc="0" normalizeH="0" baseline="0" noProof="0" dirty="0">
                <a:ln>
                  <a:noFill/>
                </a:ln>
                <a:solidFill>
                  <a:prstClr val="black"/>
                </a:solidFill>
                <a:effectLst/>
                <a:uLnTx/>
                <a:uFillTx/>
                <a:latin typeface="Century Gothic" panose="020B0502020202020204"/>
                <a:ea typeface="+mn-ea"/>
                <a:cs typeface="+mn-cs"/>
              </a:rPr>
              <a:t>Q: What is the estimated cost of the building?</a:t>
            </a:r>
          </a:p>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400" b="0" i="0" strike="noStrike" kern="1200" cap="none" spc="0" normalizeH="0" baseline="0" noProof="0" dirty="0">
                <a:ln>
                  <a:noFill/>
                </a:ln>
                <a:solidFill>
                  <a:prstClr val="black"/>
                </a:solidFill>
                <a:effectLst/>
                <a:uLnTx/>
                <a:uFillTx/>
                <a:latin typeface="Century Gothic" panose="020B0502020202020204"/>
                <a:ea typeface="+mn-ea"/>
                <a:cs typeface="+mn-cs"/>
              </a:rPr>
              <a:t>A: $6/+ Million</a:t>
            </a:r>
          </a:p>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400" b="0" i="0" u="sng" strike="noStrike" kern="1200" cap="none" spc="0" normalizeH="0" baseline="0" noProof="0" dirty="0">
                <a:ln>
                  <a:noFill/>
                </a:ln>
                <a:solidFill>
                  <a:prstClr val="black"/>
                </a:solidFill>
                <a:effectLst/>
                <a:uLnTx/>
                <a:uFillTx/>
                <a:latin typeface="Century Gothic" panose="020B0502020202020204"/>
                <a:ea typeface="+mn-ea"/>
                <a:cs typeface="+mn-cs"/>
              </a:rPr>
              <a:t>Q: What is the cost responsibility of OPVFD and Ocean Pines Association?</a:t>
            </a:r>
          </a:p>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400" b="0" i="0" strike="noStrike" kern="1200" cap="none" spc="0" normalizeH="0" baseline="0" noProof="0" dirty="0">
                <a:ln>
                  <a:noFill/>
                </a:ln>
                <a:solidFill>
                  <a:prstClr val="black"/>
                </a:solidFill>
                <a:effectLst/>
                <a:uLnTx/>
                <a:uFillTx/>
                <a:latin typeface="Century Gothic" panose="020B0502020202020204"/>
                <a:ea typeface="+mn-ea"/>
                <a:cs typeface="+mn-cs"/>
              </a:rPr>
              <a:t>A: Ocean Pines Fire Department has secured $1,700,000 in Grants and Bonds as well as $750,000 from fundraising and savings. We are requesting approval through a referendum for $3.7 million plus a 10% contingency. This will be funded through our balance sheet with a focus on the replacement reserve.</a:t>
            </a:r>
          </a:p>
        </p:txBody>
      </p:sp>
    </p:spTree>
    <p:extLst>
      <p:ext uri="{BB962C8B-B14F-4D97-AF65-F5344CB8AC3E}">
        <p14:creationId xmlns:p14="http://schemas.microsoft.com/office/powerpoint/2010/main" val="1808268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Freeform 6">
            <a:extLst>
              <a:ext uri="{FF2B5EF4-FFF2-40B4-BE49-F238E27FC236}">
                <a16:creationId xmlns:a16="http://schemas.microsoft.com/office/drawing/2014/main" id="{8775F366-526C-4C42-8931-696FFE8AA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6="http://schemas.microsoft.com/office/drawing/2014/main"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useBgFill="1">
        <p:nvSpPr>
          <p:cNvPr id="19" name="Rectangle 18">
            <a:extLst>
              <a:ext uri="{FF2B5EF4-FFF2-40B4-BE49-F238E27FC236}">
                <a16:creationId xmlns:a16="http://schemas.microsoft.com/office/drawing/2014/main" id="{2FE8DED1-24FF-4A79-873B-ECE3ABE73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0AA6A048-501A-4387-906B-B8A8543E7B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819" y="643467"/>
            <a:ext cx="8188361" cy="5571066"/>
          </a:xfrm>
          <a:custGeom>
            <a:avLst/>
            <a:gdLst>
              <a:gd name="connsiteX0" fmla="*/ 195712 w 10917814"/>
              <a:gd name="connsiteY0" fmla="*/ 0 h 5571066"/>
              <a:gd name="connsiteX1" fmla="*/ 5062165 w 10917814"/>
              <a:gd name="connsiteY1" fmla="*/ 0 h 5571066"/>
              <a:gd name="connsiteX2" fmla="*/ 5419638 w 10917814"/>
              <a:gd name="connsiteY2" fmla="*/ 268105 h 5571066"/>
              <a:gd name="connsiteX3" fmla="*/ 5428105 w 10917814"/>
              <a:gd name="connsiteY3" fmla="*/ 271280 h 5571066"/>
              <a:gd name="connsiteX4" fmla="*/ 5440804 w 10917814"/>
              <a:gd name="connsiteY4" fmla="*/ 276043 h 5571066"/>
              <a:gd name="connsiteX5" fmla="*/ 5453505 w 10917814"/>
              <a:gd name="connsiteY5" fmla="*/ 280805 h 5571066"/>
              <a:gd name="connsiteX6" fmla="*/ 5464088 w 10917814"/>
              <a:gd name="connsiteY6" fmla="*/ 280805 h 5571066"/>
              <a:gd name="connsiteX7" fmla="*/ 5476788 w 10917814"/>
              <a:gd name="connsiteY7" fmla="*/ 280805 h 5571066"/>
              <a:gd name="connsiteX8" fmla="*/ 5487371 w 10917814"/>
              <a:gd name="connsiteY8" fmla="*/ 276043 h 5571066"/>
              <a:gd name="connsiteX9" fmla="*/ 5500071 w 10917814"/>
              <a:gd name="connsiteY9" fmla="*/ 271280 h 5571066"/>
              <a:gd name="connsiteX10" fmla="*/ 5508538 w 10917814"/>
              <a:gd name="connsiteY10" fmla="*/ 268105 h 5571066"/>
              <a:gd name="connsiteX11" fmla="*/ 5866011 w 10917814"/>
              <a:gd name="connsiteY11" fmla="*/ 0 h 5571066"/>
              <a:gd name="connsiteX12" fmla="*/ 10722102 w 10917814"/>
              <a:gd name="connsiteY12" fmla="*/ 0 h 5571066"/>
              <a:gd name="connsiteX13" fmla="*/ 10917814 w 10917814"/>
              <a:gd name="connsiteY13" fmla="*/ 195712 h 5571066"/>
              <a:gd name="connsiteX14" fmla="*/ 10917814 w 10917814"/>
              <a:gd name="connsiteY14" fmla="*/ 5375354 h 5571066"/>
              <a:gd name="connsiteX15" fmla="*/ 10722102 w 10917814"/>
              <a:gd name="connsiteY15" fmla="*/ 5571066 h 5571066"/>
              <a:gd name="connsiteX16" fmla="*/ 195712 w 10917814"/>
              <a:gd name="connsiteY16" fmla="*/ 5571066 h 5571066"/>
              <a:gd name="connsiteX17" fmla="*/ 0 w 10917814"/>
              <a:gd name="connsiteY17" fmla="*/ 5375354 h 5571066"/>
              <a:gd name="connsiteX18" fmla="*/ 0 w 10917814"/>
              <a:gd name="connsiteY18" fmla="*/ 195712 h 5571066"/>
              <a:gd name="connsiteX19" fmla="*/ 195712 w 10917814"/>
              <a:gd name="connsiteY19" fmla="*/ 0 h 5571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917814" h="5571066">
                <a:moveTo>
                  <a:pt x="195712" y="0"/>
                </a:moveTo>
                <a:lnTo>
                  <a:pt x="5062165" y="0"/>
                </a:lnTo>
                <a:lnTo>
                  <a:pt x="5419638" y="268105"/>
                </a:lnTo>
                <a:lnTo>
                  <a:pt x="5428105" y="271280"/>
                </a:lnTo>
                <a:lnTo>
                  <a:pt x="5440804" y="276043"/>
                </a:lnTo>
                <a:lnTo>
                  <a:pt x="5453505" y="280805"/>
                </a:lnTo>
                <a:lnTo>
                  <a:pt x="5464088" y="280805"/>
                </a:lnTo>
                <a:lnTo>
                  <a:pt x="5476788" y="280805"/>
                </a:lnTo>
                <a:lnTo>
                  <a:pt x="5487371" y="276043"/>
                </a:lnTo>
                <a:lnTo>
                  <a:pt x="5500071" y="271280"/>
                </a:lnTo>
                <a:lnTo>
                  <a:pt x="5508538" y="268105"/>
                </a:lnTo>
                <a:lnTo>
                  <a:pt x="5866011" y="0"/>
                </a:lnTo>
                <a:lnTo>
                  <a:pt x="10722102" y="0"/>
                </a:lnTo>
                <a:cubicBezTo>
                  <a:pt x="10830191" y="0"/>
                  <a:pt x="10917814" y="87623"/>
                  <a:pt x="10917814" y="195712"/>
                </a:cubicBezTo>
                <a:lnTo>
                  <a:pt x="10917814" y="5375354"/>
                </a:lnTo>
                <a:cubicBezTo>
                  <a:pt x="10917814" y="5483443"/>
                  <a:pt x="10830191" y="5571066"/>
                  <a:pt x="10722102" y="5571066"/>
                </a:cubicBezTo>
                <a:lnTo>
                  <a:pt x="195712" y="5571066"/>
                </a:lnTo>
                <a:cubicBezTo>
                  <a:pt x="87623" y="5571066"/>
                  <a:pt x="0" y="5483443"/>
                  <a:pt x="0" y="5375354"/>
                </a:cubicBezTo>
                <a:lnTo>
                  <a:pt x="0" y="195712"/>
                </a:lnTo>
                <a:cubicBezTo>
                  <a:pt x="0" y="87623"/>
                  <a:pt x="87623" y="0"/>
                  <a:pt x="195712" y="0"/>
                </a:cubicBezTo>
                <a:close/>
              </a:path>
            </a:pathLst>
          </a:custGeom>
          <a:solidFill>
            <a:schemeClr val="bg1"/>
          </a:solidFill>
          <a:ln w="381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extBox 3">
            <a:extLst>
              <a:ext uri="{FF2B5EF4-FFF2-40B4-BE49-F238E27FC236}">
                <a16:creationId xmlns:a16="http://schemas.microsoft.com/office/drawing/2014/main" id="{2DA06C59-3F02-F27D-BA1E-8E9684FDB7F5}"/>
              </a:ext>
            </a:extLst>
          </p:cNvPr>
          <p:cNvSpPr txBox="1"/>
          <p:nvPr/>
        </p:nvSpPr>
        <p:spPr>
          <a:xfrm>
            <a:off x="639192" y="1047565"/>
            <a:ext cx="7647501" cy="4980366"/>
          </a:xfrm>
          <a:prstGeom prst="rect">
            <a:avLst/>
          </a:prstGeom>
          <a:effectLst/>
        </p:spPr>
        <p:txBody>
          <a:bodyPr vert="horz" lIns="91440" tIns="45720" rIns="91440" bIns="45720" rtlCol="0" anchor="t" anchorCtr="0">
            <a:noAutofit/>
          </a:bodyPr>
          <a:lstStyle/>
          <a:p>
            <a:pPr marL="0" lvl="0" defTabSz="457200">
              <a:lnSpc>
                <a:spcPct val="120000"/>
              </a:lnSpc>
              <a:spcBef>
                <a:spcPct val="0"/>
              </a:spcBef>
            </a:pPr>
            <a:r>
              <a:rPr lang="en-US" sz="2000" b="1" u="sng" dirty="0">
                <a:latin typeface="+mj-lt"/>
                <a:ea typeface="+mj-ea"/>
                <a:cs typeface="+mj-cs"/>
              </a:rPr>
              <a:t>Initiatives</a:t>
            </a:r>
            <a:endParaRPr lang="en-US" sz="2000" dirty="0">
              <a:latin typeface="+mj-lt"/>
              <a:ea typeface="+mj-ea"/>
              <a:cs typeface="+mj-cs"/>
            </a:endParaRP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Maintenance</a:t>
            </a:r>
          </a:p>
          <a:p>
            <a:pPr marL="919163" lvl="2" indent="-230188" defTabSz="457200">
              <a:lnSpc>
                <a:spcPct val="120000"/>
              </a:lnSpc>
              <a:spcBef>
                <a:spcPct val="0"/>
              </a:spcBef>
              <a:buFont typeface="Arial" panose="020B0604020202020204" pitchFamily="34" charset="0"/>
              <a:buChar char="•"/>
              <a:defRPr/>
            </a:pPr>
            <a:r>
              <a:rPr lang="en-US" dirty="0">
                <a:latin typeface="+mj-lt"/>
                <a:ea typeface="+mj-ea"/>
                <a:cs typeface="+mj-cs"/>
              </a:rPr>
              <a:t>Racquet Sports</a:t>
            </a:r>
          </a:p>
          <a:p>
            <a:pPr marL="919163" lvl="2" indent="-230188" defTabSz="457200">
              <a:lnSpc>
                <a:spcPct val="120000"/>
              </a:lnSpc>
              <a:spcBef>
                <a:spcPct val="0"/>
              </a:spcBef>
              <a:buFont typeface="Arial" panose="020B0604020202020204" pitchFamily="34" charset="0"/>
              <a:buChar char="•"/>
              <a:defRPr/>
            </a:pPr>
            <a:r>
              <a:rPr lang="en-US" dirty="0">
                <a:latin typeface="+mj-lt"/>
                <a:ea typeface="+mj-ea"/>
                <a:cs typeface="+mj-cs"/>
              </a:rPr>
              <a:t>Bay Colony Sign</a:t>
            </a:r>
          </a:p>
          <a:p>
            <a:pPr marL="919163" lvl="2" indent="-230188" defTabSz="457200">
              <a:lnSpc>
                <a:spcPct val="120000"/>
              </a:lnSpc>
              <a:spcBef>
                <a:spcPct val="0"/>
              </a:spcBef>
              <a:buFont typeface="Arial" panose="020B0604020202020204" pitchFamily="34" charset="0"/>
              <a:buChar char="•"/>
              <a:defRPr/>
            </a:pPr>
            <a:r>
              <a:rPr lang="en-US" dirty="0">
                <a:latin typeface="+mj-lt"/>
                <a:ea typeface="+mj-ea"/>
                <a:cs typeface="+mj-cs"/>
              </a:rPr>
              <a:t>North Gate Bridge</a:t>
            </a: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Drainage</a:t>
            </a: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Firehouse</a:t>
            </a: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Amenities</a:t>
            </a: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Golf Course</a:t>
            </a: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DMA Study</a:t>
            </a: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Cell Tower</a:t>
            </a: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Electronic Signs</a:t>
            </a: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Mailboxes</a:t>
            </a: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CPI</a:t>
            </a: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M</a:t>
            </a:r>
            <a:r>
              <a:rPr lang="en-US" spc="0" baseline="0" dirty="0">
                <a:latin typeface="+mj-lt"/>
                <a:ea typeface="+mj-ea"/>
                <a:cs typeface="+mj-cs"/>
              </a:rPr>
              <a:t>etrics</a:t>
            </a:r>
          </a:p>
        </p:txBody>
      </p:sp>
    </p:spTree>
    <p:extLst>
      <p:ext uri="{BB962C8B-B14F-4D97-AF65-F5344CB8AC3E}">
        <p14:creationId xmlns:p14="http://schemas.microsoft.com/office/powerpoint/2010/main" val="4293288996"/>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F8CEE79-CDCE-0601-9F41-49B1BD373F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CA8720-C042-04A1-26F6-E4949EC46E2F}"/>
              </a:ext>
            </a:extLst>
          </p:cNvPr>
          <p:cNvSpPr>
            <a:spLocks noGrp="1"/>
          </p:cNvSpPr>
          <p:nvPr>
            <p:ph type="title"/>
          </p:nvPr>
        </p:nvSpPr>
        <p:spPr>
          <a:xfrm>
            <a:off x="809997" y="417250"/>
            <a:ext cx="7524003" cy="870012"/>
          </a:xfrm>
        </p:spPr>
        <p:txBody>
          <a:bodyPr/>
          <a:lstStyle/>
          <a:p>
            <a:pPr algn="ctr"/>
            <a:r>
              <a:rPr lang="en-US" dirty="0"/>
              <a:t>Addendum</a:t>
            </a:r>
          </a:p>
        </p:txBody>
      </p:sp>
      <p:sp>
        <p:nvSpPr>
          <p:cNvPr id="7" name="Title 12">
            <a:extLst>
              <a:ext uri="{FF2B5EF4-FFF2-40B4-BE49-F238E27FC236}">
                <a16:creationId xmlns:a16="http://schemas.microsoft.com/office/drawing/2014/main" id="{F19BC494-AFB1-DB40-1070-D063C2E665B3}"/>
              </a:ext>
            </a:extLst>
          </p:cNvPr>
          <p:cNvSpPr txBox="1">
            <a:spLocks/>
          </p:cNvSpPr>
          <p:nvPr/>
        </p:nvSpPr>
        <p:spPr>
          <a:xfrm>
            <a:off x="177552" y="2210540"/>
            <a:ext cx="8788892" cy="2759901"/>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400" b="0" i="0" u="sng" strike="noStrike" kern="1200" cap="none" spc="0" normalizeH="0" baseline="0" noProof="0" dirty="0">
                <a:ln>
                  <a:noFill/>
                </a:ln>
                <a:solidFill>
                  <a:prstClr val="black"/>
                </a:solidFill>
                <a:effectLst/>
                <a:uLnTx/>
                <a:uFillTx/>
                <a:latin typeface="Century Gothic" panose="020B0502020202020204"/>
                <a:ea typeface="+mn-ea"/>
                <a:cs typeface="+mn-cs"/>
              </a:rPr>
              <a:t>Q: Would the proposed layout meet all the county requirements, including parking and stormwater management, or would there be additional costs to meet those needs?</a:t>
            </a:r>
          </a:p>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400" b="0" i="0" strike="noStrike" kern="1200" cap="none" spc="0" normalizeH="0" baseline="0" noProof="0" dirty="0">
                <a:ln>
                  <a:noFill/>
                </a:ln>
                <a:solidFill>
                  <a:prstClr val="black"/>
                </a:solidFill>
                <a:effectLst/>
                <a:uLnTx/>
                <a:uFillTx/>
                <a:latin typeface="Century Gothic" panose="020B0502020202020204"/>
                <a:ea typeface="+mn-ea"/>
                <a:cs typeface="+mn-cs"/>
              </a:rPr>
              <a:t>A: Yes</a:t>
            </a:r>
          </a:p>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400" b="0" i="0" u="sng" strike="noStrike" kern="1200" cap="none" spc="0" normalizeH="0" baseline="0" noProof="0" dirty="0">
                <a:ln>
                  <a:noFill/>
                </a:ln>
                <a:solidFill>
                  <a:prstClr val="black"/>
                </a:solidFill>
                <a:effectLst/>
                <a:uLnTx/>
                <a:uFillTx/>
                <a:latin typeface="Century Gothic" panose="020B0502020202020204"/>
                <a:ea typeface="+mn-ea"/>
                <a:cs typeface="+mn-cs"/>
              </a:rPr>
              <a:t>Q: What will happen to the 6-minute response time once the project is underway?</a:t>
            </a:r>
          </a:p>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400" b="0" i="0" strike="noStrike" kern="1200" cap="none" spc="0" normalizeH="0" baseline="0" noProof="0" dirty="0">
                <a:ln>
                  <a:noFill/>
                </a:ln>
                <a:solidFill>
                  <a:prstClr val="black"/>
                </a:solidFill>
                <a:effectLst/>
                <a:uLnTx/>
                <a:uFillTx/>
                <a:latin typeface="Century Gothic" panose="020B0502020202020204"/>
                <a:ea typeface="+mn-ea"/>
                <a:cs typeface="+mn-cs"/>
              </a:rPr>
              <a:t>A: We are looking at a Presence at the South Side Location based upon feedback and the fact that we want to maintain the quickest response time for all of Ocean Pines during this time.</a:t>
            </a:r>
          </a:p>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400" b="0" i="0" u="sng" strike="noStrike" kern="1200" cap="none" spc="0" normalizeH="0" baseline="0" noProof="0" dirty="0">
                <a:ln>
                  <a:noFill/>
                </a:ln>
                <a:solidFill>
                  <a:prstClr val="black"/>
                </a:solidFill>
                <a:effectLst/>
                <a:uLnTx/>
                <a:uFillTx/>
                <a:latin typeface="Century Gothic" panose="020B0502020202020204"/>
                <a:ea typeface="+mn-ea"/>
                <a:cs typeface="+mn-cs"/>
              </a:rPr>
              <a:t>Q: How much will the new firehouse cost on the assessment?</a:t>
            </a:r>
          </a:p>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400" b="0" i="0" strike="noStrike" kern="1200" cap="none" spc="0" normalizeH="0" baseline="0" noProof="0" dirty="0">
                <a:ln>
                  <a:noFill/>
                </a:ln>
                <a:solidFill>
                  <a:prstClr val="black"/>
                </a:solidFill>
                <a:effectLst/>
                <a:uLnTx/>
                <a:uFillTx/>
                <a:latin typeface="Century Gothic" panose="020B0502020202020204"/>
                <a:ea typeface="+mn-ea"/>
                <a:cs typeface="+mn-cs"/>
              </a:rPr>
              <a:t>A: It is estimated that the cost of the new firehouse on the assessment will be approximately $50-$60 per year.</a:t>
            </a:r>
          </a:p>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400" b="0" i="0" u="sng" strike="noStrike" kern="1200" cap="none" spc="0" normalizeH="0" baseline="0" noProof="0" dirty="0">
                <a:ln>
                  <a:noFill/>
                </a:ln>
                <a:solidFill>
                  <a:prstClr val="black"/>
                </a:solidFill>
                <a:effectLst/>
                <a:uLnTx/>
                <a:uFillTx/>
                <a:latin typeface="Century Gothic" panose="020B0502020202020204"/>
                <a:ea typeface="+mn-ea"/>
                <a:cs typeface="+mn-cs"/>
              </a:rPr>
              <a:t>Q: Because OPVFD is responsible for protecting local businesses such as the AGH and Tidal Health centers in Ocean Pines, the Casino, and other businesses on Route 589, are there plans to approach those businesses for donations?</a:t>
            </a:r>
          </a:p>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400" b="0" i="0" strike="noStrike" kern="1200" cap="none" spc="0" normalizeH="0" baseline="0" noProof="0" dirty="0">
                <a:ln>
                  <a:noFill/>
                </a:ln>
                <a:solidFill>
                  <a:prstClr val="black"/>
                </a:solidFill>
                <a:effectLst/>
                <a:uLnTx/>
                <a:uFillTx/>
                <a:latin typeface="Century Gothic" panose="020B0502020202020204"/>
                <a:ea typeface="+mn-ea"/>
                <a:cs typeface="+mn-cs"/>
              </a:rPr>
              <a:t>A: The fire department is constantly evaluating funding opportunities and receiving funds from fundraising that will offset any request made by the association during the time of construction.</a:t>
            </a:r>
          </a:p>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400" b="0" i="0" u="sng" strike="noStrike" kern="1200" cap="none" spc="0" normalizeH="0" baseline="0" noProof="0" dirty="0">
                <a:ln>
                  <a:noFill/>
                </a:ln>
                <a:solidFill>
                  <a:prstClr val="black"/>
                </a:solidFill>
                <a:effectLst/>
                <a:uLnTx/>
                <a:uFillTx/>
                <a:latin typeface="Century Gothic" panose="020B0502020202020204"/>
                <a:ea typeface="+mn-ea"/>
                <a:cs typeface="+mn-cs"/>
              </a:rPr>
              <a:t>Q: How will the funds be distributed throughout the project?</a:t>
            </a:r>
          </a:p>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400" b="0" i="0" strike="noStrike" kern="1200" cap="none" spc="0" normalizeH="0" baseline="0" noProof="0" dirty="0">
                <a:ln>
                  <a:noFill/>
                </a:ln>
                <a:solidFill>
                  <a:prstClr val="black"/>
                </a:solidFill>
                <a:effectLst/>
                <a:uLnTx/>
                <a:uFillTx/>
                <a:latin typeface="Century Gothic" panose="020B0502020202020204"/>
                <a:ea typeface="+mn-ea"/>
                <a:cs typeface="+mn-cs"/>
              </a:rPr>
              <a:t>A: The project is due to break ground (If approved) in October of 2025. The initial funding will be within the 2025/2026 budget with the payments being made within both 2025/2026 and 2026/2027 budget years.</a:t>
            </a:r>
          </a:p>
        </p:txBody>
      </p:sp>
    </p:spTree>
    <p:extLst>
      <p:ext uri="{BB962C8B-B14F-4D97-AF65-F5344CB8AC3E}">
        <p14:creationId xmlns:p14="http://schemas.microsoft.com/office/powerpoint/2010/main" val="41165774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E67CCB5-2267-8C2D-268B-094DCBDF33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6F87AF-0D9F-C4D1-F3C8-C1733B463E36}"/>
              </a:ext>
            </a:extLst>
          </p:cNvPr>
          <p:cNvSpPr>
            <a:spLocks noGrp="1"/>
          </p:cNvSpPr>
          <p:nvPr>
            <p:ph type="title"/>
          </p:nvPr>
        </p:nvSpPr>
        <p:spPr>
          <a:xfrm>
            <a:off x="809997" y="417250"/>
            <a:ext cx="7524003" cy="870012"/>
          </a:xfrm>
        </p:spPr>
        <p:txBody>
          <a:bodyPr/>
          <a:lstStyle/>
          <a:p>
            <a:pPr algn="ctr"/>
            <a:r>
              <a:rPr lang="en-US" dirty="0"/>
              <a:t>Addendum</a:t>
            </a:r>
          </a:p>
        </p:txBody>
      </p:sp>
      <p:sp>
        <p:nvSpPr>
          <p:cNvPr id="7" name="Title 12">
            <a:extLst>
              <a:ext uri="{FF2B5EF4-FFF2-40B4-BE49-F238E27FC236}">
                <a16:creationId xmlns:a16="http://schemas.microsoft.com/office/drawing/2014/main" id="{7E16D20B-CE8A-FBD4-0A88-00A0EE2C1652}"/>
              </a:ext>
            </a:extLst>
          </p:cNvPr>
          <p:cNvSpPr txBox="1">
            <a:spLocks/>
          </p:cNvSpPr>
          <p:nvPr/>
        </p:nvSpPr>
        <p:spPr>
          <a:xfrm>
            <a:off x="177552" y="2308195"/>
            <a:ext cx="8788892" cy="2662246"/>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400" b="0" i="0" u="sng" strike="noStrike" kern="1200" cap="none" spc="0" normalizeH="0" baseline="0" noProof="0" dirty="0">
                <a:ln>
                  <a:noFill/>
                </a:ln>
                <a:solidFill>
                  <a:prstClr val="black"/>
                </a:solidFill>
                <a:effectLst/>
                <a:uLnTx/>
                <a:uFillTx/>
                <a:latin typeface="Century Gothic" panose="020B0502020202020204"/>
                <a:ea typeface="+mn-ea"/>
                <a:cs typeface="+mn-cs"/>
              </a:rPr>
              <a:t>Q: Did the fire department get bids to compare the costs?</a:t>
            </a:r>
          </a:p>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400" b="0" i="0" strike="noStrike" kern="1200" cap="none" spc="0" normalizeH="0" baseline="0" noProof="0" dirty="0">
                <a:ln>
                  <a:noFill/>
                </a:ln>
                <a:solidFill>
                  <a:prstClr val="black"/>
                </a:solidFill>
                <a:effectLst/>
                <a:uLnTx/>
                <a:uFillTx/>
                <a:latin typeface="Century Gothic" panose="020B0502020202020204"/>
                <a:ea typeface="+mn-ea"/>
                <a:cs typeface="+mn-cs"/>
              </a:rPr>
              <a:t>A: Raleigh, NC 18,000 sq ft $17 Million</a:t>
            </a:r>
          </a:p>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400" b="0" i="0" strike="noStrike" kern="1200" cap="none" spc="0" normalizeH="0" baseline="0" noProof="0" dirty="0">
                <a:ln>
                  <a:noFill/>
                </a:ln>
                <a:solidFill>
                  <a:prstClr val="black"/>
                </a:solidFill>
                <a:effectLst/>
                <a:uLnTx/>
                <a:uFillTx/>
                <a:latin typeface="Century Gothic" panose="020B0502020202020204"/>
                <a:ea typeface="+mn-ea"/>
                <a:cs typeface="+mn-cs"/>
              </a:rPr>
              <a:t>Fillmore, CA 15,000 sq ft $8.3 Million</a:t>
            </a:r>
          </a:p>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400" b="0" i="0" strike="noStrike" kern="1200" cap="none" spc="0" normalizeH="0" baseline="0" noProof="0" dirty="0">
                <a:ln>
                  <a:noFill/>
                </a:ln>
                <a:solidFill>
                  <a:prstClr val="black"/>
                </a:solidFill>
                <a:effectLst/>
                <a:uLnTx/>
                <a:uFillTx/>
                <a:latin typeface="Century Gothic" panose="020B0502020202020204"/>
                <a:ea typeface="+mn-ea"/>
                <a:cs typeface="+mn-cs"/>
              </a:rPr>
              <a:t>Norfolk, CT 10,000 sq ft $9+ Million</a:t>
            </a:r>
          </a:p>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400" b="0" i="0" strike="noStrike" kern="1200" cap="none" spc="0" normalizeH="0" baseline="0" noProof="0" dirty="0">
                <a:ln>
                  <a:noFill/>
                </a:ln>
                <a:solidFill>
                  <a:prstClr val="black"/>
                </a:solidFill>
                <a:effectLst/>
                <a:uLnTx/>
                <a:uFillTx/>
                <a:latin typeface="Century Gothic" panose="020B0502020202020204"/>
                <a:ea typeface="+mn-ea"/>
                <a:cs typeface="+mn-cs"/>
              </a:rPr>
              <a:t>As mentioned in updates over the past 2 years, we did request estimates so that we could get a ballpark figure for the project that we were proposing. We utilized the estimates to move forward to where we are today.</a:t>
            </a:r>
          </a:p>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400" b="0" i="0" u="sng" strike="noStrike" kern="1200" cap="none" spc="0" normalizeH="0" baseline="0" noProof="0" dirty="0">
                <a:ln>
                  <a:noFill/>
                </a:ln>
                <a:solidFill>
                  <a:prstClr val="black"/>
                </a:solidFill>
                <a:effectLst/>
                <a:uLnTx/>
                <a:uFillTx/>
                <a:latin typeface="Century Gothic" panose="020B0502020202020204"/>
                <a:ea typeface="+mn-ea"/>
                <a:cs typeface="+mn-cs"/>
              </a:rPr>
              <a:t>Q: Will the fire department own the building and the land?</a:t>
            </a:r>
          </a:p>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400" b="0" i="0" strike="noStrike" kern="1200" cap="none" spc="0" normalizeH="0" baseline="0" noProof="0" dirty="0">
                <a:ln>
                  <a:noFill/>
                </a:ln>
                <a:solidFill>
                  <a:prstClr val="black"/>
                </a:solidFill>
                <a:effectLst/>
                <a:uLnTx/>
                <a:uFillTx/>
                <a:latin typeface="Century Gothic" panose="020B0502020202020204"/>
                <a:ea typeface="+mn-ea"/>
                <a:cs typeface="+mn-cs"/>
              </a:rPr>
              <a:t>A: The Ocean Pines Association will own the building, and the fire department will own the land.</a:t>
            </a:r>
          </a:p>
          <a:p>
            <a:pPr marL="0" marR="0" lvl="1" indent="0" algn="l" defTabSz="914400" rtl="0" eaLnBrk="1" fontAlgn="auto" latinLnBrk="0" hangingPunct="1">
              <a:lnSpc>
                <a:spcPct val="100000"/>
              </a:lnSpc>
              <a:spcBef>
                <a:spcPct val="0"/>
              </a:spcBef>
              <a:spcAft>
                <a:spcPts val="600"/>
              </a:spcAft>
              <a:buClrTx/>
              <a:buSzTx/>
              <a:buFontTx/>
              <a:buNone/>
              <a:tabLst/>
              <a:defRPr/>
            </a:pPr>
            <a:endParaRPr kumimoji="0" lang="en-US" sz="1400" b="0" i="0" u="sng"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1" indent="0" algn="l" defTabSz="914400" rtl="0" eaLnBrk="1" fontAlgn="auto" latinLnBrk="0" hangingPunct="1">
              <a:lnSpc>
                <a:spcPct val="100000"/>
              </a:lnSpc>
              <a:spcBef>
                <a:spcPct val="0"/>
              </a:spcBef>
              <a:spcAft>
                <a:spcPts val="600"/>
              </a:spcAft>
              <a:buClrTx/>
              <a:buSzTx/>
              <a:buFontTx/>
              <a:buNone/>
              <a:tabLst/>
              <a:defRPr/>
            </a:pPr>
            <a:endParaRPr kumimoji="0" lang="en-US" sz="1400" b="0" i="1"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400" b="0" i="1" strike="noStrike" kern="1200" cap="none" spc="0" normalizeH="0" baseline="0" noProof="0" dirty="0">
                <a:ln>
                  <a:noFill/>
                </a:ln>
                <a:solidFill>
                  <a:prstClr val="black"/>
                </a:solidFill>
                <a:effectLst/>
                <a:uLnTx/>
                <a:uFillTx/>
                <a:latin typeface="Century Gothic" panose="020B0502020202020204"/>
                <a:ea typeface="+mn-ea"/>
                <a:cs typeface="+mn-cs"/>
              </a:rPr>
              <a:t>To view the presentation slide, visit</a:t>
            </a:r>
            <a:endParaRPr kumimoji="0" lang="en-US" sz="1400" b="0" i="1" strike="noStrike" kern="1200" cap="none" spc="0" normalizeH="0" baseline="0" noProof="0" dirty="0">
              <a:ln>
                <a:noFill/>
              </a:ln>
              <a:solidFill>
                <a:srgbClr val="00B050"/>
              </a:solidFill>
              <a:effectLst/>
              <a:uLnTx/>
              <a:uFillTx/>
              <a:latin typeface="Century Gothic" panose="020B0502020202020204"/>
              <a:ea typeface="+mn-ea"/>
              <a:cs typeface="+mn-cs"/>
            </a:endParaRPr>
          </a:p>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400" b="0" i="0" u="sng" strike="noStrike" kern="1200" cap="none" spc="0" normalizeH="0" baseline="0" noProof="0" dirty="0">
                <a:ln>
                  <a:noFill/>
                </a:ln>
                <a:solidFill>
                  <a:srgbClr val="92D050"/>
                </a:solidFill>
                <a:effectLst/>
                <a:uLnTx/>
                <a:uFillTx/>
                <a:latin typeface="Century Gothic" panose="020B0502020202020204"/>
                <a:ea typeface="+mn-ea"/>
                <a:cs typeface="+mn-cs"/>
                <a:hlinkClick r:id="rId2">
                  <a:extLst>
                    <a:ext uri="{A12FA001-AC4F-418D-AE19-62706E023703}">
                      <ahyp:hlinkClr xmlns:ahyp="http://schemas.microsoft.com/office/drawing/2018/hyperlinkcolor" val="tx"/>
                    </a:ext>
                  </a:extLst>
                </a:hlinkClick>
              </a:rPr>
              <a:t>https://drive.google.com/file/d/1fYdrAxmriA7wjoQxCfpRhFw1fv2G1fzl/view?usp=sharing</a:t>
            </a:r>
            <a:r>
              <a:rPr kumimoji="0" lang="en-US" sz="1400" b="0" i="0" u="sng" strike="noStrike" kern="1200" cap="none" spc="0" normalizeH="0" baseline="0" noProof="0" dirty="0">
                <a:ln>
                  <a:noFill/>
                </a:ln>
                <a:solidFill>
                  <a:srgbClr val="92D050"/>
                </a:solidFill>
                <a:effectLst/>
                <a:uLnTx/>
                <a:uFillTx/>
                <a:latin typeface="Century Gothic" panose="020B0502020202020204"/>
                <a:ea typeface="+mn-ea"/>
                <a:cs typeface="+mn-cs"/>
              </a:rPr>
              <a:t> </a:t>
            </a:r>
          </a:p>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400" b="0" i="1" strike="noStrike" kern="1200" cap="none" spc="0" normalizeH="0" baseline="0" noProof="0" dirty="0">
                <a:ln>
                  <a:noFill/>
                </a:ln>
                <a:solidFill>
                  <a:prstClr val="black"/>
                </a:solidFill>
                <a:effectLst/>
                <a:uLnTx/>
                <a:uFillTx/>
                <a:latin typeface="Century Gothic" panose="020B0502020202020204"/>
                <a:ea typeface="+mn-ea"/>
                <a:cs typeface="+mn-cs"/>
              </a:rPr>
              <a:t>To view the presentation video, visit</a:t>
            </a:r>
          </a:p>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400" b="0" i="0" u="sng" strike="noStrike" kern="1200" cap="none" spc="0" normalizeH="0" baseline="0" noProof="0" dirty="0">
                <a:ln>
                  <a:noFill/>
                </a:ln>
                <a:solidFill>
                  <a:srgbClr val="92D050"/>
                </a:solidFill>
                <a:effectLst/>
                <a:uLnTx/>
                <a:uFillTx/>
                <a:latin typeface="Century Gothic" panose="020B0502020202020204"/>
                <a:ea typeface="+mn-ea"/>
                <a:cs typeface="+mn-cs"/>
                <a:hlinkClick r:id="rId3">
                  <a:extLst>
                    <a:ext uri="{A12FA001-AC4F-418D-AE19-62706E023703}">
                      <ahyp:hlinkClr xmlns:ahyp="http://schemas.microsoft.com/office/drawing/2018/hyperlinkcolor" val="tx"/>
                    </a:ext>
                  </a:extLst>
                </a:hlinkClick>
              </a:rPr>
              <a:t>https://youtu.be/0sc3jhSRjbc</a:t>
            </a:r>
            <a:r>
              <a:rPr kumimoji="0" lang="en-US" sz="1400" b="0" i="0" u="sng" strike="noStrike" kern="1200" cap="none" spc="0" normalizeH="0" baseline="0" noProof="0" dirty="0">
                <a:ln>
                  <a:noFill/>
                </a:ln>
                <a:solidFill>
                  <a:srgbClr val="92D050"/>
                </a:solidFill>
                <a:effectLst/>
                <a:uLnTx/>
                <a:uFillTx/>
                <a:latin typeface="Century Gothic" panose="020B0502020202020204"/>
                <a:ea typeface="+mn-ea"/>
                <a:cs typeface="+mn-cs"/>
              </a:rPr>
              <a:t> </a:t>
            </a:r>
          </a:p>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400" b="0" i="1" strike="noStrike" kern="1200" cap="none" spc="0" normalizeH="0" baseline="0" noProof="0" dirty="0">
                <a:ln>
                  <a:noFill/>
                </a:ln>
                <a:solidFill>
                  <a:prstClr val="black"/>
                </a:solidFill>
                <a:effectLst/>
                <a:uLnTx/>
                <a:uFillTx/>
                <a:latin typeface="Century Gothic" panose="020B0502020202020204"/>
                <a:ea typeface="+mn-ea"/>
                <a:cs typeface="+mn-cs"/>
              </a:rPr>
              <a:t>For additional info and questions, contact </a:t>
            </a:r>
            <a:r>
              <a:rPr kumimoji="0" lang="en-US" sz="1400" b="0" i="1" u="sng" strike="noStrike" kern="1200" cap="none" spc="0" normalizeH="0" baseline="0" noProof="0" dirty="0">
                <a:ln>
                  <a:noFill/>
                </a:ln>
                <a:solidFill>
                  <a:srgbClr val="92D050"/>
                </a:solidFill>
                <a:effectLst/>
                <a:uLnTx/>
                <a:uFillTx/>
                <a:latin typeface="Century Gothic" panose="020B0502020202020204"/>
                <a:ea typeface="+mn-ea"/>
                <a:cs typeface="+mn-cs"/>
              </a:rPr>
              <a:t>info@oceanpines.org</a:t>
            </a:r>
            <a:r>
              <a:rPr kumimoji="0" lang="en-US" sz="1400" b="0" i="1" strike="noStrike" kern="1200" cap="none" spc="0" normalizeH="0" baseline="0" noProof="0" dirty="0">
                <a:ln>
                  <a:noFill/>
                </a:ln>
                <a:solidFill>
                  <a:prstClr val="black"/>
                </a:solidFill>
                <a:effectLst/>
                <a:uLnTx/>
                <a:uFillTx/>
                <a:latin typeface="Century Gothic" panose="020B0502020202020204"/>
                <a:ea typeface="+mn-ea"/>
                <a:cs typeface="+mn-cs"/>
              </a:rPr>
              <a:t>.</a:t>
            </a:r>
          </a:p>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400" b="0" i="0" u="sng" strike="noStrike" kern="1200" cap="none" spc="0" normalizeH="0" baseline="0" noProof="0" dirty="0">
                <a:ln>
                  <a:noFill/>
                </a:ln>
                <a:solidFill>
                  <a:prstClr val="black"/>
                </a:solidFill>
                <a:effectLst/>
                <a:uLnTx/>
                <a:uFillTx/>
                <a:latin typeface="Century Gothic" panose="020B0502020202020204"/>
                <a:ea typeface="+mn-ea"/>
                <a:cs typeface="+mn-cs"/>
              </a:rPr>
              <a:t> </a:t>
            </a:r>
          </a:p>
        </p:txBody>
      </p:sp>
    </p:spTree>
    <p:extLst>
      <p:ext uri="{BB962C8B-B14F-4D97-AF65-F5344CB8AC3E}">
        <p14:creationId xmlns:p14="http://schemas.microsoft.com/office/powerpoint/2010/main" val="10399128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B373FAD-3C45-A8DA-7120-0A0B2E4807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EE1DB5-8EA7-5C0E-145B-95F9A9ECC525}"/>
              </a:ext>
            </a:extLst>
          </p:cNvPr>
          <p:cNvSpPr>
            <a:spLocks noGrp="1"/>
          </p:cNvSpPr>
          <p:nvPr>
            <p:ph type="title"/>
          </p:nvPr>
        </p:nvSpPr>
        <p:spPr>
          <a:xfrm>
            <a:off x="809997" y="417249"/>
            <a:ext cx="7524003" cy="861135"/>
          </a:xfrm>
        </p:spPr>
        <p:txBody>
          <a:bodyPr/>
          <a:lstStyle/>
          <a:p>
            <a:pPr algn="ctr"/>
            <a:r>
              <a:rPr lang="en-US" dirty="0"/>
              <a:t>Addendum</a:t>
            </a:r>
          </a:p>
        </p:txBody>
      </p:sp>
      <p:sp>
        <p:nvSpPr>
          <p:cNvPr id="7" name="Title 12">
            <a:extLst>
              <a:ext uri="{FF2B5EF4-FFF2-40B4-BE49-F238E27FC236}">
                <a16:creationId xmlns:a16="http://schemas.microsoft.com/office/drawing/2014/main" id="{7EBE4EF1-6C3E-0CE1-F3E3-766C86E1C242}"/>
              </a:ext>
            </a:extLst>
          </p:cNvPr>
          <p:cNvSpPr txBox="1">
            <a:spLocks/>
          </p:cNvSpPr>
          <p:nvPr/>
        </p:nvSpPr>
        <p:spPr>
          <a:xfrm>
            <a:off x="177552" y="2139518"/>
            <a:ext cx="8788892" cy="2298262"/>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lvl="1">
              <a:spcBef>
                <a:spcPct val="0"/>
              </a:spcBef>
              <a:spcAft>
                <a:spcPts val="600"/>
              </a:spcAft>
              <a:defRPr/>
            </a:pPr>
            <a:r>
              <a:rPr lang="en-US" u="sng" dirty="0">
                <a:solidFill>
                  <a:prstClr val="black"/>
                </a:solidFill>
              </a:rPr>
              <a:t>OPVFD Firehouse – DMA Study </a:t>
            </a:r>
            <a:r>
              <a:rPr lang="en-US" i="1" u="sng" dirty="0">
                <a:solidFill>
                  <a:prstClr val="black"/>
                </a:solidFill>
              </a:rPr>
              <a:t>(as presented at the May 24, 2025 Board Meeting)</a:t>
            </a:r>
          </a:p>
          <a:p>
            <a:pPr marL="0" marR="0" lvl="1" indent="0" algn="l" defTabSz="914400" rtl="0" eaLnBrk="1" fontAlgn="auto" latinLnBrk="0" hangingPunct="1">
              <a:lnSpc>
                <a:spcPct val="100000"/>
              </a:lnSpc>
              <a:spcBef>
                <a:spcPct val="0"/>
              </a:spcBef>
              <a:spcAft>
                <a:spcPts val="600"/>
              </a:spcAft>
              <a:buClrTx/>
              <a:buSzTx/>
              <a:buFontTx/>
              <a:buNone/>
              <a:tabLst/>
              <a:defRPr/>
            </a:pPr>
            <a:endParaRPr kumimoji="0" lang="en-US" sz="1800" b="0" i="0" u="sng"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At this point, I am recommending to the Board we fund our portion of the firehouse estimate </a:t>
            </a:r>
            <a:r>
              <a:rPr lang="en-US" dirty="0">
                <a:solidFill>
                  <a:prstClr val="black"/>
                </a:solidFill>
                <a:latin typeface="Century Gothic" panose="020B0502020202020204"/>
              </a:rPr>
              <a:t>from our balance sheet</a:t>
            </a: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We are managing our reserve balance in compliance with the DMA lite study of 2021 which reflects a balance in the vicinity of 22-24% of fully funded</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Since the funding of the building will not start until after October 2025, and the DMA study is scheduled for the August/September timeframe, our reserve funding will be evaluated and decided at that time</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I have updated this Board and the Association over the last several months and I am stating today that I believe we have a “goldilocks situation”</a:t>
            </a:r>
          </a:p>
        </p:txBody>
      </p:sp>
    </p:spTree>
    <p:extLst>
      <p:ext uri="{BB962C8B-B14F-4D97-AF65-F5344CB8AC3E}">
        <p14:creationId xmlns:p14="http://schemas.microsoft.com/office/powerpoint/2010/main" val="16869870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CD9A286-D72A-F3BD-4BA8-48AB203CFB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0B7097-20D8-AF7C-ADF2-7FD6A4B17A8C}"/>
              </a:ext>
            </a:extLst>
          </p:cNvPr>
          <p:cNvSpPr>
            <a:spLocks noGrp="1"/>
          </p:cNvSpPr>
          <p:nvPr>
            <p:ph type="title"/>
          </p:nvPr>
        </p:nvSpPr>
        <p:spPr>
          <a:xfrm>
            <a:off x="809997" y="417250"/>
            <a:ext cx="7524003" cy="870012"/>
          </a:xfrm>
        </p:spPr>
        <p:txBody>
          <a:bodyPr/>
          <a:lstStyle/>
          <a:p>
            <a:pPr algn="ctr"/>
            <a:r>
              <a:rPr lang="en-US" dirty="0"/>
              <a:t>Addendum</a:t>
            </a:r>
          </a:p>
        </p:txBody>
      </p:sp>
      <p:sp>
        <p:nvSpPr>
          <p:cNvPr id="7" name="Title 12">
            <a:extLst>
              <a:ext uri="{FF2B5EF4-FFF2-40B4-BE49-F238E27FC236}">
                <a16:creationId xmlns:a16="http://schemas.microsoft.com/office/drawing/2014/main" id="{835E0BFA-A182-4973-5824-2077F6EF1FE6}"/>
              </a:ext>
            </a:extLst>
          </p:cNvPr>
          <p:cNvSpPr txBox="1">
            <a:spLocks/>
          </p:cNvSpPr>
          <p:nvPr/>
        </p:nvSpPr>
        <p:spPr>
          <a:xfrm>
            <a:off x="177552" y="2308195"/>
            <a:ext cx="8788892" cy="2662246"/>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1" indent="0" algn="l" defTabSz="914400" rtl="0" eaLnBrk="1" fontAlgn="auto" latinLnBrk="0" hangingPunct="1">
              <a:lnSpc>
                <a:spcPct val="100000"/>
              </a:lnSpc>
              <a:spcBef>
                <a:spcPct val="0"/>
              </a:spcBef>
              <a:spcAft>
                <a:spcPts val="600"/>
              </a:spcAft>
              <a:buClrTx/>
              <a:buSzTx/>
              <a:buFontTx/>
              <a:buNone/>
              <a:tabLst/>
              <a:defRPr/>
            </a:pPr>
            <a:r>
              <a:rPr kumimoji="0" lang="en-US" sz="1600" b="0" i="0" u="sng" strike="noStrike" kern="1200" cap="none" spc="0" normalizeH="0" baseline="0" noProof="0" dirty="0">
                <a:ln>
                  <a:noFill/>
                </a:ln>
                <a:solidFill>
                  <a:prstClr val="black"/>
                </a:solidFill>
                <a:effectLst/>
                <a:uLnTx/>
                <a:uFillTx/>
                <a:latin typeface="Century Gothic" panose="020B0502020202020204"/>
                <a:ea typeface="+mn-ea"/>
                <a:cs typeface="+mn-cs"/>
              </a:rPr>
              <a:t>Firehouse Funding </a:t>
            </a:r>
            <a:r>
              <a:rPr kumimoji="0" lang="en-US" sz="1600" b="0" i="1" u="sng" strike="noStrike" kern="1200" cap="none" spc="0" normalizeH="0" baseline="0" noProof="0" dirty="0">
                <a:ln>
                  <a:noFill/>
                </a:ln>
                <a:solidFill>
                  <a:prstClr val="black"/>
                </a:solidFill>
                <a:effectLst/>
                <a:uLnTx/>
                <a:uFillTx/>
                <a:latin typeface="Century Gothic" panose="020B0502020202020204"/>
                <a:ea typeface="+mn-ea"/>
                <a:cs typeface="+mn-cs"/>
              </a:rPr>
              <a:t>(as presented at the May 24, 2025 Board Meeting and reiterated at June 28, 2025 Board Meeting)</a:t>
            </a:r>
          </a:p>
          <a:p>
            <a:pPr marL="285750" marR="0" lvl="1" indent="-285750"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sz="1600" dirty="0">
                <a:solidFill>
                  <a:prstClr val="black"/>
                </a:solidFill>
                <a:latin typeface="Century Gothic" panose="020B0502020202020204"/>
              </a:rPr>
              <a:t>Recommending to the Board we fund our portion of the firehouse out of general reserves based upon the DMA study</a:t>
            </a:r>
          </a:p>
          <a:p>
            <a:pPr marL="285750" marR="0" lvl="1" indent="-285750"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sz="1600" dirty="0">
                <a:solidFill>
                  <a:prstClr val="black"/>
                </a:solidFill>
                <a:latin typeface="Century Gothic" panose="020B0502020202020204"/>
              </a:rPr>
              <a:t>We have a “goldilocks situation”</a:t>
            </a:r>
          </a:p>
          <a:p>
            <a:pPr marL="285750" marR="0" lvl="1" indent="-285750"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600" b="0" strike="noStrike" kern="1200" cap="none" spc="0" normalizeH="0" baseline="0" noProof="0" dirty="0">
                <a:ln>
                  <a:noFill/>
                </a:ln>
                <a:solidFill>
                  <a:prstClr val="black"/>
                </a:solidFill>
                <a:effectLst/>
                <a:uLnTx/>
                <a:uFillTx/>
                <a:latin typeface="Century Gothic" panose="020B0502020202020204"/>
                <a:ea typeface="+mn-ea"/>
                <a:cs typeface="+mn-cs"/>
              </a:rPr>
              <a:t>We’re managing our reserve balance and are in compliance with the DMA lite study of 2021; we are fully funded but will no more after reserve study in August/September</a:t>
            </a:r>
          </a:p>
          <a:p>
            <a:pPr marL="285750" marR="0" lvl="1" indent="-285750"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sz="1600" dirty="0">
                <a:solidFill>
                  <a:prstClr val="black"/>
                </a:solidFill>
                <a:latin typeface="Century Gothic" panose="020B0502020202020204"/>
              </a:rPr>
              <a:t>Fire department should cost $50 to the assessment over 10 years – you will not actually see that</a:t>
            </a:r>
          </a:p>
          <a:p>
            <a:pPr marL="285750" marR="0" lvl="1" indent="-285750"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600" b="0" i="0" strike="noStrike" kern="1200" cap="none" spc="0" normalizeH="0" baseline="0" noProof="0" dirty="0">
                <a:ln>
                  <a:noFill/>
                </a:ln>
                <a:solidFill>
                  <a:prstClr val="black"/>
                </a:solidFill>
                <a:effectLst/>
                <a:uLnTx/>
                <a:uFillTx/>
                <a:latin typeface="Century Gothic" panose="020B0502020202020204"/>
                <a:ea typeface="+mn-ea"/>
                <a:cs typeface="+mn-cs"/>
              </a:rPr>
              <a:t>10% contingency is assumed for unplanned overruns that will come up during the construction process (possible tariffs on materials and no final plans at this time – there could be other items as well)</a:t>
            </a:r>
          </a:p>
        </p:txBody>
      </p:sp>
    </p:spTree>
    <p:extLst>
      <p:ext uri="{BB962C8B-B14F-4D97-AF65-F5344CB8AC3E}">
        <p14:creationId xmlns:p14="http://schemas.microsoft.com/office/powerpoint/2010/main" val="40284077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60220" y="1922503"/>
            <a:ext cx="5623560" cy="1105629"/>
          </a:xfrm>
          <a:ln>
            <a:noFill/>
          </a:ln>
          <a:effectLst/>
        </p:spPr>
        <p:txBody>
          <a:bodyPr>
            <a:normAutofit fontScale="90000"/>
          </a:bodyPr>
          <a:lstStyle/>
          <a:p>
            <a:pPr algn="ctr"/>
            <a:r>
              <a:rPr lang="en-US" sz="2700" dirty="0">
                <a:solidFill>
                  <a:schemeClr val="bg1"/>
                </a:solidFill>
                <a:latin typeface="Century Gothic" panose="020B0502020202020204" pitchFamily="34" charset="0"/>
              </a:rPr>
              <a:t>PUBLIC SAFETY PERCENTAGE OF ASSESSMENT</a:t>
            </a:r>
            <a:br>
              <a:rPr lang="en-US" sz="2700" dirty="0">
                <a:latin typeface="Century Gothic" panose="020B0502020202020204" pitchFamily="34" charset="0"/>
              </a:rPr>
            </a:br>
            <a:endParaRPr lang="en-US" sz="2025" dirty="0">
              <a:latin typeface="Franklin Gothic Medium" panose="020B0603020102020204" pitchFamily="34" charset="0"/>
            </a:endParaRPr>
          </a:p>
        </p:txBody>
      </p:sp>
      <p:cxnSp>
        <p:nvCxnSpPr>
          <p:cNvPr id="7" name="Straight Connector 6">
            <a:extLst>
              <a:ext uri="{FF2B5EF4-FFF2-40B4-BE49-F238E27FC236}">
                <a16:creationId xmlns:a16="http://schemas.microsoft.com/office/drawing/2014/main" id="{8ABD57F0-C576-4D33-9D5C-8AA05477F7A7}"/>
              </a:ext>
            </a:extLst>
          </p:cNvPr>
          <p:cNvCxnSpPr/>
          <p:nvPr/>
        </p:nvCxnSpPr>
        <p:spPr>
          <a:xfrm>
            <a:off x="3605346" y="4935497"/>
            <a:ext cx="822960" cy="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93FF8C9-394A-4DB1-B0B7-27187982C27B}"/>
              </a:ext>
            </a:extLst>
          </p:cNvPr>
          <p:cNvCxnSpPr/>
          <p:nvPr/>
        </p:nvCxnSpPr>
        <p:spPr>
          <a:xfrm>
            <a:off x="3605346" y="4613232"/>
            <a:ext cx="822960" cy="0"/>
          </a:xfrm>
          <a:prstGeom prst="line">
            <a:avLst/>
          </a:prstGeom>
          <a:ln w="158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6E8791C-6187-4DB4-AC51-A3441D2C644F}"/>
              </a:ext>
            </a:extLst>
          </p:cNvPr>
          <p:cNvCxnSpPr/>
          <p:nvPr/>
        </p:nvCxnSpPr>
        <p:spPr>
          <a:xfrm>
            <a:off x="5164725" y="4966221"/>
            <a:ext cx="822960" cy="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C4BCDB8-FD88-44B1-926B-CAF5B511EF42}"/>
              </a:ext>
            </a:extLst>
          </p:cNvPr>
          <p:cNvCxnSpPr/>
          <p:nvPr/>
        </p:nvCxnSpPr>
        <p:spPr>
          <a:xfrm>
            <a:off x="5164725" y="4622794"/>
            <a:ext cx="822960" cy="0"/>
          </a:xfrm>
          <a:prstGeom prst="line">
            <a:avLst/>
          </a:prstGeom>
          <a:ln w="158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FBE8885-3D74-48CC-831A-3D441959FAC2}"/>
              </a:ext>
            </a:extLst>
          </p:cNvPr>
          <p:cNvCxnSpPr/>
          <p:nvPr/>
        </p:nvCxnSpPr>
        <p:spPr>
          <a:xfrm>
            <a:off x="6560820" y="4935497"/>
            <a:ext cx="822960" cy="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D3EE72A-EF33-4FB1-8F07-9D325E592EAB}"/>
              </a:ext>
            </a:extLst>
          </p:cNvPr>
          <p:cNvCxnSpPr/>
          <p:nvPr/>
        </p:nvCxnSpPr>
        <p:spPr>
          <a:xfrm>
            <a:off x="6613067" y="4613331"/>
            <a:ext cx="822960" cy="0"/>
          </a:xfrm>
          <a:prstGeom prst="line">
            <a:avLst/>
          </a:prstGeom>
          <a:ln w="158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4" name="Object 3">
            <a:extLst>
              <a:ext uri="{FF2B5EF4-FFF2-40B4-BE49-F238E27FC236}">
                <a16:creationId xmlns:a16="http://schemas.microsoft.com/office/drawing/2014/main" id="{8F81A2EE-ED56-F45F-A13D-5E22213049C1}"/>
              </a:ext>
            </a:extLst>
          </p:cNvPr>
          <p:cNvGraphicFramePr>
            <a:graphicFrameLocks noChangeAspect="1"/>
          </p:cNvGraphicFramePr>
          <p:nvPr>
            <p:extLst>
              <p:ext uri="{D42A27DB-BD31-4B8C-83A1-F6EECF244321}">
                <p14:modId xmlns:p14="http://schemas.microsoft.com/office/powerpoint/2010/main" val="3857699978"/>
              </p:ext>
            </p:extLst>
          </p:nvPr>
        </p:nvGraphicFramePr>
        <p:xfrm>
          <a:off x="571500" y="3095625"/>
          <a:ext cx="7972425" cy="2924175"/>
        </p:xfrm>
        <a:graphic>
          <a:graphicData uri="http://schemas.openxmlformats.org/presentationml/2006/ole">
            <mc:AlternateContent xmlns:mc="http://schemas.openxmlformats.org/markup-compatibility/2006">
              <mc:Choice xmlns:v="urn:schemas-microsoft-com:vml" Requires="v">
                <p:oleObj name="Worksheet" r:id="rId2" imgW="6324651" imgH="1533559" progId="Excel.Sheet.12">
                  <p:embed/>
                </p:oleObj>
              </mc:Choice>
              <mc:Fallback>
                <p:oleObj name="Worksheet" r:id="rId2" imgW="6324651" imgH="1533559" progId="Excel.Sheet.12">
                  <p:embed/>
                  <p:pic>
                    <p:nvPicPr>
                      <p:cNvPr id="4" name="Object 3">
                        <a:extLst>
                          <a:ext uri="{FF2B5EF4-FFF2-40B4-BE49-F238E27FC236}">
                            <a16:creationId xmlns:a16="http://schemas.microsoft.com/office/drawing/2014/main" id="{8F81A2EE-ED56-F45F-A13D-5E22213049C1}"/>
                          </a:ext>
                        </a:extLst>
                      </p:cNvPr>
                      <p:cNvPicPr/>
                      <p:nvPr/>
                    </p:nvPicPr>
                    <p:blipFill>
                      <a:blip r:embed="rId3"/>
                      <a:stretch>
                        <a:fillRect/>
                      </a:stretch>
                    </p:blipFill>
                    <p:spPr>
                      <a:xfrm>
                        <a:off x="571500" y="3095625"/>
                        <a:ext cx="7972425" cy="2924175"/>
                      </a:xfrm>
                      <a:prstGeom prst="rect">
                        <a:avLst/>
                      </a:prstGeom>
                    </p:spPr>
                  </p:pic>
                </p:oleObj>
              </mc:Fallback>
            </mc:AlternateContent>
          </a:graphicData>
        </a:graphic>
      </p:graphicFrame>
      <p:sp>
        <p:nvSpPr>
          <p:cNvPr id="3" name="Title 1">
            <a:extLst>
              <a:ext uri="{FF2B5EF4-FFF2-40B4-BE49-F238E27FC236}">
                <a16:creationId xmlns:a16="http://schemas.microsoft.com/office/drawing/2014/main" id="{75BE05FE-5B4B-658E-B741-5F4EE9433F9D}"/>
              </a:ext>
            </a:extLst>
          </p:cNvPr>
          <p:cNvSpPr txBox="1">
            <a:spLocks/>
          </p:cNvSpPr>
          <p:nvPr/>
        </p:nvSpPr>
        <p:spPr>
          <a:xfrm>
            <a:off x="809997" y="417250"/>
            <a:ext cx="7524003" cy="870012"/>
          </a:xfrm>
          <a:prstGeom prst="rect">
            <a:avLst/>
          </a:prstGeom>
          <a:effectLst>
            <a:outerShdw blurRad="50800" dir="14400000">
              <a:srgbClr val="000000">
                <a:alpha val="60000"/>
              </a:srgbClr>
            </a:outerShdw>
          </a:effectLst>
        </p:spPr>
        <p:txBody>
          <a:bodyPr vert="horz" lIns="91440" tIns="45720" rIns="91440" bIns="45720" rtlCol="0" anchor="b">
            <a:noAutofit/>
          </a:bodyPr>
          <a:lstStyle>
            <a:lvl1pPr algn="l" defTabSz="457200" rtl="0" eaLnBrk="1" latinLnBrk="0" hangingPunct="1">
              <a:spcBef>
                <a:spcPct val="0"/>
              </a:spcBef>
              <a:buNone/>
              <a:defRPr sz="4000" b="1" kern="1200">
                <a:solidFill>
                  <a:srgbClr val="FEFEFE"/>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t>Addendum</a:t>
            </a:r>
          </a:p>
        </p:txBody>
      </p:sp>
      <p:sp>
        <p:nvSpPr>
          <p:cNvPr id="5" name="TextBox 4">
            <a:extLst>
              <a:ext uri="{FF2B5EF4-FFF2-40B4-BE49-F238E27FC236}">
                <a16:creationId xmlns:a16="http://schemas.microsoft.com/office/drawing/2014/main" id="{B0428EAF-BFD3-0507-A5ED-367ECA6FEDAB}"/>
              </a:ext>
            </a:extLst>
          </p:cNvPr>
          <p:cNvSpPr txBox="1"/>
          <p:nvPr/>
        </p:nvSpPr>
        <p:spPr>
          <a:xfrm>
            <a:off x="6945666" y="6253149"/>
            <a:ext cx="1136342" cy="400110"/>
          </a:xfrm>
          <a:prstGeom prst="rect">
            <a:avLst/>
          </a:prstGeom>
          <a:noFill/>
        </p:spPr>
        <p:txBody>
          <a:bodyPr wrap="square" rtlCol="0">
            <a:spAutoFit/>
          </a:bodyPr>
          <a:lstStyle/>
          <a:p>
            <a:pPr algn="ctr"/>
            <a:r>
              <a:rPr lang="en-US" sz="1000" dirty="0">
                <a:solidFill>
                  <a:schemeClr val="bg1"/>
                </a:solidFill>
                <a:latin typeface="Arial" panose="020B0604020202020204" pitchFamily="34" charset="0"/>
                <a:cs typeface="Arial" panose="020B0604020202020204" pitchFamily="34" charset="0"/>
              </a:rPr>
              <a:t>Police – 26%</a:t>
            </a:r>
          </a:p>
          <a:p>
            <a:pPr algn="ctr"/>
            <a:r>
              <a:rPr lang="en-US" sz="1000" dirty="0">
                <a:solidFill>
                  <a:schemeClr val="bg1"/>
                </a:solidFill>
                <a:latin typeface="Arial" panose="020B0604020202020204" pitchFamily="34" charset="0"/>
                <a:cs typeface="Arial" panose="020B0604020202020204" pitchFamily="34" charset="0"/>
              </a:rPr>
              <a:t>Fire/EMS – 16%</a:t>
            </a:r>
          </a:p>
        </p:txBody>
      </p:sp>
      <p:cxnSp>
        <p:nvCxnSpPr>
          <p:cNvPr id="11" name="Straight Arrow Connector 10">
            <a:extLst>
              <a:ext uri="{FF2B5EF4-FFF2-40B4-BE49-F238E27FC236}">
                <a16:creationId xmlns:a16="http://schemas.microsoft.com/office/drawing/2014/main" id="{511BAC1E-4294-802B-A18D-EEDFED9E6486}"/>
              </a:ext>
            </a:extLst>
          </p:cNvPr>
          <p:cNvCxnSpPr>
            <a:cxnSpLocks/>
          </p:cNvCxnSpPr>
          <p:nvPr/>
        </p:nvCxnSpPr>
        <p:spPr>
          <a:xfrm flipV="1">
            <a:off x="7513837" y="6010921"/>
            <a:ext cx="0" cy="27432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66755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60220" y="2127396"/>
            <a:ext cx="5623560" cy="870012"/>
          </a:xfrm>
          <a:noFill/>
          <a:effectLst/>
        </p:spPr>
        <p:txBody>
          <a:bodyPr>
            <a:normAutofit fontScale="90000"/>
          </a:bodyPr>
          <a:lstStyle/>
          <a:p>
            <a:pPr algn="ctr"/>
            <a:r>
              <a:rPr lang="en-US" sz="2700" dirty="0">
                <a:solidFill>
                  <a:schemeClr val="bg1"/>
                </a:solidFill>
                <a:latin typeface="Century Gothic" panose="020B0502020202020204" pitchFamily="34" charset="0"/>
              </a:rPr>
              <a:t>PUBLIC SAFETY INCREASES TO ASSESSMENT</a:t>
            </a:r>
            <a:br>
              <a:rPr lang="en-US" sz="2700" dirty="0">
                <a:latin typeface="Century Gothic" panose="020B0502020202020204" pitchFamily="34" charset="0"/>
              </a:rPr>
            </a:br>
            <a:endParaRPr lang="en-US" sz="2025" dirty="0">
              <a:latin typeface="Franklin Gothic Medium" panose="020B0603020102020204" pitchFamily="34" charset="0"/>
            </a:endParaRPr>
          </a:p>
        </p:txBody>
      </p:sp>
      <p:cxnSp>
        <p:nvCxnSpPr>
          <p:cNvPr id="7" name="Straight Connector 6">
            <a:extLst>
              <a:ext uri="{FF2B5EF4-FFF2-40B4-BE49-F238E27FC236}">
                <a16:creationId xmlns:a16="http://schemas.microsoft.com/office/drawing/2014/main" id="{8ABD57F0-C576-4D33-9D5C-8AA05477F7A7}"/>
              </a:ext>
            </a:extLst>
          </p:cNvPr>
          <p:cNvCxnSpPr/>
          <p:nvPr/>
        </p:nvCxnSpPr>
        <p:spPr>
          <a:xfrm>
            <a:off x="3605346" y="4935497"/>
            <a:ext cx="822960" cy="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93FF8C9-394A-4DB1-B0B7-27187982C27B}"/>
              </a:ext>
            </a:extLst>
          </p:cNvPr>
          <p:cNvCxnSpPr/>
          <p:nvPr/>
        </p:nvCxnSpPr>
        <p:spPr>
          <a:xfrm>
            <a:off x="3605346" y="4613232"/>
            <a:ext cx="822960" cy="0"/>
          </a:xfrm>
          <a:prstGeom prst="line">
            <a:avLst/>
          </a:prstGeom>
          <a:ln w="158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6E8791C-6187-4DB4-AC51-A3441D2C644F}"/>
              </a:ext>
            </a:extLst>
          </p:cNvPr>
          <p:cNvCxnSpPr/>
          <p:nvPr/>
        </p:nvCxnSpPr>
        <p:spPr>
          <a:xfrm>
            <a:off x="5164725" y="4966221"/>
            <a:ext cx="822960" cy="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C4BCDB8-FD88-44B1-926B-CAF5B511EF42}"/>
              </a:ext>
            </a:extLst>
          </p:cNvPr>
          <p:cNvCxnSpPr/>
          <p:nvPr/>
        </p:nvCxnSpPr>
        <p:spPr>
          <a:xfrm>
            <a:off x="5164725" y="4622794"/>
            <a:ext cx="822960" cy="0"/>
          </a:xfrm>
          <a:prstGeom prst="line">
            <a:avLst/>
          </a:prstGeom>
          <a:ln w="158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FBE8885-3D74-48CC-831A-3D441959FAC2}"/>
              </a:ext>
            </a:extLst>
          </p:cNvPr>
          <p:cNvCxnSpPr/>
          <p:nvPr/>
        </p:nvCxnSpPr>
        <p:spPr>
          <a:xfrm>
            <a:off x="6560820" y="4935497"/>
            <a:ext cx="822960" cy="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D3EE72A-EF33-4FB1-8F07-9D325E592EAB}"/>
              </a:ext>
            </a:extLst>
          </p:cNvPr>
          <p:cNvCxnSpPr/>
          <p:nvPr/>
        </p:nvCxnSpPr>
        <p:spPr>
          <a:xfrm>
            <a:off x="6613067" y="4613331"/>
            <a:ext cx="822960" cy="0"/>
          </a:xfrm>
          <a:prstGeom prst="line">
            <a:avLst/>
          </a:prstGeom>
          <a:ln w="158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3" name="Object 2">
            <a:extLst>
              <a:ext uri="{FF2B5EF4-FFF2-40B4-BE49-F238E27FC236}">
                <a16:creationId xmlns:a16="http://schemas.microsoft.com/office/drawing/2014/main" id="{4811F44F-EA7A-A3C2-6C99-3593659183EB}"/>
              </a:ext>
            </a:extLst>
          </p:cNvPr>
          <p:cNvGraphicFramePr>
            <a:graphicFrameLocks noChangeAspect="1"/>
          </p:cNvGraphicFramePr>
          <p:nvPr>
            <p:extLst>
              <p:ext uri="{D42A27DB-BD31-4B8C-83A1-F6EECF244321}">
                <p14:modId xmlns:p14="http://schemas.microsoft.com/office/powerpoint/2010/main" val="1647677682"/>
              </p:ext>
            </p:extLst>
          </p:nvPr>
        </p:nvGraphicFramePr>
        <p:xfrm>
          <a:off x="1636713" y="3081338"/>
          <a:ext cx="5597525" cy="2840037"/>
        </p:xfrm>
        <a:graphic>
          <a:graphicData uri="http://schemas.openxmlformats.org/presentationml/2006/ole">
            <mc:AlternateContent xmlns:mc="http://schemas.openxmlformats.org/markup-compatibility/2006">
              <mc:Choice xmlns:v="urn:schemas-microsoft-com:vml" Requires="v">
                <p:oleObj name="Worksheet" r:id="rId2" imgW="2743200" imgH="2047909" progId="Excel.Sheet.12">
                  <p:embed/>
                </p:oleObj>
              </mc:Choice>
              <mc:Fallback>
                <p:oleObj name="Worksheet" r:id="rId2" imgW="2743200" imgH="2047909" progId="Excel.Sheet.12">
                  <p:embed/>
                  <p:pic>
                    <p:nvPicPr>
                      <p:cNvPr id="3" name="Object 2">
                        <a:extLst>
                          <a:ext uri="{FF2B5EF4-FFF2-40B4-BE49-F238E27FC236}">
                            <a16:creationId xmlns:a16="http://schemas.microsoft.com/office/drawing/2014/main" id="{4811F44F-EA7A-A3C2-6C99-3593659183EB}"/>
                          </a:ext>
                        </a:extLst>
                      </p:cNvPr>
                      <p:cNvPicPr/>
                      <p:nvPr/>
                    </p:nvPicPr>
                    <p:blipFill>
                      <a:blip r:embed="rId3"/>
                      <a:stretch>
                        <a:fillRect/>
                      </a:stretch>
                    </p:blipFill>
                    <p:spPr>
                      <a:xfrm>
                        <a:off x="1636713" y="3081338"/>
                        <a:ext cx="5597525" cy="2840037"/>
                      </a:xfrm>
                      <a:prstGeom prst="rect">
                        <a:avLst/>
                      </a:prstGeom>
                    </p:spPr>
                  </p:pic>
                </p:oleObj>
              </mc:Fallback>
            </mc:AlternateContent>
          </a:graphicData>
        </a:graphic>
      </p:graphicFrame>
      <p:sp>
        <p:nvSpPr>
          <p:cNvPr id="4" name="Title 1">
            <a:extLst>
              <a:ext uri="{FF2B5EF4-FFF2-40B4-BE49-F238E27FC236}">
                <a16:creationId xmlns:a16="http://schemas.microsoft.com/office/drawing/2014/main" id="{F533470E-DABB-992B-7C07-C350636463DA}"/>
              </a:ext>
            </a:extLst>
          </p:cNvPr>
          <p:cNvSpPr txBox="1">
            <a:spLocks/>
          </p:cNvSpPr>
          <p:nvPr/>
        </p:nvSpPr>
        <p:spPr>
          <a:xfrm>
            <a:off x="809997" y="417250"/>
            <a:ext cx="7524003" cy="870012"/>
          </a:xfrm>
          <a:prstGeom prst="rect">
            <a:avLst/>
          </a:prstGeom>
          <a:effectLst>
            <a:outerShdw blurRad="50800" dir="14400000">
              <a:srgbClr val="000000">
                <a:alpha val="60000"/>
              </a:srgbClr>
            </a:outerShdw>
          </a:effectLst>
        </p:spPr>
        <p:txBody>
          <a:bodyPr vert="horz" lIns="91440" tIns="45720" rIns="91440" bIns="45720" rtlCol="0" anchor="b">
            <a:noAutofit/>
          </a:bodyPr>
          <a:lstStyle>
            <a:lvl1pPr algn="l" defTabSz="457200" rtl="0" eaLnBrk="1" latinLnBrk="0" hangingPunct="1">
              <a:spcBef>
                <a:spcPct val="0"/>
              </a:spcBef>
              <a:buNone/>
              <a:defRPr sz="4000" b="1" kern="1200">
                <a:solidFill>
                  <a:srgbClr val="FEFEFE"/>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t>Addendum</a:t>
            </a:r>
          </a:p>
        </p:txBody>
      </p:sp>
    </p:spTree>
    <p:extLst>
      <p:ext uri="{BB962C8B-B14F-4D97-AF65-F5344CB8AC3E}">
        <p14:creationId xmlns:p14="http://schemas.microsoft.com/office/powerpoint/2010/main" val="429162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Freeform 6">
            <a:extLst>
              <a:ext uri="{FF2B5EF4-FFF2-40B4-BE49-F238E27FC236}">
                <a16:creationId xmlns:a16="http://schemas.microsoft.com/office/drawing/2014/main" id="{8775F366-526C-4C42-8931-696FFE8AA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xmlns:a16="http://schemas.microsoft.com/office/drawing/2014/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useBgFill="1">
        <p:nvSpPr>
          <p:cNvPr id="20" name="Rectangle 19">
            <a:extLst>
              <a:ext uri="{FF2B5EF4-FFF2-40B4-BE49-F238E27FC236}">
                <a16:creationId xmlns:a16="http://schemas.microsoft.com/office/drawing/2014/main" id="{597EA66B-2AAB-42B0-9F9D-38920D8D82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2"/>
          <p:cNvSpPr>
            <a:spLocks noGrp="1"/>
          </p:cNvSpPr>
          <p:nvPr>
            <p:ph type="title"/>
          </p:nvPr>
        </p:nvSpPr>
        <p:spPr>
          <a:xfrm>
            <a:off x="723899" y="885433"/>
            <a:ext cx="7696201" cy="2543567"/>
          </a:xfrm>
          <a:effectLst/>
        </p:spPr>
        <p:txBody>
          <a:bodyPr vert="horz" lIns="91440" tIns="45720" rIns="91440" bIns="45720" rtlCol="0" anchor="b">
            <a:normAutofit/>
          </a:bodyPr>
          <a:lstStyle/>
          <a:p>
            <a:pPr algn="ctr"/>
            <a:r>
              <a:rPr lang="en-US" sz="5400" dirty="0">
                <a:solidFill>
                  <a:schemeClr val="tx1"/>
                </a:solidFill>
                <a:cs typeface="+mj-cs"/>
              </a:rPr>
              <a:t>Financials</a:t>
            </a:r>
          </a:p>
        </p:txBody>
      </p:sp>
      <p:sp>
        <p:nvSpPr>
          <p:cNvPr id="22" name="Freeform: Shape 21">
            <a:extLst>
              <a:ext uri="{FF2B5EF4-FFF2-40B4-BE49-F238E27FC236}">
                <a16:creationId xmlns:a16="http://schemas.microsoft.com/office/drawing/2014/main" id="{D360EBE3-31BB-422F-AA87-FA3873DAE4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0800000">
            <a:off x="0" y="5388384"/>
            <a:ext cx="9144000" cy="1469616"/>
          </a:xfrm>
          <a:custGeom>
            <a:avLst/>
            <a:gdLst>
              <a:gd name="connsiteX0" fmla="*/ 6113881 w 12192000"/>
              <a:gd name="connsiteY0" fmla="*/ 1469616 h 1469616"/>
              <a:gd name="connsiteX1" fmla="*/ 6101181 w 12192000"/>
              <a:gd name="connsiteY1" fmla="*/ 1469616 h 1469616"/>
              <a:gd name="connsiteX2" fmla="*/ 6090598 w 12192000"/>
              <a:gd name="connsiteY2" fmla="*/ 1469616 h 1469616"/>
              <a:gd name="connsiteX3" fmla="*/ 6077897 w 12192000"/>
              <a:gd name="connsiteY3" fmla="*/ 1464854 h 1469616"/>
              <a:gd name="connsiteX4" fmla="*/ 6065198 w 12192000"/>
              <a:gd name="connsiteY4" fmla="*/ 1460091 h 1469616"/>
              <a:gd name="connsiteX5" fmla="*/ 6056731 w 12192000"/>
              <a:gd name="connsiteY5" fmla="*/ 1456916 h 1469616"/>
              <a:gd name="connsiteX6" fmla="*/ 5678033 w 12192000"/>
              <a:gd name="connsiteY6" fmla="*/ 1172892 h 1469616"/>
              <a:gd name="connsiteX7" fmla="*/ 0 w 12192000"/>
              <a:gd name="connsiteY7" fmla="*/ 1172892 h 1469616"/>
              <a:gd name="connsiteX8" fmla="*/ 0 w 12192000"/>
              <a:gd name="connsiteY8" fmla="*/ 1162370 h 1469616"/>
              <a:gd name="connsiteX9" fmla="*/ 0 w 12192000"/>
              <a:gd name="connsiteY9" fmla="*/ 403347 h 1469616"/>
              <a:gd name="connsiteX10" fmla="*/ 0 w 12192000"/>
              <a:gd name="connsiteY10" fmla="*/ 0 h 1469616"/>
              <a:gd name="connsiteX11" fmla="*/ 12192000 w 12192000"/>
              <a:gd name="connsiteY11" fmla="*/ 0 h 1469616"/>
              <a:gd name="connsiteX12" fmla="*/ 12192000 w 12192000"/>
              <a:gd name="connsiteY12" fmla="*/ 403347 h 1469616"/>
              <a:gd name="connsiteX13" fmla="*/ 12192000 w 12192000"/>
              <a:gd name="connsiteY13" fmla="*/ 1162370 h 1469616"/>
              <a:gd name="connsiteX14" fmla="*/ 12192000 w 12192000"/>
              <a:gd name="connsiteY14" fmla="*/ 1172892 h 1469616"/>
              <a:gd name="connsiteX15" fmla="*/ 6524330 w 12192000"/>
              <a:gd name="connsiteY15" fmla="*/ 1172892 h 1469616"/>
              <a:gd name="connsiteX16" fmla="*/ 6145631 w 12192000"/>
              <a:gd name="connsiteY16" fmla="*/ 1456916 h 1469616"/>
              <a:gd name="connsiteX17" fmla="*/ 6137163 w 12192000"/>
              <a:gd name="connsiteY17" fmla="*/ 1460091 h 1469616"/>
              <a:gd name="connsiteX18" fmla="*/ 6124463 w 12192000"/>
              <a:gd name="connsiteY18" fmla="*/ 1464854 h 1469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1469616">
                <a:moveTo>
                  <a:pt x="6113881" y="1469616"/>
                </a:moveTo>
                <a:lnTo>
                  <a:pt x="6101181" y="1469616"/>
                </a:lnTo>
                <a:lnTo>
                  <a:pt x="6090598" y="1469616"/>
                </a:lnTo>
                <a:lnTo>
                  <a:pt x="6077897" y="1464854"/>
                </a:lnTo>
                <a:lnTo>
                  <a:pt x="6065198" y="1460091"/>
                </a:lnTo>
                <a:lnTo>
                  <a:pt x="6056731" y="1456916"/>
                </a:lnTo>
                <a:lnTo>
                  <a:pt x="5678033" y="1172892"/>
                </a:lnTo>
                <a:lnTo>
                  <a:pt x="0" y="1172892"/>
                </a:lnTo>
                <a:lnTo>
                  <a:pt x="0" y="1162370"/>
                </a:lnTo>
                <a:lnTo>
                  <a:pt x="0" y="403347"/>
                </a:lnTo>
                <a:lnTo>
                  <a:pt x="0" y="0"/>
                </a:lnTo>
                <a:lnTo>
                  <a:pt x="12192000" y="0"/>
                </a:lnTo>
                <a:lnTo>
                  <a:pt x="12192000" y="403347"/>
                </a:lnTo>
                <a:lnTo>
                  <a:pt x="12192000" y="1162370"/>
                </a:lnTo>
                <a:lnTo>
                  <a:pt x="12192000" y="1172892"/>
                </a:lnTo>
                <a:lnTo>
                  <a:pt x="6524330" y="1172892"/>
                </a:lnTo>
                <a:lnTo>
                  <a:pt x="6145631" y="1456916"/>
                </a:lnTo>
                <a:lnTo>
                  <a:pt x="6137163" y="1460091"/>
                </a:lnTo>
                <a:lnTo>
                  <a:pt x="6124463" y="1464854"/>
                </a:lnTo>
                <a:close/>
              </a:path>
            </a:pathLst>
          </a:custGeom>
          <a:ln>
            <a:noFill/>
          </a:ln>
          <a:effectLst/>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1318867500"/>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60220" y="419457"/>
            <a:ext cx="5623560" cy="1028700"/>
          </a:xfrm>
        </p:spPr>
        <p:txBody>
          <a:bodyPr>
            <a:normAutofit/>
          </a:bodyPr>
          <a:lstStyle/>
          <a:p>
            <a:pPr algn="ctr"/>
            <a:r>
              <a:rPr lang="en-US" sz="2700" dirty="0">
                <a:latin typeface="Century Gothic" panose="020B0502020202020204" pitchFamily="34" charset="0"/>
              </a:rPr>
              <a:t>MONTH OF JUNE 2025</a:t>
            </a:r>
            <a:br>
              <a:rPr lang="en-US" sz="2700" dirty="0">
                <a:latin typeface="Century Gothic" panose="020B0502020202020204" pitchFamily="34" charset="0"/>
              </a:rPr>
            </a:br>
            <a:r>
              <a:rPr lang="en-US" sz="2700" dirty="0">
                <a:latin typeface="Century Gothic" panose="020B0502020202020204" pitchFamily="34" charset="0"/>
              </a:rPr>
              <a:t>FINANCIAL RESULTS</a:t>
            </a:r>
            <a:endParaRPr lang="en-US" sz="2025" dirty="0">
              <a:latin typeface="Franklin Gothic Medium" panose="020B0603020102020204" pitchFamily="34" charset="0"/>
            </a:endParaRPr>
          </a:p>
        </p:txBody>
      </p:sp>
      <p:cxnSp>
        <p:nvCxnSpPr>
          <p:cNvPr id="7" name="Straight Connector 6">
            <a:extLst>
              <a:ext uri="{FF2B5EF4-FFF2-40B4-BE49-F238E27FC236}">
                <a16:creationId xmlns:a16="http://schemas.microsoft.com/office/drawing/2014/main" id="{8ABD57F0-C576-4D33-9D5C-8AA05477F7A7}"/>
              </a:ext>
            </a:extLst>
          </p:cNvPr>
          <p:cNvCxnSpPr/>
          <p:nvPr/>
        </p:nvCxnSpPr>
        <p:spPr>
          <a:xfrm>
            <a:off x="3605346" y="4935497"/>
            <a:ext cx="822960" cy="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93FF8C9-394A-4DB1-B0B7-27187982C27B}"/>
              </a:ext>
            </a:extLst>
          </p:cNvPr>
          <p:cNvCxnSpPr/>
          <p:nvPr/>
        </p:nvCxnSpPr>
        <p:spPr>
          <a:xfrm>
            <a:off x="3605346" y="4613232"/>
            <a:ext cx="822960" cy="0"/>
          </a:xfrm>
          <a:prstGeom prst="line">
            <a:avLst/>
          </a:prstGeom>
          <a:ln w="158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6E8791C-6187-4DB4-AC51-A3441D2C644F}"/>
              </a:ext>
            </a:extLst>
          </p:cNvPr>
          <p:cNvCxnSpPr/>
          <p:nvPr/>
        </p:nvCxnSpPr>
        <p:spPr>
          <a:xfrm>
            <a:off x="5164725" y="4966221"/>
            <a:ext cx="822960" cy="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C4BCDB8-FD88-44B1-926B-CAF5B511EF42}"/>
              </a:ext>
            </a:extLst>
          </p:cNvPr>
          <p:cNvCxnSpPr/>
          <p:nvPr/>
        </p:nvCxnSpPr>
        <p:spPr>
          <a:xfrm>
            <a:off x="5164725" y="4622794"/>
            <a:ext cx="822960" cy="0"/>
          </a:xfrm>
          <a:prstGeom prst="line">
            <a:avLst/>
          </a:prstGeom>
          <a:ln w="158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FBE8885-3D74-48CC-831A-3D441959FAC2}"/>
              </a:ext>
            </a:extLst>
          </p:cNvPr>
          <p:cNvCxnSpPr/>
          <p:nvPr/>
        </p:nvCxnSpPr>
        <p:spPr>
          <a:xfrm>
            <a:off x="6560820" y="4935497"/>
            <a:ext cx="822960" cy="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D3EE72A-EF33-4FB1-8F07-9D325E592EAB}"/>
              </a:ext>
            </a:extLst>
          </p:cNvPr>
          <p:cNvCxnSpPr/>
          <p:nvPr/>
        </p:nvCxnSpPr>
        <p:spPr>
          <a:xfrm>
            <a:off x="6613067" y="4613331"/>
            <a:ext cx="822960" cy="0"/>
          </a:xfrm>
          <a:prstGeom prst="line">
            <a:avLst/>
          </a:prstGeom>
          <a:ln w="158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3" name="Object 2">
            <a:extLst>
              <a:ext uri="{FF2B5EF4-FFF2-40B4-BE49-F238E27FC236}">
                <a16:creationId xmlns:a16="http://schemas.microsoft.com/office/drawing/2014/main" id="{930EABD6-C27F-44EC-4D71-2E32B2D9D722}"/>
              </a:ext>
            </a:extLst>
          </p:cNvPr>
          <p:cNvGraphicFramePr>
            <a:graphicFrameLocks noChangeAspect="1"/>
          </p:cNvGraphicFramePr>
          <p:nvPr>
            <p:extLst>
              <p:ext uri="{D42A27DB-BD31-4B8C-83A1-F6EECF244321}">
                <p14:modId xmlns:p14="http://schemas.microsoft.com/office/powerpoint/2010/main" val="2031404877"/>
              </p:ext>
            </p:extLst>
          </p:nvPr>
        </p:nvGraphicFramePr>
        <p:xfrm>
          <a:off x="1760220" y="2244669"/>
          <a:ext cx="5500826" cy="4416645"/>
        </p:xfrm>
        <a:graphic>
          <a:graphicData uri="http://schemas.openxmlformats.org/presentationml/2006/ole">
            <mc:AlternateContent xmlns:mc="http://schemas.openxmlformats.org/markup-compatibility/2006">
              <mc:Choice xmlns:v="urn:schemas-microsoft-com:vml" Requires="v">
                <p:oleObj name="Worksheet" r:id="rId2" imgW="4102273" imgH="3689525" progId="Excel.Sheet.12">
                  <p:embed/>
                </p:oleObj>
              </mc:Choice>
              <mc:Fallback>
                <p:oleObj name="Worksheet" r:id="rId2" imgW="4102273" imgH="3689525" progId="Excel.Sheet.12">
                  <p:embed/>
                  <p:pic>
                    <p:nvPicPr>
                      <p:cNvPr id="3" name="Object 2">
                        <a:extLst>
                          <a:ext uri="{FF2B5EF4-FFF2-40B4-BE49-F238E27FC236}">
                            <a16:creationId xmlns:a16="http://schemas.microsoft.com/office/drawing/2014/main" id="{930EABD6-C27F-44EC-4D71-2E32B2D9D722}"/>
                          </a:ext>
                        </a:extLst>
                      </p:cNvPr>
                      <p:cNvPicPr/>
                      <p:nvPr/>
                    </p:nvPicPr>
                    <p:blipFill>
                      <a:blip r:embed="rId3"/>
                      <a:stretch>
                        <a:fillRect/>
                      </a:stretch>
                    </p:blipFill>
                    <p:spPr>
                      <a:xfrm>
                        <a:off x="1760220" y="2244669"/>
                        <a:ext cx="5500826" cy="4416645"/>
                      </a:xfrm>
                      <a:prstGeom prst="rect">
                        <a:avLst/>
                      </a:prstGeom>
                    </p:spPr>
                  </p:pic>
                </p:oleObj>
              </mc:Fallback>
            </mc:AlternateContent>
          </a:graphicData>
        </a:graphic>
      </p:graphicFrame>
    </p:spTree>
    <p:extLst>
      <p:ext uri="{BB962C8B-B14F-4D97-AF65-F5344CB8AC3E}">
        <p14:creationId xmlns:p14="http://schemas.microsoft.com/office/powerpoint/2010/main" val="2074065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60220" y="451514"/>
            <a:ext cx="5623560" cy="1028700"/>
          </a:xfrm>
        </p:spPr>
        <p:txBody>
          <a:bodyPr>
            <a:normAutofit/>
          </a:bodyPr>
          <a:lstStyle/>
          <a:p>
            <a:pPr algn="ctr"/>
            <a:r>
              <a:rPr lang="en-US" sz="2700" dirty="0">
                <a:latin typeface="Century Gothic" panose="020B0502020202020204" pitchFamily="34" charset="0"/>
              </a:rPr>
              <a:t>JUNE 2025 YTD</a:t>
            </a:r>
            <a:br>
              <a:rPr lang="en-US" sz="2700" dirty="0">
                <a:latin typeface="Century Gothic" panose="020B0502020202020204" pitchFamily="34" charset="0"/>
              </a:rPr>
            </a:br>
            <a:r>
              <a:rPr lang="en-US" sz="2700" dirty="0">
                <a:latin typeface="Franklin Gothic Medium" panose="020B0603020102020204" pitchFamily="34" charset="0"/>
              </a:rPr>
              <a:t>FINANCIAL RESULTS</a:t>
            </a:r>
          </a:p>
        </p:txBody>
      </p:sp>
      <p:cxnSp>
        <p:nvCxnSpPr>
          <p:cNvPr id="8" name="Straight Connector 7">
            <a:extLst>
              <a:ext uri="{FF2B5EF4-FFF2-40B4-BE49-F238E27FC236}">
                <a16:creationId xmlns:a16="http://schemas.microsoft.com/office/drawing/2014/main" id="{16A069AC-E94D-40E5-9EDF-5E65AB9AC418}"/>
              </a:ext>
            </a:extLst>
          </p:cNvPr>
          <p:cNvCxnSpPr>
            <a:cxnSpLocks/>
          </p:cNvCxnSpPr>
          <p:nvPr/>
        </p:nvCxnSpPr>
        <p:spPr>
          <a:xfrm>
            <a:off x="5728681" y="6961373"/>
            <a:ext cx="663800" cy="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F9BB0CDF-5ABB-387D-8A08-0F31CC442672}"/>
              </a:ext>
            </a:extLst>
          </p:cNvPr>
          <p:cNvCxnSpPr>
            <a:cxnSpLocks/>
          </p:cNvCxnSpPr>
          <p:nvPr/>
        </p:nvCxnSpPr>
        <p:spPr>
          <a:xfrm>
            <a:off x="5728681" y="5806701"/>
            <a:ext cx="663800" cy="0"/>
          </a:xfrm>
          <a:prstGeom prst="line">
            <a:avLst/>
          </a:prstGeom>
          <a:ln w="158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7" name="Object 6">
            <a:extLst>
              <a:ext uri="{FF2B5EF4-FFF2-40B4-BE49-F238E27FC236}">
                <a16:creationId xmlns:a16="http://schemas.microsoft.com/office/drawing/2014/main" id="{5EC5F070-1CFE-6F3B-AC01-B75EE67FBBBC}"/>
              </a:ext>
            </a:extLst>
          </p:cNvPr>
          <p:cNvGraphicFramePr>
            <a:graphicFrameLocks noChangeAspect="1"/>
          </p:cNvGraphicFramePr>
          <p:nvPr>
            <p:extLst>
              <p:ext uri="{D42A27DB-BD31-4B8C-83A1-F6EECF244321}">
                <p14:modId xmlns:p14="http://schemas.microsoft.com/office/powerpoint/2010/main" val="456670154"/>
              </p:ext>
            </p:extLst>
          </p:nvPr>
        </p:nvGraphicFramePr>
        <p:xfrm>
          <a:off x="1886579" y="2288844"/>
          <a:ext cx="5370841" cy="4362617"/>
        </p:xfrm>
        <a:graphic>
          <a:graphicData uri="http://schemas.openxmlformats.org/presentationml/2006/ole">
            <mc:AlternateContent xmlns:mc="http://schemas.openxmlformats.org/markup-compatibility/2006">
              <mc:Choice xmlns:v="urn:schemas-microsoft-com:vml" Requires="v">
                <p:oleObj name="Worksheet" r:id="rId2" imgW="4102273" imgH="3727362" progId="Excel.Sheet.12">
                  <p:embed/>
                </p:oleObj>
              </mc:Choice>
              <mc:Fallback>
                <p:oleObj name="Worksheet" r:id="rId2" imgW="4102273" imgH="3727362" progId="Excel.Sheet.12">
                  <p:embed/>
                  <p:pic>
                    <p:nvPicPr>
                      <p:cNvPr id="7" name="Object 6">
                        <a:extLst>
                          <a:ext uri="{FF2B5EF4-FFF2-40B4-BE49-F238E27FC236}">
                            <a16:creationId xmlns:a16="http://schemas.microsoft.com/office/drawing/2014/main" id="{5EC5F070-1CFE-6F3B-AC01-B75EE67FBBBC}"/>
                          </a:ext>
                        </a:extLst>
                      </p:cNvPr>
                      <p:cNvPicPr/>
                      <p:nvPr/>
                    </p:nvPicPr>
                    <p:blipFill>
                      <a:blip r:embed="rId3"/>
                      <a:stretch>
                        <a:fillRect/>
                      </a:stretch>
                    </p:blipFill>
                    <p:spPr>
                      <a:xfrm>
                        <a:off x="1886579" y="2288844"/>
                        <a:ext cx="5370841" cy="4362617"/>
                      </a:xfrm>
                      <a:prstGeom prst="rect">
                        <a:avLst/>
                      </a:prstGeom>
                    </p:spPr>
                  </p:pic>
                </p:oleObj>
              </mc:Fallback>
            </mc:AlternateContent>
          </a:graphicData>
        </a:graphic>
      </p:graphicFrame>
    </p:spTree>
    <p:extLst>
      <p:ext uri="{BB962C8B-B14F-4D97-AF65-F5344CB8AC3E}">
        <p14:creationId xmlns:p14="http://schemas.microsoft.com/office/powerpoint/2010/main" val="3661431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04C8E-759C-4538-9575-26595E557F40}"/>
              </a:ext>
            </a:extLst>
          </p:cNvPr>
          <p:cNvSpPr>
            <a:spLocks noGrp="1"/>
          </p:cNvSpPr>
          <p:nvPr>
            <p:ph type="title"/>
          </p:nvPr>
        </p:nvSpPr>
        <p:spPr>
          <a:xfrm>
            <a:off x="1700484" y="481491"/>
            <a:ext cx="5986328" cy="868748"/>
          </a:xfrm>
        </p:spPr>
        <p:txBody>
          <a:bodyPr>
            <a:noAutofit/>
          </a:bodyPr>
          <a:lstStyle/>
          <a:p>
            <a:pPr algn="ctr"/>
            <a:r>
              <a:rPr lang="en-US" sz="2700" dirty="0">
                <a:latin typeface="Franklin Gothic Medium" panose="020B0603020102020204" pitchFamily="34" charset="0"/>
              </a:rPr>
              <a:t>UNAUDITED RESERVE SUMMARY </a:t>
            </a:r>
            <a:br>
              <a:rPr lang="en-US" sz="2700" dirty="0">
                <a:latin typeface="Franklin Gothic Medium" panose="020B0603020102020204" pitchFamily="34" charset="0"/>
              </a:rPr>
            </a:br>
            <a:r>
              <a:rPr lang="en-US" sz="2700" dirty="0">
                <a:latin typeface="Franklin Gothic Medium" panose="020B0603020102020204" pitchFamily="34" charset="0"/>
              </a:rPr>
              <a:t>JUNE 2025 ($ MILLIONS)</a:t>
            </a:r>
          </a:p>
        </p:txBody>
      </p:sp>
      <p:graphicFrame>
        <p:nvGraphicFramePr>
          <p:cNvPr id="4" name="Table 3">
            <a:extLst>
              <a:ext uri="{FF2B5EF4-FFF2-40B4-BE49-F238E27FC236}">
                <a16:creationId xmlns:a16="http://schemas.microsoft.com/office/drawing/2014/main" id="{56339740-C4C2-4E66-9638-BF57A372FE54}"/>
              </a:ext>
            </a:extLst>
          </p:cNvPr>
          <p:cNvGraphicFramePr>
            <a:graphicFrameLocks noGrp="1"/>
          </p:cNvGraphicFramePr>
          <p:nvPr>
            <p:extLst>
              <p:ext uri="{D42A27DB-BD31-4B8C-83A1-F6EECF244321}">
                <p14:modId xmlns:p14="http://schemas.microsoft.com/office/powerpoint/2010/main" val="1129416160"/>
              </p:ext>
            </p:extLst>
          </p:nvPr>
        </p:nvGraphicFramePr>
        <p:xfrm>
          <a:off x="1214845" y="2304871"/>
          <a:ext cx="6957606" cy="3417637"/>
        </p:xfrm>
        <a:graphic>
          <a:graphicData uri="http://schemas.openxmlformats.org/drawingml/2006/table">
            <a:tbl>
              <a:tblPr firstRow="1" bandRow="1">
                <a:tableStyleId>{5C22544A-7EE6-4342-B048-85BDC9FD1C3A}</a:tableStyleId>
              </a:tblPr>
              <a:tblGrid>
                <a:gridCol w="1702835">
                  <a:extLst>
                    <a:ext uri="{9D8B030D-6E8A-4147-A177-3AD203B41FA5}">
                      <a16:colId xmlns:a16="http://schemas.microsoft.com/office/drawing/2014/main" val="1394482498"/>
                    </a:ext>
                  </a:extLst>
                </a:gridCol>
                <a:gridCol w="924699">
                  <a:extLst>
                    <a:ext uri="{9D8B030D-6E8A-4147-A177-3AD203B41FA5}">
                      <a16:colId xmlns:a16="http://schemas.microsoft.com/office/drawing/2014/main" val="3016120161"/>
                    </a:ext>
                  </a:extLst>
                </a:gridCol>
                <a:gridCol w="1071586">
                  <a:extLst>
                    <a:ext uri="{9D8B030D-6E8A-4147-A177-3AD203B41FA5}">
                      <a16:colId xmlns:a16="http://schemas.microsoft.com/office/drawing/2014/main" val="3864248913"/>
                    </a:ext>
                  </a:extLst>
                </a:gridCol>
                <a:gridCol w="958257">
                  <a:extLst>
                    <a:ext uri="{9D8B030D-6E8A-4147-A177-3AD203B41FA5}">
                      <a16:colId xmlns:a16="http://schemas.microsoft.com/office/drawing/2014/main" val="963910479"/>
                    </a:ext>
                  </a:extLst>
                </a:gridCol>
                <a:gridCol w="918641">
                  <a:extLst>
                    <a:ext uri="{9D8B030D-6E8A-4147-A177-3AD203B41FA5}">
                      <a16:colId xmlns:a16="http://schemas.microsoft.com/office/drawing/2014/main" val="2806363114"/>
                    </a:ext>
                  </a:extLst>
                </a:gridCol>
                <a:gridCol w="779335">
                  <a:extLst>
                    <a:ext uri="{9D8B030D-6E8A-4147-A177-3AD203B41FA5}">
                      <a16:colId xmlns:a16="http://schemas.microsoft.com/office/drawing/2014/main" val="2625739660"/>
                    </a:ext>
                  </a:extLst>
                </a:gridCol>
                <a:gridCol w="602253">
                  <a:extLst>
                    <a:ext uri="{9D8B030D-6E8A-4147-A177-3AD203B41FA5}">
                      <a16:colId xmlns:a16="http://schemas.microsoft.com/office/drawing/2014/main" val="2085935011"/>
                    </a:ext>
                  </a:extLst>
                </a:gridCol>
              </a:tblGrid>
              <a:tr h="640147">
                <a:tc>
                  <a:txBody>
                    <a:bodyPr/>
                    <a:lstStyle/>
                    <a:p>
                      <a:endParaRPr lang="en-US" sz="1400" dirty="0">
                        <a:latin typeface="Franklin Gothic Medium" panose="020B0603020102020204" pitchFamily="34" charset="0"/>
                      </a:endParaRPr>
                    </a:p>
                  </a:txBody>
                  <a:tcPr marL="51435" marR="51435" marT="34290" marB="34290"/>
                </a:tc>
                <a:tc>
                  <a:txBody>
                    <a:bodyPr/>
                    <a:lstStyle/>
                    <a:p>
                      <a:pPr algn="ctr"/>
                      <a:r>
                        <a:rPr lang="en-US" sz="1600" dirty="0">
                          <a:latin typeface="Franklin Gothic Medium" panose="020B0603020102020204" pitchFamily="34" charset="0"/>
                        </a:rPr>
                        <a:t>General Replace</a:t>
                      </a:r>
                    </a:p>
                  </a:txBody>
                  <a:tcPr marL="51435" marR="51435" marT="34290" marB="34290" anchor="ctr"/>
                </a:tc>
                <a:tc>
                  <a:txBody>
                    <a:bodyPr/>
                    <a:lstStyle/>
                    <a:p>
                      <a:pPr algn="ctr"/>
                      <a:r>
                        <a:rPr lang="en-US" sz="1600" dirty="0">
                          <a:latin typeface="Franklin Gothic Medium" panose="020B0603020102020204" pitchFamily="34" charset="0"/>
                        </a:rPr>
                        <a:t>Bulkheads</a:t>
                      </a:r>
                    </a:p>
                  </a:txBody>
                  <a:tcPr marL="51435" marR="51435" marT="34290" marB="34290" anchor="ctr"/>
                </a:tc>
                <a:tc>
                  <a:txBody>
                    <a:bodyPr/>
                    <a:lstStyle/>
                    <a:p>
                      <a:pPr algn="ctr"/>
                      <a:r>
                        <a:rPr lang="en-US" sz="1600" dirty="0">
                          <a:latin typeface="Franklin Gothic Medium" panose="020B0603020102020204" pitchFamily="34" charset="0"/>
                        </a:rPr>
                        <a:t>Roads</a:t>
                      </a:r>
                    </a:p>
                  </a:txBody>
                  <a:tcPr marL="51435" marR="51435" marT="34290" marB="34290" anchor="ctr"/>
                </a:tc>
                <a:tc>
                  <a:txBody>
                    <a:bodyPr/>
                    <a:lstStyle/>
                    <a:p>
                      <a:pPr algn="ctr"/>
                      <a:r>
                        <a:rPr lang="en-US" sz="1600" dirty="0">
                          <a:latin typeface="Franklin Gothic Medium" panose="020B0603020102020204" pitchFamily="34" charset="0"/>
                        </a:rPr>
                        <a:t>Drainage</a:t>
                      </a:r>
                    </a:p>
                  </a:txBody>
                  <a:tcPr marL="51435" marR="51435" marT="34290" marB="34290" anchor="ctr"/>
                </a:tc>
                <a:tc>
                  <a:txBody>
                    <a:bodyPr/>
                    <a:lstStyle/>
                    <a:p>
                      <a:pPr algn="ctr"/>
                      <a:r>
                        <a:rPr lang="en-US" sz="1600" dirty="0">
                          <a:latin typeface="Franklin Gothic Medium" panose="020B0603020102020204" pitchFamily="34" charset="0"/>
                        </a:rPr>
                        <a:t>New Capital</a:t>
                      </a:r>
                    </a:p>
                  </a:txBody>
                  <a:tcPr marL="51435" marR="51435" marT="34290" marB="34290" anchor="ctr"/>
                </a:tc>
                <a:tc>
                  <a:txBody>
                    <a:bodyPr/>
                    <a:lstStyle/>
                    <a:p>
                      <a:pPr algn="ctr"/>
                      <a:r>
                        <a:rPr lang="en-US" sz="1600" dirty="0">
                          <a:latin typeface="Franklin Gothic Medium" panose="020B0603020102020204" pitchFamily="34" charset="0"/>
                        </a:rPr>
                        <a:t>Total</a:t>
                      </a:r>
                    </a:p>
                  </a:txBody>
                  <a:tcPr marL="51435" marR="51435" marT="34290" marB="34290" anchor="ctr"/>
                </a:tc>
                <a:extLst>
                  <a:ext uri="{0D108BD9-81ED-4DB2-BD59-A6C34878D82A}">
                    <a16:rowId xmlns:a16="http://schemas.microsoft.com/office/drawing/2014/main" val="3190847527"/>
                  </a:ext>
                </a:extLst>
              </a:tr>
              <a:tr h="308610">
                <a:tc>
                  <a:txBody>
                    <a:bodyPr/>
                    <a:lstStyle/>
                    <a:p>
                      <a:r>
                        <a:rPr lang="en-US" sz="1500" b="1" dirty="0">
                          <a:latin typeface="Franklin Gothic Medium" panose="020B0603020102020204" pitchFamily="34" charset="0"/>
                        </a:rPr>
                        <a:t>4/30/25 Balance</a:t>
                      </a:r>
                    </a:p>
                  </a:txBody>
                  <a:tcPr marL="51435" marR="51435" marT="34290" marB="34290" anchor="ctr"/>
                </a:tc>
                <a:tc>
                  <a:txBody>
                    <a:bodyPr/>
                    <a:lstStyle/>
                    <a:p>
                      <a:pPr algn="ctr"/>
                      <a:r>
                        <a:rPr lang="en-US" sz="1500" b="1" dirty="0">
                          <a:latin typeface="Franklin Gothic Medium" panose="020B0603020102020204" pitchFamily="34" charset="0"/>
                        </a:rPr>
                        <a:t>$4.7</a:t>
                      </a:r>
                    </a:p>
                  </a:txBody>
                  <a:tcPr marL="51435" marR="51435" marT="34290" marB="34290" anchor="ctr"/>
                </a:tc>
                <a:tc>
                  <a:txBody>
                    <a:bodyPr/>
                    <a:lstStyle/>
                    <a:p>
                      <a:pPr algn="ctr"/>
                      <a:r>
                        <a:rPr lang="en-US" sz="1500" b="1" dirty="0">
                          <a:latin typeface="Franklin Gothic Medium" panose="020B0603020102020204" pitchFamily="34" charset="0"/>
                        </a:rPr>
                        <a:t> $0.2</a:t>
                      </a:r>
                    </a:p>
                  </a:txBody>
                  <a:tcPr marL="51435" marR="51435" marT="34290" marB="34290" anchor="ctr"/>
                </a:tc>
                <a:tc>
                  <a:txBody>
                    <a:bodyPr/>
                    <a:lstStyle/>
                    <a:p>
                      <a:pPr algn="ctr"/>
                      <a:r>
                        <a:rPr lang="en-US" sz="1500" b="1" dirty="0">
                          <a:latin typeface="Franklin Gothic Medium" panose="020B0603020102020204" pitchFamily="34" charset="0"/>
                        </a:rPr>
                        <a:t>$1.1</a:t>
                      </a:r>
                    </a:p>
                  </a:txBody>
                  <a:tcPr marL="51435" marR="51435" marT="34290" marB="34290" anchor="ctr"/>
                </a:tc>
                <a:tc>
                  <a:txBody>
                    <a:bodyPr/>
                    <a:lstStyle/>
                    <a:p>
                      <a:pPr algn="ctr"/>
                      <a:r>
                        <a:rPr lang="en-US" sz="1500" b="1" dirty="0">
                          <a:latin typeface="Franklin Gothic Medium" panose="020B0603020102020204" pitchFamily="34" charset="0"/>
                        </a:rPr>
                        <a:t>$0.2</a:t>
                      </a:r>
                    </a:p>
                  </a:txBody>
                  <a:tcPr marL="51435" marR="51435" marT="34290" marB="34290" anchor="ctr"/>
                </a:tc>
                <a:tc>
                  <a:txBody>
                    <a:bodyPr/>
                    <a:lstStyle/>
                    <a:p>
                      <a:pPr algn="ctr"/>
                      <a:r>
                        <a:rPr lang="en-US" sz="1500" b="1" dirty="0">
                          <a:latin typeface="Franklin Gothic Medium" panose="020B0603020102020204" pitchFamily="34" charset="0"/>
                        </a:rPr>
                        <a:t>$0.0</a:t>
                      </a:r>
                    </a:p>
                  </a:txBody>
                  <a:tcPr marL="51435" marR="51435" marT="34290" marB="34290" anchor="ctr"/>
                </a:tc>
                <a:tc>
                  <a:txBody>
                    <a:bodyPr/>
                    <a:lstStyle/>
                    <a:p>
                      <a:pPr algn="ctr"/>
                      <a:r>
                        <a:rPr lang="en-US" sz="1500" b="1" dirty="0">
                          <a:latin typeface="Franklin Gothic Medium" panose="020B0603020102020204" pitchFamily="34" charset="0"/>
                        </a:rPr>
                        <a:t>$6.2</a:t>
                      </a:r>
                    </a:p>
                  </a:txBody>
                  <a:tcPr marL="51435" marR="51435" marT="34290" marB="34290" anchor="ctr"/>
                </a:tc>
                <a:extLst>
                  <a:ext uri="{0D108BD9-81ED-4DB2-BD59-A6C34878D82A}">
                    <a16:rowId xmlns:a16="http://schemas.microsoft.com/office/drawing/2014/main" val="2939790926"/>
                  </a:ext>
                </a:extLst>
              </a:tr>
              <a:tr h="617220">
                <a:tc>
                  <a:txBody>
                    <a:bodyPr/>
                    <a:lstStyle/>
                    <a:p>
                      <a:r>
                        <a:rPr lang="en-US" sz="1500" dirty="0">
                          <a:latin typeface="Franklin Gothic Medium" panose="020B0603020102020204" pitchFamily="34" charset="0"/>
                        </a:rPr>
                        <a:t>Contributions/</a:t>
                      </a:r>
                    </a:p>
                    <a:p>
                      <a:r>
                        <a:rPr lang="en-US" sz="1500" dirty="0">
                          <a:latin typeface="Franklin Gothic Medium" panose="020B0603020102020204" pitchFamily="34" charset="0"/>
                        </a:rPr>
                        <a:t>Interest</a:t>
                      </a:r>
                    </a:p>
                  </a:txBody>
                  <a:tcPr marL="51435" marR="51435" marT="34290" marB="34290" anchor="ctr"/>
                </a:tc>
                <a:tc>
                  <a:txBody>
                    <a:bodyPr/>
                    <a:lstStyle/>
                    <a:p>
                      <a:pPr algn="ctr"/>
                      <a:r>
                        <a:rPr lang="en-US" sz="1500" dirty="0">
                          <a:latin typeface="Franklin Gothic Medium" panose="020B0603020102020204" pitchFamily="34" charset="0"/>
                        </a:rPr>
                        <a:t>  2.0</a:t>
                      </a:r>
                    </a:p>
                  </a:txBody>
                  <a:tcPr marL="51435" marR="51435" marT="34290" marB="34290" anchor="ctr"/>
                </a:tc>
                <a:tc>
                  <a:txBody>
                    <a:bodyPr/>
                    <a:lstStyle/>
                    <a:p>
                      <a:pPr algn="ctr"/>
                      <a:r>
                        <a:rPr lang="en-US" sz="1500" dirty="0">
                          <a:latin typeface="Franklin Gothic Medium" panose="020B0603020102020204" pitchFamily="34" charset="0"/>
                        </a:rPr>
                        <a:t>   1.0</a:t>
                      </a:r>
                    </a:p>
                  </a:txBody>
                  <a:tcPr marL="51435" marR="51435" marT="34290" marB="34290" anchor="ctr"/>
                </a:tc>
                <a:tc>
                  <a:txBody>
                    <a:bodyPr/>
                    <a:lstStyle/>
                    <a:p>
                      <a:pPr algn="ctr"/>
                      <a:r>
                        <a:rPr lang="en-US" sz="1500" dirty="0">
                          <a:latin typeface="Franklin Gothic Medium" panose="020B0603020102020204" pitchFamily="34" charset="0"/>
                        </a:rPr>
                        <a:t>  -</a:t>
                      </a:r>
                    </a:p>
                  </a:txBody>
                  <a:tcPr marL="51435" marR="51435" marT="34290" marB="34290" anchor="ctr"/>
                </a:tc>
                <a:tc>
                  <a:txBody>
                    <a:bodyPr/>
                    <a:lstStyle/>
                    <a:p>
                      <a:pPr algn="ctr"/>
                      <a:r>
                        <a:rPr lang="en-US" sz="1500" dirty="0">
                          <a:latin typeface="Franklin Gothic Medium" panose="020B0603020102020204" pitchFamily="34" charset="0"/>
                        </a:rPr>
                        <a:t>  -</a:t>
                      </a:r>
                    </a:p>
                  </a:txBody>
                  <a:tcPr marL="51435" marR="51435" marT="34290" marB="34290" anchor="ctr"/>
                </a:tc>
                <a:tc>
                  <a:txBody>
                    <a:bodyPr/>
                    <a:lstStyle/>
                    <a:p>
                      <a:pPr algn="ctr"/>
                      <a:r>
                        <a:rPr lang="en-US" sz="1500" dirty="0">
                          <a:latin typeface="Franklin Gothic Medium" panose="020B0603020102020204" pitchFamily="34" charset="0"/>
                        </a:rPr>
                        <a:t>0.1</a:t>
                      </a:r>
                    </a:p>
                  </a:txBody>
                  <a:tcPr marL="51435" marR="51435" marT="34290" marB="34290" anchor="ctr"/>
                </a:tc>
                <a:tc>
                  <a:txBody>
                    <a:bodyPr/>
                    <a:lstStyle/>
                    <a:p>
                      <a:pPr algn="ctr"/>
                      <a:r>
                        <a:rPr lang="en-US" sz="1500" dirty="0">
                          <a:latin typeface="Franklin Gothic Medium" panose="020B0603020102020204" pitchFamily="34" charset="0"/>
                        </a:rPr>
                        <a:t>3.1</a:t>
                      </a:r>
                    </a:p>
                  </a:txBody>
                  <a:tcPr marL="51435" marR="51435" marT="34290" marB="34290" anchor="ctr"/>
                </a:tc>
                <a:extLst>
                  <a:ext uri="{0D108BD9-81ED-4DB2-BD59-A6C34878D82A}">
                    <a16:rowId xmlns:a16="http://schemas.microsoft.com/office/drawing/2014/main" val="823467776"/>
                  </a:ext>
                </a:extLst>
              </a:tr>
              <a:tr h="308610">
                <a:tc>
                  <a:txBody>
                    <a:bodyPr/>
                    <a:lstStyle/>
                    <a:p>
                      <a:r>
                        <a:rPr lang="en-US" sz="1500" dirty="0">
                          <a:latin typeface="Franklin Gothic Medium" panose="020B0603020102020204" pitchFamily="34" charset="0"/>
                        </a:rPr>
                        <a:t>Casino Funds</a:t>
                      </a:r>
                    </a:p>
                  </a:txBody>
                  <a:tcPr marL="51435" marR="51435" marT="34290" marB="34290" anchor="ctr"/>
                </a:tc>
                <a:tc>
                  <a:txBody>
                    <a:bodyPr/>
                    <a:lstStyle/>
                    <a:p>
                      <a:pPr algn="ctr"/>
                      <a:r>
                        <a:rPr lang="en-US" sz="1500" dirty="0">
                          <a:latin typeface="Franklin Gothic Medium" panose="020B0603020102020204" pitchFamily="34" charset="0"/>
                        </a:rPr>
                        <a:t>  -</a:t>
                      </a:r>
                    </a:p>
                  </a:txBody>
                  <a:tcPr marL="51435" marR="51435" marT="34290" marB="34290" anchor="ctr"/>
                </a:tc>
                <a:tc>
                  <a:txBody>
                    <a:bodyPr/>
                    <a:lstStyle/>
                    <a:p>
                      <a:pPr algn="ctr"/>
                      <a:r>
                        <a:rPr lang="en-US" sz="1500" dirty="0">
                          <a:latin typeface="Franklin Gothic Medium" panose="020B0603020102020204" pitchFamily="34" charset="0"/>
                        </a:rPr>
                        <a:t>  -</a:t>
                      </a:r>
                    </a:p>
                  </a:txBody>
                  <a:tcPr marL="51435" marR="51435" marT="34290" marB="34290" anchor="ctr"/>
                </a:tc>
                <a:tc>
                  <a:txBody>
                    <a:bodyPr/>
                    <a:lstStyle/>
                    <a:p>
                      <a:pPr algn="ctr"/>
                      <a:r>
                        <a:rPr lang="en-US" sz="1500" dirty="0">
                          <a:latin typeface="Franklin Gothic Medium" panose="020B0603020102020204" pitchFamily="34" charset="0"/>
                        </a:rPr>
                        <a:t> 0.2</a:t>
                      </a:r>
                    </a:p>
                  </a:txBody>
                  <a:tcPr marL="51435" marR="51435" marT="34290" marB="34290" anchor="ctr"/>
                </a:tc>
                <a:tc>
                  <a:txBody>
                    <a:bodyPr/>
                    <a:lstStyle/>
                    <a:p>
                      <a:pPr algn="ctr"/>
                      <a:r>
                        <a:rPr lang="en-US" sz="1500" dirty="0">
                          <a:latin typeface="Franklin Gothic Medium" panose="020B0603020102020204" pitchFamily="34" charset="0"/>
                        </a:rPr>
                        <a:t>0.3</a:t>
                      </a:r>
                    </a:p>
                  </a:txBody>
                  <a:tcPr marL="51435" marR="51435" marT="34290" marB="34290" anchor="ctr"/>
                </a:tc>
                <a:tc>
                  <a:txBody>
                    <a:bodyPr/>
                    <a:lstStyle/>
                    <a:p>
                      <a:pPr algn="ctr"/>
                      <a:r>
                        <a:rPr lang="en-US" sz="1500" dirty="0">
                          <a:latin typeface="Franklin Gothic Medium" panose="020B0603020102020204" pitchFamily="34" charset="0"/>
                        </a:rPr>
                        <a:t>-</a:t>
                      </a:r>
                    </a:p>
                  </a:txBody>
                  <a:tcPr marL="51435" marR="51435" marT="34290" marB="34290" anchor="ctr"/>
                </a:tc>
                <a:tc>
                  <a:txBody>
                    <a:bodyPr/>
                    <a:lstStyle/>
                    <a:p>
                      <a:pPr algn="ctr"/>
                      <a:r>
                        <a:rPr lang="en-US" sz="1500" dirty="0">
                          <a:latin typeface="Franklin Gothic Medium" panose="020B0603020102020204" pitchFamily="34" charset="0"/>
                        </a:rPr>
                        <a:t> 0.5</a:t>
                      </a:r>
                    </a:p>
                  </a:txBody>
                  <a:tcPr marL="51435" marR="51435" marT="34290" marB="34290" anchor="ctr"/>
                </a:tc>
                <a:extLst>
                  <a:ext uri="{0D108BD9-81ED-4DB2-BD59-A6C34878D82A}">
                    <a16:rowId xmlns:a16="http://schemas.microsoft.com/office/drawing/2014/main" val="3199560772"/>
                  </a:ext>
                </a:extLst>
              </a:tr>
              <a:tr h="308610">
                <a:tc>
                  <a:txBody>
                    <a:bodyPr/>
                    <a:lstStyle/>
                    <a:p>
                      <a:r>
                        <a:rPr lang="en-US" sz="1500" dirty="0">
                          <a:latin typeface="Franklin Gothic Medium" panose="020B0603020102020204" pitchFamily="34" charset="0"/>
                        </a:rPr>
                        <a:t>Transfer (Spend)</a:t>
                      </a:r>
                    </a:p>
                  </a:txBody>
                  <a:tcPr marL="51435" marR="51435" marT="34290" marB="34290" anchor="ctr"/>
                </a:tc>
                <a:tc>
                  <a:txBody>
                    <a:bodyPr/>
                    <a:lstStyle/>
                    <a:p>
                      <a:pPr algn="ctr"/>
                      <a:r>
                        <a:rPr lang="en-US" sz="1500" u="sng" dirty="0">
                          <a:latin typeface="Franklin Gothic Medium" panose="020B0603020102020204" pitchFamily="34" charset="0"/>
                        </a:rPr>
                        <a:t>(0.5)</a:t>
                      </a:r>
                    </a:p>
                  </a:txBody>
                  <a:tcPr marL="51435" marR="51435" marT="34290" marB="34290" anchor="ctr"/>
                </a:tc>
                <a:tc>
                  <a:txBody>
                    <a:bodyPr/>
                    <a:lstStyle/>
                    <a:p>
                      <a:pPr algn="ctr"/>
                      <a:r>
                        <a:rPr lang="en-US" sz="1500" u="sng" dirty="0">
                          <a:latin typeface="Franklin Gothic Medium" panose="020B0603020102020204" pitchFamily="34" charset="0"/>
                        </a:rPr>
                        <a:t>  (0.1)</a:t>
                      </a:r>
                    </a:p>
                  </a:txBody>
                  <a:tcPr marL="51435" marR="51435" marT="34290" marB="34290" anchor="ctr"/>
                </a:tc>
                <a:tc>
                  <a:txBody>
                    <a:bodyPr/>
                    <a:lstStyle/>
                    <a:p>
                      <a:pPr algn="ctr"/>
                      <a:r>
                        <a:rPr lang="en-US" sz="1500" u="sng" dirty="0">
                          <a:latin typeface="Franklin Gothic Medium" panose="020B0603020102020204" pitchFamily="34" charset="0"/>
                        </a:rPr>
                        <a:t>(0.1)</a:t>
                      </a:r>
                    </a:p>
                  </a:txBody>
                  <a:tcPr marL="51435" marR="51435" marT="34290" marB="34290" anchor="ctr"/>
                </a:tc>
                <a:tc>
                  <a:txBody>
                    <a:bodyPr/>
                    <a:lstStyle/>
                    <a:p>
                      <a:pPr algn="ctr"/>
                      <a:r>
                        <a:rPr lang="en-US" sz="1500" u="sng" dirty="0">
                          <a:latin typeface="Franklin Gothic Medium" panose="020B0603020102020204" pitchFamily="34" charset="0"/>
                        </a:rPr>
                        <a:t>-</a:t>
                      </a:r>
                    </a:p>
                  </a:txBody>
                  <a:tcPr marL="51435" marR="51435" marT="34290" marB="34290" anchor="ctr"/>
                </a:tc>
                <a:tc>
                  <a:txBody>
                    <a:bodyPr/>
                    <a:lstStyle/>
                    <a:p>
                      <a:pPr algn="ctr"/>
                      <a:r>
                        <a:rPr lang="en-US" sz="1500" u="sng" dirty="0">
                          <a:latin typeface="Franklin Gothic Medium" panose="020B0603020102020204" pitchFamily="34" charset="0"/>
                        </a:rPr>
                        <a:t>-</a:t>
                      </a:r>
                    </a:p>
                  </a:txBody>
                  <a:tcPr marL="51435" marR="51435" marT="34290" marB="34290" anchor="ctr"/>
                </a:tc>
                <a:tc>
                  <a:txBody>
                    <a:bodyPr/>
                    <a:lstStyle/>
                    <a:p>
                      <a:pPr algn="ctr"/>
                      <a:r>
                        <a:rPr lang="en-US" sz="1500" u="sng" dirty="0">
                          <a:latin typeface="Franklin Gothic Medium" panose="020B0603020102020204" pitchFamily="34" charset="0"/>
                        </a:rPr>
                        <a:t>(0.7)</a:t>
                      </a:r>
                    </a:p>
                  </a:txBody>
                  <a:tcPr marL="51435" marR="51435" marT="34290" marB="34290" anchor="ctr"/>
                </a:tc>
                <a:extLst>
                  <a:ext uri="{0D108BD9-81ED-4DB2-BD59-A6C34878D82A}">
                    <a16:rowId xmlns:a16="http://schemas.microsoft.com/office/drawing/2014/main" val="2918661611"/>
                  </a:ext>
                </a:extLst>
              </a:tr>
              <a:tr h="308610">
                <a:tc>
                  <a:txBody>
                    <a:bodyPr/>
                    <a:lstStyle/>
                    <a:p>
                      <a:r>
                        <a:rPr lang="en-US" sz="1500" b="1" dirty="0">
                          <a:latin typeface="Franklin Gothic Medium" panose="020B0603020102020204" pitchFamily="34" charset="0"/>
                        </a:rPr>
                        <a:t>6/30/25 Balance</a:t>
                      </a:r>
                    </a:p>
                  </a:txBody>
                  <a:tcPr marL="51435" marR="51435" marT="34290" marB="34290" anchor="ctr"/>
                </a:tc>
                <a:tc>
                  <a:txBody>
                    <a:bodyPr/>
                    <a:lstStyle/>
                    <a:p>
                      <a:pPr algn="ctr"/>
                      <a:r>
                        <a:rPr lang="en-US" sz="1500" b="1" dirty="0">
                          <a:latin typeface="Franklin Gothic Medium" panose="020B0603020102020204" pitchFamily="34" charset="0"/>
                        </a:rPr>
                        <a:t>$6.2</a:t>
                      </a:r>
                    </a:p>
                  </a:txBody>
                  <a:tcPr marL="51435" marR="51435" marT="34290" marB="34290" anchor="ctr"/>
                </a:tc>
                <a:tc>
                  <a:txBody>
                    <a:bodyPr/>
                    <a:lstStyle/>
                    <a:p>
                      <a:pPr algn="ctr"/>
                      <a:r>
                        <a:rPr lang="en-US" sz="1500" b="1" dirty="0">
                          <a:latin typeface="Franklin Gothic Medium" panose="020B0603020102020204" pitchFamily="34" charset="0"/>
                        </a:rPr>
                        <a:t>$1.1</a:t>
                      </a:r>
                    </a:p>
                  </a:txBody>
                  <a:tcPr marL="51435" marR="51435" marT="34290" marB="34290" anchor="ctr"/>
                </a:tc>
                <a:tc>
                  <a:txBody>
                    <a:bodyPr/>
                    <a:lstStyle/>
                    <a:p>
                      <a:pPr algn="ctr"/>
                      <a:r>
                        <a:rPr lang="en-US" sz="1500" b="1" dirty="0">
                          <a:latin typeface="Franklin Gothic Medium" panose="020B0603020102020204" pitchFamily="34" charset="0"/>
                        </a:rPr>
                        <a:t>$1.2</a:t>
                      </a:r>
                    </a:p>
                  </a:txBody>
                  <a:tcPr marL="51435" marR="51435" marT="34290" marB="34290" anchor="ctr"/>
                </a:tc>
                <a:tc>
                  <a:txBody>
                    <a:bodyPr/>
                    <a:lstStyle/>
                    <a:p>
                      <a:pPr algn="ctr"/>
                      <a:r>
                        <a:rPr lang="en-US" sz="1500" b="1" dirty="0">
                          <a:latin typeface="Franklin Gothic Medium" panose="020B0603020102020204" pitchFamily="34" charset="0"/>
                        </a:rPr>
                        <a:t>$0.5</a:t>
                      </a:r>
                    </a:p>
                  </a:txBody>
                  <a:tcPr marL="51435" marR="51435" marT="34290" marB="34290" anchor="ctr"/>
                </a:tc>
                <a:tc>
                  <a:txBody>
                    <a:bodyPr/>
                    <a:lstStyle/>
                    <a:p>
                      <a:pPr algn="ctr"/>
                      <a:r>
                        <a:rPr lang="en-US" sz="1500" b="1" dirty="0">
                          <a:latin typeface="Franklin Gothic Medium" panose="020B0603020102020204" pitchFamily="34" charset="0"/>
                        </a:rPr>
                        <a:t>$0.1</a:t>
                      </a:r>
                    </a:p>
                  </a:txBody>
                  <a:tcPr marL="51435" marR="51435" marT="34290" marB="34290" anchor="ctr"/>
                </a:tc>
                <a:tc>
                  <a:txBody>
                    <a:bodyPr/>
                    <a:lstStyle/>
                    <a:p>
                      <a:pPr algn="ctr"/>
                      <a:r>
                        <a:rPr lang="en-US" sz="1500" b="1" dirty="0">
                          <a:latin typeface="Franklin Gothic Medium" panose="020B0603020102020204" pitchFamily="34" charset="0"/>
                        </a:rPr>
                        <a:t>$9.1</a:t>
                      </a:r>
                    </a:p>
                  </a:txBody>
                  <a:tcPr marL="51435" marR="51435" marT="34290" marB="34290" anchor="ctr"/>
                </a:tc>
                <a:extLst>
                  <a:ext uri="{0D108BD9-81ED-4DB2-BD59-A6C34878D82A}">
                    <a16:rowId xmlns:a16="http://schemas.microsoft.com/office/drawing/2014/main" val="1901422235"/>
                  </a:ext>
                </a:extLst>
              </a:tr>
              <a:tr h="308610">
                <a:tc>
                  <a:txBody>
                    <a:bodyPr/>
                    <a:lstStyle/>
                    <a:p>
                      <a:pPr lvl="0"/>
                      <a:r>
                        <a:rPr lang="en-US" sz="1500" b="0" dirty="0">
                          <a:latin typeface="Franklin Gothic Medium" panose="020B0603020102020204" pitchFamily="34" charset="0"/>
                        </a:rPr>
                        <a:t>   FY26 Est. Spend</a:t>
                      </a:r>
                    </a:p>
                  </a:txBody>
                  <a:tcPr marL="51435" marR="51435" marT="34290" marB="34290" anchor="ctr"/>
                </a:tc>
                <a:tc>
                  <a:txBody>
                    <a:bodyPr/>
                    <a:lstStyle/>
                    <a:p>
                      <a:pPr algn="ctr"/>
                      <a:r>
                        <a:rPr lang="en-US" sz="1500" b="0" dirty="0">
                          <a:latin typeface="Franklin Gothic Medium" panose="020B0603020102020204" pitchFamily="34" charset="0"/>
                        </a:rPr>
                        <a:t>(1.1)</a:t>
                      </a:r>
                    </a:p>
                  </a:txBody>
                  <a:tcPr marL="51435" marR="51435" marT="34290" marB="34290" anchor="ctr"/>
                </a:tc>
                <a:tc>
                  <a:txBody>
                    <a:bodyPr/>
                    <a:lstStyle/>
                    <a:p>
                      <a:pPr algn="ctr"/>
                      <a:r>
                        <a:rPr lang="en-US" sz="1500" b="0" dirty="0">
                          <a:latin typeface="Franklin Gothic Medium" panose="020B0603020102020204" pitchFamily="34" charset="0"/>
                        </a:rPr>
                        <a:t>(1.1)</a:t>
                      </a:r>
                    </a:p>
                  </a:txBody>
                  <a:tcPr marL="51435" marR="51435" marT="34290" marB="34290" anchor="ctr"/>
                </a:tc>
                <a:tc>
                  <a:txBody>
                    <a:bodyPr/>
                    <a:lstStyle/>
                    <a:p>
                      <a:pPr algn="ctr"/>
                      <a:r>
                        <a:rPr lang="en-US" sz="1500" b="0" dirty="0">
                          <a:latin typeface="Franklin Gothic Medium" panose="020B0603020102020204" pitchFamily="34" charset="0"/>
                        </a:rPr>
                        <a:t>(0.1)</a:t>
                      </a:r>
                    </a:p>
                  </a:txBody>
                  <a:tcPr marL="51435" marR="51435" marT="34290" marB="34290" anchor="ctr"/>
                </a:tc>
                <a:tc>
                  <a:txBody>
                    <a:bodyPr/>
                    <a:lstStyle/>
                    <a:p>
                      <a:pPr algn="ctr"/>
                      <a:r>
                        <a:rPr lang="en-US" sz="1500" b="0" dirty="0">
                          <a:latin typeface="Franklin Gothic Medium" panose="020B0603020102020204" pitchFamily="34" charset="0"/>
                        </a:rPr>
                        <a:t>(0.2)</a:t>
                      </a:r>
                    </a:p>
                  </a:txBody>
                  <a:tcPr marL="51435" marR="51435" marT="34290" marB="34290" anchor="ctr"/>
                </a:tc>
                <a:tc>
                  <a:txBody>
                    <a:bodyPr/>
                    <a:lstStyle/>
                    <a:p>
                      <a:pPr algn="ctr"/>
                      <a:r>
                        <a:rPr lang="en-US" sz="1500" b="0" dirty="0">
                          <a:latin typeface="Franklin Gothic Medium" panose="020B0603020102020204" pitchFamily="34" charset="0"/>
                        </a:rPr>
                        <a:t>(0.1)</a:t>
                      </a:r>
                    </a:p>
                  </a:txBody>
                  <a:tcPr marL="51435" marR="51435" marT="34290" marB="34290" anchor="ctr"/>
                </a:tc>
                <a:tc>
                  <a:txBody>
                    <a:bodyPr/>
                    <a:lstStyle/>
                    <a:p>
                      <a:pPr algn="ctr"/>
                      <a:r>
                        <a:rPr lang="en-US" sz="1500" b="0" dirty="0">
                          <a:latin typeface="Franklin Gothic Medium" panose="020B0603020102020204" pitchFamily="34" charset="0"/>
                        </a:rPr>
                        <a:t>(2.6)</a:t>
                      </a:r>
                    </a:p>
                  </a:txBody>
                  <a:tcPr marL="51435" marR="51435" marT="34290" marB="34290" anchor="ctr"/>
                </a:tc>
                <a:extLst>
                  <a:ext uri="{0D108BD9-81ED-4DB2-BD59-A6C34878D82A}">
                    <a16:rowId xmlns:a16="http://schemas.microsoft.com/office/drawing/2014/main" val="1914675232"/>
                  </a:ext>
                </a:extLst>
              </a:tr>
              <a:tr h="308610">
                <a:tc>
                  <a:txBody>
                    <a:bodyPr/>
                    <a:lstStyle/>
                    <a:p>
                      <a:r>
                        <a:rPr lang="en-US" sz="1500" b="0" dirty="0">
                          <a:latin typeface="Franklin Gothic Medium" panose="020B0603020102020204" pitchFamily="34" charset="0"/>
                        </a:rPr>
                        <a:t>   Est. FD Costs</a:t>
                      </a:r>
                    </a:p>
                  </a:txBody>
                  <a:tcPr marL="51435" marR="51435" marT="34290" marB="34290" anchor="ctr"/>
                </a:tc>
                <a:tc>
                  <a:txBody>
                    <a:bodyPr/>
                    <a:lstStyle/>
                    <a:p>
                      <a:pPr algn="ctr"/>
                      <a:r>
                        <a:rPr lang="en-US" sz="1500" b="0" u="sng" dirty="0">
                          <a:latin typeface="Franklin Gothic Medium" panose="020B0603020102020204" pitchFamily="34" charset="0"/>
                        </a:rPr>
                        <a:t>(1.7)</a:t>
                      </a:r>
                    </a:p>
                  </a:txBody>
                  <a:tcPr marL="51435" marR="51435" marT="34290" marB="34290" anchor="ctr"/>
                </a:tc>
                <a:tc>
                  <a:txBody>
                    <a:bodyPr/>
                    <a:lstStyle/>
                    <a:p>
                      <a:pPr algn="ctr"/>
                      <a:r>
                        <a:rPr lang="en-US" sz="1500" b="0" u="sng" dirty="0">
                          <a:latin typeface="Franklin Gothic Medium" panose="020B0603020102020204" pitchFamily="34" charset="0"/>
                        </a:rPr>
                        <a:t>-</a:t>
                      </a:r>
                    </a:p>
                  </a:txBody>
                  <a:tcPr marL="51435" marR="51435" marT="34290" marB="34290" anchor="ctr"/>
                </a:tc>
                <a:tc>
                  <a:txBody>
                    <a:bodyPr/>
                    <a:lstStyle/>
                    <a:p>
                      <a:pPr algn="ctr"/>
                      <a:r>
                        <a:rPr lang="en-US" sz="1500" b="0" u="sng" dirty="0">
                          <a:latin typeface="Franklin Gothic Medium" panose="020B0603020102020204" pitchFamily="34" charset="0"/>
                        </a:rPr>
                        <a:t>-</a:t>
                      </a:r>
                    </a:p>
                  </a:txBody>
                  <a:tcPr marL="51435" marR="51435" marT="34290" marB="34290" anchor="ctr"/>
                </a:tc>
                <a:tc>
                  <a:txBody>
                    <a:bodyPr/>
                    <a:lstStyle/>
                    <a:p>
                      <a:pPr algn="ctr"/>
                      <a:r>
                        <a:rPr lang="en-US" sz="1500" b="0" u="sng" dirty="0">
                          <a:latin typeface="Franklin Gothic Medium" panose="020B0603020102020204" pitchFamily="34" charset="0"/>
                        </a:rPr>
                        <a:t>-</a:t>
                      </a:r>
                    </a:p>
                  </a:txBody>
                  <a:tcPr marL="51435" marR="51435" marT="34290" marB="34290" anchor="ctr"/>
                </a:tc>
                <a:tc>
                  <a:txBody>
                    <a:bodyPr/>
                    <a:lstStyle/>
                    <a:p>
                      <a:pPr algn="ctr"/>
                      <a:r>
                        <a:rPr lang="en-US" sz="1500" b="0" u="sng" dirty="0">
                          <a:latin typeface="Franklin Gothic Medium" panose="020B0603020102020204" pitchFamily="34" charset="0"/>
                        </a:rPr>
                        <a:t>-</a:t>
                      </a:r>
                    </a:p>
                  </a:txBody>
                  <a:tcPr marL="51435" marR="51435" marT="34290" marB="34290" anchor="ctr"/>
                </a:tc>
                <a:tc>
                  <a:txBody>
                    <a:bodyPr/>
                    <a:lstStyle/>
                    <a:p>
                      <a:pPr algn="ctr"/>
                      <a:r>
                        <a:rPr lang="en-US" sz="1500" b="0" u="sng" dirty="0">
                          <a:latin typeface="Franklin Gothic Medium" panose="020B0603020102020204" pitchFamily="34" charset="0"/>
                        </a:rPr>
                        <a:t>(1.7)</a:t>
                      </a:r>
                    </a:p>
                  </a:txBody>
                  <a:tcPr marL="51435" marR="51435" marT="34290" marB="34290" anchor="ctr"/>
                </a:tc>
                <a:extLst>
                  <a:ext uri="{0D108BD9-81ED-4DB2-BD59-A6C34878D82A}">
                    <a16:rowId xmlns:a16="http://schemas.microsoft.com/office/drawing/2014/main" val="3617563573"/>
                  </a:ext>
                </a:extLst>
              </a:tr>
              <a:tr h="308610">
                <a:tc>
                  <a:txBody>
                    <a:bodyPr/>
                    <a:lstStyle/>
                    <a:p>
                      <a:r>
                        <a:rPr lang="en-US" sz="1500" b="1" dirty="0">
                          <a:latin typeface="Franklin Gothic Medium" panose="020B0603020102020204" pitchFamily="34" charset="0"/>
                        </a:rPr>
                        <a:t>4/30/26 Est. Bal.</a:t>
                      </a:r>
                    </a:p>
                  </a:txBody>
                  <a:tcPr marL="51435" marR="51435" marT="34290" marB="34290" anchor="ctr"/>
                </a:tc>
                <a:tc>
                  <a:txBody>
                    <a:bodyPr/>
                    <a:lstStyle/>
                    <a:p>
                      <a:pPr algn="ctr"/>
                      <a:r>
                        <a:rPr lang="en-US" sz="1500" b="1" dirty="0">
                          <a:latin typeface="Franklin Gothic Medium" panose="020B0603020102020204" pitchFamily="34" charset="0"/>
                        </a:rPr>
                        <a:t>$3.4</a:t>
                      </a:r>
                    </a:p>
                  </a:txBody>
                  <a:tcPr marL="51435" marR="51435" marT="34290" marB="34290" anchor="ctr"/>
                </a:tc>
                <a:tc>
                  <a:txBody>
                    <a:bodyPr/>
                    <a:lstStyle/>
                    <a:p>
                      <a:pPr algn="ctr"/>
                      <a:r>
                        <a:rPr lang="en-US" sz="1500" b="1" dirty="0">
                          <a:latin typeface="Franklin Gothic Medium" panose="020B0603020102020204" pitchFamily="34" charset="0"/>
                        </a:rPr>
                        <a:t>-</a:t>
                      </a:r>
                    </a:p>
                  </a:txBody>
                  <a:tcPr marL="51435" marR="51435" marT="34290" marB="34290" anchor="ctr"/>
                </a:tc>
                <a:tc>
                  <a:txBody>
                    <a:bodyPr/>
                    <a:lstStyle/>
                    <a:p>
                      <a:pPr algn="ctr"/>
                      <a:r>
                        <a:rPr lang="en-US" sz="1500" b="1" dirty="0">
                          <a:latin typeface="Franklin Gothic Medium" panose="020B0603020102020204" pitchFamily="34" charset="0"/>
                        </a:rPr>
                        <a:t>$1.1</a:t>
                      </a:r>
                    </a:p>
                  </a:txBody>
                  <a:tcPr marL="51435" marR="51435" marT="34290" marB="34290" anchor="ctr"/>
                </a:tc>
                <a:tc>
                  <a:txBody>
                    <a:bodyPr/>
                    <a:lstStyle/>
                    <a:p>
                      <a:pPr algn="ctr"/>
                      <a:r>
                        <a:rPr lang="en-US" sz="1500" b="1" dirty="0">
                          <a:latin typeface="Franklin Gothic Medium" panose="020B0603020102020204" pitchFamily="34" charset="0"/>
                        </a:rPr>
                        <a:t>$0.3</a:t>
                      </a:r>
                    </a:p>
                  </a:txBody>
                  <a:tcPr marL="51435" marR="51435" marT="34290" marB="34290" anchor="ctr"/>
                </a:tc>
                <a:tc>
                  <a:txBody>
                    <a:bodyPr/>
                    <a:lstStyle/>
                    <a:p>
                      <a:pPr algn="ctr"/>
                      <a:r>
                        <a:rPr lang="en-US" sz="1500" b="1" dirty="0">
                          <a:latin typeface="Franklin Gothic Medium" panose="020B0603020102020204" pitchFamily="34" charset="0"/>
                        </a:rPr>
                        <a:t>-</a:t>
                      </a:r>
                    </a:p>
                  </a:txBody>
                  <a:tcPr marL="51435" marR="51435" marT="34290" marB="34290" anchor="ctr"/>
                </a:tc>
                <a:tc>
                  <a:txBody>
                    <a:bodyPr/>
                    <a:lstStyle/>
                    <a:p>
                      <a:pPr algn="ctr"/>
                      <a:r>
                        <a:rPr lang="en-US" sz="1500" b="1" dirty="0">
                          <a:latin typeface="Franklin Gothic Medium" panose="020B0603020102020204" pitchFamily="34" charset="0"/>
                        </a:rPr>
                        <a:t>$4.8</a:t>
                      </a:r>
                    </a:p>
                  </a:txBody>
                  <a:tcPr marL="51435" marR="51435" marT="34290" marB="34290" anchor="ctr"/>
                </a:tc>
                <a:extLst>
                  <a:ext uri="{0D108BD9-81ED-4DB2-BD59-A6C34878D82A}">
                    <a16:rowId xmlns:a16="http://schemas.microsoft.com/office/drawing/2014/main" val="4076682351"/>
                  </a:ext>
                </a:extLst>
              </a:tr>
            </a:tbl>
          </a:graphicData>
        </a:graphic>
      </p:graphicFrame>
    </p:spTree>
    <p:extLst>
      <p:ext uri="{BB962C8B-B14F-4D97-AF65-F5344CB8AC3E}">
        <p14:creationId xmlns:p14="http://schemas.microsoft.com/office/powerpoint/2010/main" val="1052356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7B0585A-41CC-7FF7-D10D-7998335621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C3A0FC-5317-037B-F3B8-CAE6B2B82A54}"/>
              </a:ext>
            </a:extLst>
          </p:cNvPr>
          <p:cNvSpPr>
            <a:spLocks noGrp="1"/>
          </p:cNvSpPr>
          <p:nvPr>
            <p:ph type="title"/>
          </p:nvPr>
        </p:nvSpPr>
        <p:spPr>
          <a:xfrm>
            <a:off x="608764" y="427410"/>
            <a:ext cx="3863603" cy="870012"/>
          </a:xfrm>
        </p:spPr>
        <p:txBody>
          <a:bodyPr/>
          <a:lstStyle/>
          <a:p>
            <a:pPr algn="ctr"/>
            <a:r>
              <a:rPr lang="en-US" dirty="0"/>
              <a:t>Maintenance</a:t>
            </a:r>
          </a:p>
        </p:txBody>
      </p:sp>
      <p:sp>
        <p:nvSpPr>
          <p:cNvPr id="7" name="Title 12">
            <a:extLst>
              <a:ext uri="{FF2B5EF4-FFF2-40B4-BE49-F238E27FC236}">
                <a16:creationId xmlns:a16="http://schemas.microsoft.com/office/drawing/2014/main" id="{CE97017E-1242-D9A5-DEDA-7B229FCBE38B}"/>
              </a:ext>
            </a:extLst>
          </p:cNvPr>
          <p:cNvSpPr txBox="1">
            <a:spLocks/>
          </p:cNvSpPr>
          <p:nvPr/>
        </p:nvSpPr>
        <p:spPr>
          <a:xfrm>
            <a:off x="0" y="1695635"/>
            <a:ext cx="8966444" cy="2733268"/>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1" indent="0" algn="l" defTabSz="914400" rtl="0" eaLnBrk="1" fontAlgn="auto" latinLnBrk="0" hangingPunct="1">
              <a:lnSpc>
                <a:spcPct val="100000"/>
              </a:lnSpc>
              <a:spcBef>
                <a:spcPct val="0"/>
              </a:spcBef>
              <a:spcAft>
                <a:spcPts val="600"/>
              </a:spcAft>
              <a:buClrTx/>
              <a:buSzTx/>
              <a:buFontTx/>
              <a:buNone/>
              <a:tabLst/>
              <a:defRPr/>
            </a:pPr>
            <a:endParaRPr kumimoji="0" lang="en-US" sz="1800" b="0" i="0" u="sng"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Racquet Center:</a:t>
            </a:r>
          </a:p>
          <a:p>
            <a:pPr marL="803275" lvl="2" indent="-346075">
              <a:spcBef>
                <a:spcPct val="0"/>
              </a:spcBef>
              <a:spcAft>
                <a:spcPts val="600"/>
              </a:spcAft>
              <a:buFont typeface="Arial" panose="020B0604020202020204" pitchFamily="34" charset="0"/>
              <a:buChar char="•"/>
              <a:defRPr/>
            </a:pPr>
            <a:r>
              <a:rPr lang="en-US" dirty="0">
                <a:solidFill>
                  <a:prstClr val="black"/>
                </a:solidFill>
                <a:latin typeface="Century Gothic" panose="020B0502020202020204"/>
              </a:rPr>
              <a:t>Touchless water fountain installed</a:t>
            </a:r>
          </a:p>
          <a:p>
            <a:pPr marL="803275" lvl="2" indent="-346075">
              <a:spcBef>
                <a:spcPct val="0"/>
              </a:spcBef>
              <a:spcAft>
                <a:spcPts val="600"/>
              </a:spcAft>
              <a:buFont typeface="Arial" panose="020B0604020202020204" pitchFamily="34" charset="0"/>
              <a:buChar char="•"/>
              <a:defRPr/>
            </a:pPr>
            <a:r>
              <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rPr>
              <a:t>Lighting at new courts installed</a:t>
            </a:r>
          </a:p>
          <a:p>
            <a:pPr marL="803275" lvl="2" indent="-346075">
              <a:spcBef>
                <a:spcPct val="0"/>
              </a:spcBef>
              <a:spcAft>
                <a:spcPts val="600"/>
              </a:spcAft>
              <a:buFont typeface="Arial" panose="020B0604020202020204" pitchFamily="34" charset="0"/>
              <a:buChar char="•"/>
              <a:defRPr/>
            </a:pPr>
            <a:r>
              <a:rPr lang="en-US" dirty="0">
                <a:solidFill>
                  <a:prstClr val="black"/>
                </a:solidFill>
                <a:latin typeface="Century Gothic" panose="020B0502020202020204"/>
              </a:rPr>
              <a:t>Landscaping upgrades including new mulch and plants</a:t>
            </a:r>
          </a:p>
          <a:p>
            <a:pPr marL="803275" lvl="2" indent="-346075">
              <a:spcBef>
                <a:spcPct val="0"/>
              </a:spcBef>
              <a:spcAft>
                <a:spcPts val="600"/>
              </a:spcAft>
              <a:buFont typeface="Arial" panose="020B0604020202020204" pitchFamily="34" charset="0"/>
              <a:buChar char="•"/>
              <a:defRPr/>
            </a:pPr>
            <a:r>
              <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rPr>
              <a:t>Slat board updated upon receiving supplies</a:t>
            </a:r>
          </a:p>
          <a:p>
            <a:pPr marL="803275" lvl="2" indent="-346075">
              <a:spcBef>
                <a:spcPct val="0"/>
              </a:spcBef>
              <a:spcAft>
                <a:spcPts val="600"/>
              </a:spcAft>
              <a:buFont typeface="Arial" panose="020B0604020202020204" pitchFamily="34" charset="0"/>
              <a:buChar char="•"/>
              <a:defRPr/>
            </a:pPr>
            <a:r>
              <a:rPr lang="en-US" dirty="0">
                <a:solidFill>
                  <a:prstClr val="black"/>
                </a:solidFill>
                <a:latin typeface="Century Gothic" panose="020B0502020202020204"/>
              </a:rPr>
              <a:t>Courts reevaluated and all open for play</a:t>
            </a:r>
          </a:p>
          <a:p>
            <a:pPr marL="1260475" lvl="3" indent="-346075">
              <a:spcBef>
                <a:spcPct val="0"/>
              </a:spcBef>
              <a:spcAft>
                <a:spcPts val="600"/>
              </a:spcAft>
              <a:buFont typeface="Arial" panose="020B0604020202020204" pitchFamily="34" charset="0"/>
              <a:buChar char="•"/>
              <a:defRPr/>
            </a:pP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Cracks to be filled on pickleball courts </a:t>
            </a:r>
            <a:r>
              <a:rPr lang="en-US" sz="1600" dirty="0">
                <a:solidFill>
                  <a:prstClr val="black"/>
                </a:solidFill>
                <a:latin typeface="Century Gothic" panose="020B0502020202020204"/>
              </a:rPr>
              <a:t>in August – will take 5-7 days to complete repairs</a:t>
            </a:r>
            <a:endPar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pic>
        <p:nvPicPr>
          <p:cNvPr id="3" name="Picture 2" descr="Rackets on a wall&#10;&#10;AI-generated content may be incorrect.">
            <a:extLst>
              <a:ext uri="{FF2B5EF4-FFF2-40B4-BE49-F238E27FC236}">
                <a16:creationId xmlns:a16="http://schemas.microsoft.com/office/drawing/2014/main" id="{F99CDE5D-F901-ADEB-A201-A28E2E002EB4}"/>
              </a:ext>
            </a:extLst>
          </p:cNvPr>
          <p:cNvPicPr>
            <a:picLocks noChangeAspect="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6194489" y="4645867"/>
            <a:ext cx="2949512" cy="2212134"/>
          </a:xfrm>
          <a:prstGeom prst="rect">
            <a:avLst/>
          </a:prstGeom>
          <a:noFill/>
          <a:ln>
            <a:noFill/>
          </a:ln>
        </p:spPr>
      </p:pic>
      <p:pic>
        <p:nvPicPr>
          <p:cNvPr id="5" name="Picture 4" descr="A person in a blue shirt and black shorts kneeling on the sidewalk&#10;&#10;AI-generated content may be incorrect.">
            <a:extLst>
              <a:ext uri="{FF2B5EF4-FFF2-40B4-BE49-F238E27FC236}">
                <a16:creationId xmlns:a16="http://schemas.microsoft.com/office/drawing/2014/main" id="{C9C20EC2-279B-DE6B-1A26-4C192E1A81F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4159407" y="4922129"/>
            <a:ext cx="2212566" cy="1659179"/>
          </a:xfrm>
          <a:prstGeom prst="rect">
            <a:avLst/>
          </a:prstGeom>
        </p:spPr>
      </p:pic>
      <p:pic>
        <p:nvPicPr>
          <p:cNvPr id="6" name="Picture 5" descr="A person on a platform with a light&#10;&#10;AI-generated content may be incorrect.">
            <a:extLst>
              <a:ext uri="{FF2B5EF4-FFF2-40B4-BE49-F238E27FC236}">
                <a16:creationId xmlns:a16="http://schemas.microsoft.com/office/drawing/2014/main" id="{B3C6AF22-4462-9875-C2EE-F9A628B9EB4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7239"/>
          <a:stretch>
            <a:fillRect/>
          </a:stretch>
        </p:blipFill>
        <p:spPr bwMode="auto">
          <a:xfrm rot="5400000">
            <a:off x="2328816" y="4857186"/>
            <a:ext cx="2212566" cy="1789065"/>
          </a:xfrm>
          <a:prstGeom prst="rect">
            <a:avLst/>
          </a:prstGeom>
          <a:ln>
            <a:noFill/>
          </a:ln>
          <a:extLst>
            <a:ext uri="{53640926-AAD7-44D8-BBD7-CCE9431645EC}">
              <a14:shadowObscured xmlns:a14="http://schemas.microsoft.com/office/drawing/2010/main"/>
            </a:ext>
          </a:extLst>
        </p:spPr>
      </p:pic>
      <p:pic>
        <p:nvPicPr>
          <p:cNvPr id="8" name="Picture 7" descr="A group of people standing outside of a building&#10;&#10;AI-generated content may be incorrect.">
            <a:extLst>
              <a:ext uri="{FF2B5EF4-FFF2-40B4-BE49-F238E27FC236}">
                <a16:creationId xmlns:a16="http://schemas.microsoft.com/office/drawing/2014/main" id="{5BF7C7E7-CBEE-0F4B-8407-0DFED3D861B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32752"/>
          <a:stretch>
            <a:fillRect/>
          </a:stretch>
        </p:blipFill>
        <p:spPr bwMode="auto">
          <a:xfrm rot="5400000">
            <a:off x="127712" y="4517722"/>
            <a:ext cx="2212566" cy="2467993"/>
          </a:xfrm>
          <a:prstGeom prst="rect">
            <a:avLst/>
          </a:prstGeom>
          <a:ln>
            <a:noFill/>
          </a:ln>
          <a:extLst>
            <a:ext uri="{53640926-AAD7-44D8-BBD7-CCE9431645EC}">
              <a14:shadowObscured xmlns:a14="http://schemas.microsoft.com/office/drawing/2010/main"/>
            </a:ext>
          </a:extLst>
        </p:spPr>
      </p:pic>
      <p:pic>
        <p:nvPicPr>
          <p:cNvPr id="12" name="Picture 11" descr="A building with red umbrellas&#10;&#10;AI-generated content may be incorrect.">
            <a:extLst>
              <a:ext uri="{FF2B5EF4-FFF2-40B4-BE49-F238E27FC236}">
                <a16:creationId xmlns:a16="http://schemas.microsoft.com/office/drawing/2014/main" id="{512FFBB3-EF51-ACD9-D6C2-3233E90713D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25813" y="0"/>
            <a:ext cx="4118187" cy="3088640"/>
          </a:xfrm>
          <a:prstGeom prst="rect">
            <a:avLst/>
          </a:prstGeom>
        </p:spPr>
      </p:pic>
    </p:spTree>
    <p:extLst>
      <p:ext uri="{BB962C8B-B14F-4D97-AF65-F5344CB8AC3E}">
        <p14:creationId xmlns:p14="http://schemas.microsoft.com/office/powerpoint/2010/main" val="5437021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 name="Title 12"/>
          <p:cNvSpPr>
            <a:spLocks noGrp="1"/>
          </p:cNvSpPr>
          <p:nvPr>
            <p:ph type="title"/>
          </p:nvPr>
        </p:nvSpPr>
        <p:spPr>
          <a:xfrm>
            <a:off x="5654767" y="3162471"/>
            <a:ext cx="2335109" cy="1780887"/>
          </a:xfrm>
        </p:spPr>
        <p:txBody>
          <a:bodyPr vert="horz" lIns="68580" tIns="34290" rIns="68580" bIns="0" rtlCol="0" anchor="b">
            <a:noAutofit/>
          </a:bodyPr>
          <a:lstStyle/>
          <a:p>
            <a:pPr defTabSz="685800"/>
            <a:r>
              <a:rPr lang="en-US" sz="3200" dirty="0">
                <a:solidFill>
                  <a:schemeClr val="bg1"/>
                </a:solidFill>
              </a:rPr>
              <a:t>Treasurer’s Report - </a:t>
            </a:r>
            <a:br>
              <a:rPr lang="en-US" sz="3200" dirty="0">
                <a:solidFill>
                  <a:schemeClr val="bg1"/>
                </a:solidFill>
              </a:rPr>
            </a:br>
            <a:r>
              <a:rPr lang="en-US" sz="3200" dirty="0">
                <a:solidFill>
                  <a:schemeClr val="bg1"/>
                </a:solidFill>
              </a:rPr>
              <a:t>Monica Rakowski</a:t>
            </a:r>
          </a:p>
        </p:txBody>
      </p:sp>
      <p:pic>
        <p:nvPicPr>
          <p:cNvPr id="4" name="Picture 3">
            <a:extLst>
              <a:ext uri="{FF2B5EF4-FFF2-40B4-BE49-F238E27FC236}">
                <a16:creationId xmlns:a16="http://schemas.microsoft.com/office/drawing/2014/main" id="{C3617803-0051-4A79-B7E2-BA5BD7564C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8797" y="2334827"/>
            <a:ext cx="3653817" cy="3350817"/>
          </a:xfrm>
          <a:prstGeom prst="rect">
            <a:avLst/>
          </a:prstGeom>
        </p:spPr>
      </p:pic>
    </p:spTree>
    <p:extLst>
      <p:ext uri="{BB962C8B-B14F-4D97-AF65-F5344CB8AC3E}">
        <p14:creationId xmlns:p14="http://schemas.microsoft.com/office/powerpoint/2010/main" val="1775418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EFF842A-92F4-4637-B96B-ABE0E1852D76}"/>
              </a:ext>
            </a:extLst>
          </p:cNvPr>
          <p:cNvSpPr txBox="1"/>
          <p:nvPr/>
        </p:nvSpPr>
        <p:spPr>
          <a:xfrm>
            <a:off x="1598625" y="1192641"/>
            <a:ext cx="5946749" cy="727838"/>
          </a:xfrm>
          <a:prstGeom prst="rect">
            <a:avLst/>
          </a:prstGeom>
        </p:spPr>
        <p:txBody>
          <a:bodyPr vert="horz" lIns="68580" tIns="34290" rIns="68580" bIns="34290" rtlCol="0" anchor="b">
            <a:normAutofit/>
          </a:bodyPr>
          <a:lstStyle/>
          <a:p>
            <a:pPr algn="ctr">
              <a:lnSpc>
                <a:spcPct val="90000"/>
              </a:lnSpc>
              <a:spcBef>
                <a:spcPct val="0"/>
              </a:spcBef>
              <a:spcAft>
                <a:spcPts val="450"/>
              </a:spcAft>
              <a:defRPr/>
            </a:pPr>
            <a:r>
              <a:rPr lang="en-US" sz="1875" b="1" dirty="0">
                <a:solidFill>
                  <a:prstClr val="black"/>
                </a:solidFill>
                <a:latin typeface="Calibri Light" panose="020F0302020204030204"/>
              </a:rPr>
              <a:t>Cash &amp; Short-Term Investments</a:t>
            </a:r>
          </a:p>
          <a:p>
            <a:pPr algn="ctr">
              <a:lnSpc>
                <a:spcPct val="90000"/>
              </a:lnSpc>
              <a:spcBef>
                <a:spcPct val="0"/>
              </a:spcBef>
              <a:spcAft>
                <a:spcPts val="450"/>
              </a:spcAft>
              <a:defRPr/>
            </a:pPr>
            <a:r>
              <a:rPr lang="en-US" sz="1875" b="1" u="sng" dirty="0">
                <a:solidFill>
                  <a:prstClr val="black"/>
                </a:solidFill>
                <a:latin typeface="Calibri Light" panose="020F0302020204030204"/>
              </a:rPr>
              <a:t>Month of June</a:t>
            </a:r>
            <a:endParaRPr lang="en-US" sz="1875" b="1" dirty="0">
              <a:solidFill>
                <a:srgbClr val="FEFEFE"/>
              </a:solidFill>
              <a:latin typeface="Calibri Light" panose="020F0302020204030204"/>
            </a:endParaRPr>
          </a:p>
        </p:txBody>
      </p:sp>
      <p:sp>
        <p:nvSpPr>
          <p:cNvPr id="4" name="Content Placeholder 2"/>
          <p:cNvSpPr txBox="1">
            <a:spLocks/>
          </p:cNvSpPr>
          <p:nvPr/>
        </p:nvSpPr>
        <p:spPr>
          <a:xfrm>
            <a:off x="1303081" y="2118904"/>
            <a:ext cx="3536708" cy="3223260"/>
          </a:xfrm>
          <a:prstGeom prst="rect">
            <a:avLst/>
          </a:prstGeom>
        </p:spPr>
        <p:txBody>
          <a:bodyPr vert="horz" lIns="68580" tIns="34290" rIns="68580" bIns="34290" rtlCol="0" anchor="ctr">
            <a:normAutofit/>
          </a:bodyPr>
          <a:lst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a:lstStyle>
          <a:p>
            <a:pPr defTabSz="342900">
              <a:lnSpc>
                <a:spcPct val="90000"/>
              </a:lnSpc>
              <a:spcBef>
                <a:spcPct val="20000"/>
              </a:spcBef>
              <a:spcAft>
                <a:spcPts val="450"/>
              </a:spcAft>
              <a:buClr>
                <a:srgbClr val="92D050"/>
              </a:buClr>
              <a:buFont typeface="Wingdings 2" charset="2"/>
              <a:buChar char=""/>
              <a:defRPr/>
            </a:pPr>
            <a:r>
              <a:rPr lang="en-US" sz="1350" dirty="0">
                <a:solidFill>
                  <a:prstClr val="black"/>
                </a:solidFill>
                <a:latin typeface="Calibri" panose="020F0502020204030204"/>
              </a:rPr>
              <a:t>As of June 30, 2025, the Association had Approximately (~) $17.7M in Cash</a:t>
            </a:r>
          </a:p>
          <a:p>
            <a:pPr lvl="1" defTabSz="342900">
              <a:lnSpc>
                <a:spcPct val="90000"/>
              </a:lnSpc>
              <a:spcBef>
                <a:spcPct val="20000"/>
              </a:spcBef>
              <a:spcAft>
                <a:spcPts val="450"/>
              </a:spcAft>
              <a:buClr>
                <a:srgbClr val="92D050"/>
              </a:buClr>
              <a:buFont typeface="Wingdings 2" charset="2"/>
              <a:buChar char=""/>
              <a:defRPr/>
            </a:pPr>
            <a:r>
              <a:rPr lang="en-US" sz="1350" dirty="0">
                <a:solidFill>
                  <a:prstClr val="black"/>
                </a:solidFill>
                <a:latin typeface="Calibri" panose="020F0502020204030204"/>
              </a:rPr>
              <a:t>Cash Decreased ~ $1.4M from the Same Time Period Last Year</a:t>
            </a:r>
          </a:p>
          <a:p>
            <a:pPr lvl="1" defTabSz="342900">
              <a:lnSpc>
                <a:spcPct val="90000"/>
              </a:lnSpc>
              <a:spcBef>
                <a:spcPct val="20000"/>
              </a:spcBef>
              <a:spcAft>
                <a:spcPts val="450"/>
              </a:spcAft>
              <a:buClr>
                <a:srgbClr val="92D050"/>
              </a:buClr>
              <a:buFont typeface="Wingdings 2" charset="2"/>
              <a:buChar char=""/>
              <a:defRPr/>
            </a:pPr>
            <a:r>
              <a:rPr lang="en-US" sz="1350" dirty="0">
                <a:solidFill>
                  <a:prstClr val="black"/>
                </a:solidFill>
                <a:latin typeface="Calibri" panose="020F0502020204030204"/>
              </a:rPr>
              <a:t>Cash Decreased ~ $3.2M from May 2025</a:t>
            </a:r>
          </a:p>
          <a:p>
            <a:pPr lvl="1" defTabSz="342900">
              <a:lnSpc>
                <a:spcPct val="90000"/>
              </a:lnSpc>
              <a:spcBef>
                <a:spcPct val="20000"/>
              </a:spcBef>
              <a:spcAft>
                <a:spcPts val="450"/>
              </a:spcAft>
              <a:buClr>
                <a:srgbClr val="92D050"/>
              </a:buClr>
              <a:buFont typeface="Wingdings 2" charset="2"/>
              <a:buChar char=""/>
              <a:defRPr/>
            </a:pPr>
            <a:r>
              <a:rPr lang="en-US" sz="1350" dirty="0">
                <a:solidFill>
                  <a:prstClr val="black"/>
                </a:solidFill>
                <a:latin typeface="Calibri" panose="020F0502020204030204"/>
              </a:rPr>
              <a:t>$8.9M Invested in CDAR’s</a:t>
            </a:r>
          </a:p>
          <a:p>
            <a:pPr lvl="1" defTabSz="342900">
              <a:lnSpc>
                <a:spcPct val="90000"/>
              </a:lnSpc>
              <a:spcBef>
                <a:spcPct val="20000"/>
              </a:spcBef>
              <a:spcAft>
                <a:spcPts val="450"/>
              </a:spcAft>
              <a:buClr>
                <a:srgbClr val="92D050"/>
              </a:buClr>
              <a:buFont typeface="Wingdings 2" charset="2"/>
              <a:buChar char=""/>
              <a:defRPr/>
            </a:pPr>
            <a:r>
              <a:rPr lang="en-US" sz="1350" dirty="0">
                <a:solidFill>
                  <a:prstClr val="black"/>
                </a:solidFill>
                <a:latin typeface="Calibri" panose="020F0502020204030204"/>
              </a:rPr>
              <a:t>$54K in Interest Income Recognized for the Month</a:t>
            </a:r>
          </a:p>
          <a:p>
            <a:pPr lvl="1" defTabSz="342900">
              <a:lnSpc>
                <a:spcPct val="90000"/>
              </a:lnSpc>
              <a:spcBef>
                <a:spcPct val="20000"/>
              </a:spcBef>
              <a:spcAft>
                <a:spcPts val="450"/>
              </a:spcAft>
              <a:buClr>
                <a:srgbClr val="92D050"/>
              </a:buClr>
              <a:buFont typeface="Wingdings 2" charset="2"/>
              <a:buChar char=""/>
              <a:defRPr/>
            </a:pPr>
            <a:r>
              <a:rPr lang="en-US" sz="1350" dirty="0">
                <a:solidFill>
                  <a:prstClr val="black"/>
                </a:solidFill>
                <a:latin typeface="Calibri" panose="020F0502020204030204"/>
              </a:rPr>
              <a:t>Remaining $8.8M in Insured Cash Sweep, Treasury Bills, Money Market and Other Operating Accounts (Diversified Between 2 Local Banks)</a:t>
            </a:r>
          </a:p>
        </p:txBody>
      </p:sp>
      <p:pic>
        <p:nvPicPr>
          <p:cNvPr id="8" name="Graphic 7" descr="Dollar">
            <a:extLst>
              <a:ext uri="{FF2B5EF4-FFF2-40B4-BE49-F238E27FC236}">
                <a16:creationId xmlns:a16="http://schemas.microsoft.com/office/drawing/2014/main" id="{4FEA77A1-BF0C-4E09-BE54-FF8A202F696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53666" y="2452005"/>
            <a:ext cx="2787254" cy="2787254"/>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3291944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905FE44-1C55-99B2-F713-15E9A2F819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285DE3-E764-AA07-062A-9A5332F9B8B5}"/>
              </a:ext>
            </a:extLst>
          </p:cNvPr>
          <p:cNvSpPr>
            <a:spLocks noGrp="1"/>
          </p:cNvSpPr>
          <p:nvPr>
            <p:ph type="title"/>
          </p:nvPr>
        </p:nvSpPr>
        <p:spPr>
          <a:xfrm>
            <a:off x="809997" y="417250"/>
            <a:ext cx="7524003" cy="870012"/>
          </a:xfrm>
        </p:spPr>
        <p:txBody>
          <a:bodyPr/>
          <a:lstStyle/>
          <a:p>
            <a:pPr algn="ctr"/>
            <a:r>
              <a:rPr lang="en-US" dirty="0"/>
              <a:t>Maintenance</a:t>
            </a:r>
          </a:p>
        </p:txBody>
      </p:sp>
      <p:sp>
        <p:nvSpPr>
          <p:cNvPr id="7" name="Title 12">
            <a:extLst>
              <a:ext uri="{FF2B5EF4-FFF2-40B4-BE49-F238E27FC236}">
                <a16:creationId xmlns:a16="http://schemas.microsoft.com/office/drawing/2014/main" id="{846E818E-C75D-F30D-E9DD-36895CC6D67B}"/>
              </a:ext>
            </a:extLst>
          </p:cNvPr>
          <p:cNvSpPr txBox="1">
            <a:spLocks/>
          </p:cNvSpPr>
          <p:nvPr/>
        </p:nvSpPr>
        <p:spPr>
          <a:xfrm>
            <a:off x="0" y="1775535"/>
            <a:ext cx="8966444" cy="2662246"/>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1" indent="0" algn="l" defTabSz="914400" rtl="0" eaLnBrk="1" fontAlgn="auto" latinLnBrk="0" hangingPunct="1">
              <a:lnSpc>
                <a:spcPct val="100000"/>
              </a:lnSpc>
              <a:spcBef>
                <a:spcPct val="0"/>
              </a:spcBef>
              <a:spcAft>
                <a:spcPts val="600"/>
              </a:spcAft>
              <a:buClrTx/>
              <a:buSzTx/>
              <a:buFontTx/>
              <a:buNone/>
              <a:tabLst/>
              <a:defRPr/>
            </a:pPr>
            <a:endParaRPr kumimoji="0" lang="en-US" sz="1800" b="0" i="0" u="sng"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rPr>
              <a:t>Bay Colony Sign:</a:t>
            </a:r>
          </a:p>
          <a:p>
            <a:pPr marL="803275" marR="0" lvl="2"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sz="1600" dirty="0">
                <a:solidFill>
                  <a:prstClr val="black"/>
                </a:solidFill>
                <a:latin typeface="Century Gothic" panose="020B0502020202020204"/>
              </a:rPr>
              <a:t>Sign painted </a:t>
            </a:r>
          </a:p>
          <a:p>
            <a:pPr marL="803275" marR="0" lvl="2"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Lighting to be replaced (end of August) – to match style of north gate bridge lights</a:t>
            </a:r>
          </a:p>
          <a:p>
            <a:pPr marL="346075" lvl="1" indent="-346075">
              <a:spcBef>
                <a:spcPct val="0"/>
              </a:spcBef>
              <a:spcAft>
                <a:spcPts val="600"/>
              </a:spcAft>
              <a:buFont typeface="Arial" panose="020B0604020202020204" pitchFamily="34" charset="0"/>
              <a:buChar char="•"/>
              <a:defRPr/>
            </a:pPr>
            <a:r>
              <a:rPr lang="en-US" dirty="0">
                <a:solidFill>
                  <a:prstClr val="black"/>
                </a:solidFill>
                <a:latin typeface="Century Gothic" panose="020B0502020202020204"/>
              </a:rPr>
              <a:t>North Gate Bridge:</a:t>
            </a:r>
          </a:p>
          <a:p>
            <a:pPr marL="803275" lvl="2" indent="-346075">
              <a:spcBef>
                <a:spcPct val="0"/>
              </a:spcBef>
              <a:spcAft>
                <a:spcPts val="600"/>
              </a:spcAft>
              <a:buFont typeface="Arial" panose="020B0604020202020204" pitchFamily="34" charset="0"/>
              <a:buChar char="•"/>
              <a:defRPr/>
            </a:pP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Bridge hit on July 10</a:t>
            </a:r>
            <a:r>
              <a:rPr kumimoji="0" lang="en-US" sz="1600" b="0" i="0" u="none" strike="noStrike" kern="1200" cap="none" spc="0" normalizeH="0" baseline="30000" noProof="0" dirty="0">
                <a:ln>
                  <a:noFill/>
                </a:ln>
                <a:solidFill>
                  <a:prstClr val="black"/>
                </a:solidFill>
                <a:effectLst/>
                <a:uLnTx/>
                <a:uFillTx/>
                <a:latin typeface="Century Gothic" panose="020B0502020202020204"/>
                <a:ea typeface="+mn-ea"/>
                <a:cs typeface="+mn-cs"/>
              </a:rPr>
              <a:t>th</a:t>
            </a: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 – damage to flower box</a:t>
            </a:r>
          </a:p>
          <a:p>
            <a:pPr marL="803275" lvl="2" indent="-346075">
              <a:spcBef>
                <a:spcPct val="0"/>
              </a:spcBef>
              <a:spcAft>
                <a:spcPts val="600"/>
              </a:spcAft>
              <a:buFont typeface="Arial" panose="020B0604020202020204" pitchFamily="34" charset="0"/>
              <a:buChar char="•"/>
              <a:defRPr/>
            </a:pP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Public Works to make repairs in evening (week of July 28</a:t>
            </a:r>
            <a:r>
              <a:rPr kumimoji="0" lang="en-US" sz="1600" b="0" i="0" u="none" strike="noStrike" kern="1200" cap="none" spc="0" normalizeH="0" baseline="30000" noProof="0" dirty="0">
                <a:ln>
                  <a:noFill/>
                </a:ln>
                <a:solidFill>
                  <a:prstClr val="black"/>
                </a:solidFill>
                <a:effectLst/>
                <a:uLnTx/>
                <a:uFillTx/>
                <a:latin typeface="Century Gothic" panose="020B0502020202020204"/>
                <a:ea typeface="+mn-ea"/>
                <a:cs typeface="+mn-cs"/>
              </a:rPr>
              <a:t>th</a:t>
            </a: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 </a:t>
            </a:r>
          </a:p>
        </p:txBody>
      </p:sp>
      <p:pic>
        <p:nvPicPr>
          <p:cNvPr id="9" name="Picture 8" descr="A flower bed on a sidewalk&#10;&#10;AI-generated content may be incorrect.">
            <a:extLst>
              <a:ext uri="{FF2B5EF4-FFF2-40B4-BE49-F238E27FC236}">
                <a16:creationId xmlns:a16="http://schemas.microsoft.com/office/drawing/2014/main" id="{9D565744-F7E0-6540-8B8F-7B82973D1242}"/>
              </a:ext>
            </a:extLst>
          </p:cNvPr>
          <p:cNvPicPr>
            <a:picLocks noChangeAspect="1"/>
          </p:cNvPicPr>
          <p:nvPr/>
        </p:nvPicPr>
        <p:blipFill>
          <a:blip r:embed="rId2" cstate="print">
            <a:extLst>
              <a:ext uri="{28A0092B-C50C-407E-A947-70E740481C1C}">
                <a14:useLocalDpi xmlns:a14="http://schemas.microsoft.com/office/drawing/2010/main" val="0"/>
              </a:ext>
            </a:extLst>
          </a:blip>
          <a:srcRect r="20097" b="13528"/>
          <a:stretch>
            <a:fillRect/>
          </a:stretch>
        </p:blipFill>
        <p:spPr>
          <a:xfrm>
            <a:off x="6081204" y="4372036"/>
            <a:ext cx="3062796" cy="2485964"/>
          </a:xfrm>
          <a:prstGeom prst="rect">
            <a:avLst/>
          </a:prstGeom>
        </p:spPr>
      </p:pic>
      <p:pic>
        <p:nvPicPr>
          <p:cNvPr id="11" name="Picture 10" descr="A sign in front of a house&#10;&#10;AI-generated content may be incorrect.">
            <a:extLst>
              <a:ext uri="{FF2B5EF4-FFF2-40B4-BE49-F238E27FC236}">
                <a16:creationId xmlns:a16="http://schemas.microsoft.com/office/drawing/2014/main" id="{98B4C449-8B12-8DB9-2666-F27717E8308A}"/>
              </a:ext>
            </a:extLst>
          </p:cNvPr>
          <p:cNvPicPr>
            <a:picLocks noChangeAspect="1"/>
          </p:cNvPicPr>
          <p:nvPr/>
        </p:nvPicPr>
        <p:blipFill>
          <a:blip r:embed="rId3" cstate="print">
            <a:extLst>
              <a:ext uri="{28A0092B-C50C-407E-A947-70E740481C1C}">
                <a14:useLocalDpi xmlns:a14="http://schemas.microsoft.com/office/drawing/2010/main" val="0"/>
              </a:ext>
            </a:extLst>
          </a:blip>
          <a:srcRect l="26310" t="35728"/>
          <a:stretch>
            <a:fillRect/>
          </a:stretch>
        </p:blipFill>
        <p:spPr>
          <a:xfrm>
            <a:off x="0" y="4378270"/>
            <a:ext cx="3790765" cy="2479730"/>
          </a:xfrm>
          <a:prstGeom prst="rect">
            <a:avLst/>
          </a:prstGeom>
        </p:spPr>
      </p:pic>
    </p:spTree>
    <p:extLst>
      <p:ext uri="{BB962C8B-B14F-4D97-AF65-F5344CB8AC3E}">
        <p14:creationId xmlns:p14="http://schemas.microsoft.com/office/powerpoint/2010/main" val="2444326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5ED3DF9-8CDB-3258-BA4E-ACB53A2619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605497-4376-4ED2-7F0B-B52074EB4C14}"/>
              </a:ext>
            </a:extLst>
          </p:cNvPr>
          <p:cNvSpPr>
            <a:spLocks noGrp="1"/>
          </p:cNvSpPr>
          <p:nvPr>
            <p:ph type="title"/>
          </p:nvPr>
        </p:nvSpPr>
        <p:spPr>
          <a:xfrm>
            <a:off x="809997" y="417250"/>
            <a:ext cx="7524003" cy="870012"/>
          </a:xfrm>
        </p:spPr>
        <p:txBody>
          <a:bodyPr/>
          <a:lstStyle/>
          <a:p>
            <a:pPr algn="ctr"/>
            <a:r>
              <a:rPr lang="en-US" dirty="0"/>
              <a:t>Drainage</a:t>
            </a:r>
          </a:p>
        </p:txBody>
      </p:sp>
      <p:sp>
        <p:nvSpPr>
          <p:cNvPr id="7" name="Title 12">
            <a:extLst>
              <a:ext uri="{FF2B5EF4-FFF2-40B4-BE49-F238E27FC236}">
                <a16:creationId xmlns:a16="http://schemas.microsoft.com/office/drawing/2014/main" id="{7C1409B0-62AE-A096-1926-B9AEE725F199}"/>
              </a:ext>
            </a:extLst>
          </p:cNvPr>
          <p:cNvSpPr txBox="1">
            <a:spLocks/>
          </p:cNvSpPr>
          <p:nvPr/>
        </p:nvSpPr>
        <p:spPr>
          <a:xfrm>
            <a:off x="177552" y="1970843"/>
            <a:ext cx="8788892" cy="2466938"/>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1" indent="0" algn="l" defTabSz="914400" rtl="0" eaLnBrk="1" fontAlgn="auto" latinLnBrk="0" hangingPunct="1">
              <a:lnSpc>
                <a:spcPct val="100000"/>
              </a:lnSpc>
              <a:spcBef>
                <a:spcPct val="0"/>
              </a:spcBef>
              <a:spcAft>
                <a:spcPts val="600"/>
              </a:spcAft>
              <a:buClrTx/>
              <a:buSzTx/>
              <a:buFontTx/>
              <a:buNone/>
              <a:tabLst/>
              <a:defRPr/>
            </a:pPr>
            <a:endParaRPr kumimoji="0" lang="en-US" sz="1800" b="0" i="0" u="sng"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Over 2” of rainfall on July 14</a:t>
            </a:r>
            <a:r>
              <a:rPr kumimoji="0" lang="en-US" sz="1800" b="0" i="0" u="none" strike="noStrike" kern="1200" cap="none" spc="0" normalizeH="0" baseline="30000" noProof="0" dirty="0">
                <a:ln>
                  <a:noFill/>
                </a:ln>
                <a:solidFill>
                  <a:prstClr val="black"/>
                </a:solidFill>
                <a:effectLst/>
                <a:uLnTx/>
                <a:uFillTx/>
                <a:latin typeface="Century Gothic" panose="020B0502020202020204"/>
                <a:ea typeface="+mn-ea"/>
                <a:cs typeface="+mn-cs"/>
              </a:rPr>
              <a:t>th</a:t>
            </a: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No reports of severe drainage issues</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“Together We Are Better”</a:t>
            </a:r>
          </a:p>
          <a:p>
            <a:pPr marL="803275" lvl="2" indent="-346075">
              <a:spcBef>
                <a:spcPct val="0"/>
              </a:spcBef>
              <a:spcAft>
                <a:spcPts val="600"/>
              </a:spcAft>
              <a:buFont typeface="Arial" panose="020B0604020202020204" pitchFamily="34" charset="0"/>
              <a:buChar char="•"/>
              <a:defRPr/>
            </a:pPr>
            <a:r>
              <a:rPr lang="en-US" dirty="0">
                <a:solidFill>
                  <a:prstClr val="black"/>
                </a:solidFill>
                <a:latin typeface="Century Gothic" panose="020B0502020202020204"/>
              </a:rPr>
              <a:t>Owners are maintaining the ditches – “Bag It We Will Grab It” is effective</a:t>
            </a:r>
            <a:endPar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pic>
        <p:nvPicPr>
          <p:cNvPr id="4" name="Picture 3">
            <a:extLst>
              <a:ext uri="{FF2B5EF4-FFF2-40B4-BE49-F238E27FC236}">
                <a16:creationId xmlns:a16="http://schemas.microsoft.com/office/drawing/2014/main" id="{B7F8CF6B-8051-0BBC-FD1C-6C9363AA5E11}"/>
              </a:ext>
            </a:extLst>
          </p:cNvPr>
          <p:cNvPicPr>
            <a:picLocks noChangeAspect="1"/>
          </p:cNvPicPr>
          <p:nvPr/>
        </p:nvPicPr>
        <p:blipFill>
          <a:blip r:embed="rId2"/>
          <a:stretch>
            <a:fillRect/>
          </a:stretch>
        </p:blipFill>
        <p:spPr>
          <a:xfrm>
            <a:off x="2581273" y="4467225"/>
            <a:ext cx="3981450" cy="2390775"/>
          </a:xfrm>
          <a:prstGeom prst="rect">
            <a:avLst/>
          </a:prstGeom>
        </p:spPr>
      </p:pic>
    </p:spTree>
    <p:extLst>
      <p:ext uri="{BB962C8B-B14F-4D97-AF65-F5344CB8AC3E}">
        <p14:creationId xmlns:p14="http://schemas.microsoft.com/office/powerpoint/2010/main" val="964999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2DC4C95-C7A9-F7C0-AB88-53103C95B5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5C43F6-2616-37B3-FA3C-59D3E5C916CA}"/>
              </a:ext>
            </a:extLst>
          </p:cNvPr>
          <p:cNvSpPr>
            <a:spLocks noGrp="1"/>
          </p:cNvSpPr>
          <p:nvPr>
            <p:ph type="title"/>
          </p:nvPr>
        </p:nvSpPr>
        <p:spPr>
          <a:xfrm>
            <a:off x="809997" y="417250"/>
            <a:ext cx="7524003" cy="870012"/>
          </a:xfrm>
        </p:spPr>
        <p:txBody>
          <a:bodyPr/>
          <a:lstStyle/>
          <a:p>
            <a:pPr algn="ctr"/>
            <a:r>
              <a:rPr lang="en-US" dirty="0"/>
              <a:t>Firehouse</a:t>
            </a:r>
          </a:p>
        </p:txBody>
      </p:sp>
      <p:sp>
        <p:nvSpPr>
          <p:cNvPr id="7" name="Title 12">
            <a:extLst>
              <a:ext uri="{FF2B5EF4-FFF2-40B4-BE49-F238E27FC236}">
                <a16:creationId xmlns:a16="http://schemas.microsoft.com/office/drawing/2014/main" id="{D97619D9-836D-B7DF-3523-E13993F87AE9}"/>
              </a:ext>
            </a:extLst>
          </p:cNvPr>
          <p:cNvSpPr txBox="1">
            <a:spLocks/>
          </p:cNvSpPr>
          <p:nvPr/>
        </p:nvSpPr>
        <p:spPr>
          <a:xfrm>
            <a:off x="177552" y="2166151"/>
            <a:ext cx="8788892" cy="2271630"/>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Referendum mailed along with election material</a:t>
            </a:r>
          </a:p>
          <a:p>
            <a:pPr marL="803275" lvl="2" indent="-346075">
              <a:spcBef>
                <a:spcPct val="0"/>
              </a:spcBef>
              <a:spcAft>
                <a:spcPts val="600"/>
              </a:spcAft>
              <a:buFont typeface="Arial" panose="020B0604020202020204" pitchFamily="34" charset="0"/>
              <a:buChar char="•"/>
              <a:defRPr/>
            </a:pPr>
            <a:r>
              <a:rPr lang="en-US" sz="1600" dirty="0">
                <a:solidFill>
                  <a:prstClr val="black"/>
                </a:solidFill>
                <a:latin typeface="Century Gothic" panose="020B0502020202020204"/>
              </a:rPr>
              <a:t>Mailed July 7</a:t>
            </a:r>
            <a:r>
              <a:rPr lang="en-US" sz="1600" baseline="30000" dirty="0">
                <a:solidFill>
                  <a:prstClr val="black"/>
                </a:solidFill>
                <a:latin typeface="Century Gothic" panose="020B0502020202020204"/>
              </a:rPr>
              <a:t>th</a:t>
            </a:r>
            <a:r>
              <a:rPr lang="en-US" sz="1600" dirty="0">
                <a:solidFill>
                  <a:prstClr val="black"/>
                </a:solidFill>
                <a:latin typeface="Century Gothic" panose="020B0502020202020204"/>
              </a:rPr>
              <a:t>; due back by August 6</a:t>
            </a:r>
            <a:r>
              <a:rPr lang="en-US" sz="1600" baseline="30000" dirty="0">
                <a:solidFill>
                  <a:prstClr val="black"/>
                </a:solidFill>
                <a:latin typeface="Century Gothic" panose="020B0502020202020204"/>
              </a:rPr>
              <a:t>th</a:t>
            </a:r>
            <a:r>
              <a:rPr lang="en-US" sz="1600" dirty="0">
                <a:solidFill>
                  <a:prstClr val="black"/>
                </a:solidFill>
                <a:latin typeface="Century Gothic" panose="020B0502020202020204"/>
              </a:rPr>
              <a:t>; results released on August 8</a:t>
            </a:r>
            <a:r>
              <a:rPr lang="en-US" sz="1600" baseline="30000" dirty="0">
                <a:solidFill>
                  <a:prstClr val="black"/>
                </a:solidFill>
                <a:latin typeface="Century Gothic" panose="020B0502020202020204"/>
              </a:rPr>
              <a:t>th</a:t>
            </a:r>
            <a:r>
              <a:rPr lang="en-US" sz="1600" dirty="0">
                <a:solidFill>
                  <a:prstClr val="black"/>
                </a:solidFill>
                <a:latin typeface="Century Gothic" panose="020B0502020202020204"/>
              </a:rPr>
              <a:t> </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FAQs posted online (see addendum)</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Narrative:</a:t>
            </a:r>
          </a:p>
          <a:p>
            <a:pPr marL="803275" lvl="2" indent="-346075">
              <a:spcBef>
                <a:spcPct val="0"/>
              </a:spcBef>
              <a:spcAft>
                <a:spcPts val="600"/>
              </a:spcAft>
              <a:buFont typeface="Arial" panose="020B0604020202020204" pitchFamily="34" charset="0"/>
              <a:buChar char="•"/>
              <a:defRPr/>
            </a:pPr>
            <a:r>
              <a:rPr lang="en-US" sz="1600" dirty="0">
                <a:solidFill>
                  <a:prstClr val="black"/>
                </a:solidFill>
                <a:latin typeface="Century Gothic" panose="020B0502020202020204"/>
              </a:rPr>
              <a:t>Estimated $3.7 million with 10% contingency</a:t>
            </a:r>
          </a:p>
          <a:p>
            <a:pPr marL="803275" lvl="2" indent="-346075">
              <a:spcBef>
                <a:spcPct val="0"/>
              </a:spcBef>
              <a:spcAft>
                <a:spcPts val="600"/>
              </a:spcAft>
              <a:buFont typeface="Arial" panose="020B0604020202020204" pitchFamily="34" charset="0"/>
              <a:buChar char="•"/>
              <a:defRPr/>
            </a:pPr>
            <a:r>
              <a:rPr lang="en-US" sz="1600" dirty="0">
                <a:solidFill>
                  <a:prstClr val="black"/>
                </a:solidFill>
                <a:latin typeface="Century Gothic" panose="020B0502020202020204"/>
              </a:rPr>
              <a:t>Funding – as stated at Board Meetings, through our balance sheet with a focus on reserves (see addendum)</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Plans:</a:t>
            </a:r>
          </a:p>
          <a:p>
            <a:pPr marL="803275" lvl="2" indent="-346075">
              <a:spcBef>
                <a:spcPct val="0"/>
              </a:spcBef>
              <a:spcAft>
                <a:spcPts val="600"/>
              </a:spcAft>
              <a:buFont typeface="Arial" panose="020B0604020202020204" pitchFamily="34" charset="0"/>
              <a:buChar char="•"/>
              <a:defRPr/>
            </a:pPr>
            <a:r>
              <a:rPr lang="en-US" sz="1600" dirty="0">
                <a:solidFill>
                  <a:prstClr val="black"/>
                </a:solidFill>
                <a:latin typeface="Century Gothic" panose="020B0502020202020204"/>
              </a:rPr>
              <a:t>Reviewed again with work group on July 15</a:t>
            </a:r>
            <a:r>
              <a:rPr lang="en-US" sz="1600" baseline="30000" dirty="0">
                <a:solidFill>
                  <a:prstClr val="black"/>
                </a:solidFill>
                <a:latin typeface="Century Gothic" panose="020B0502020202020204"/>
              </a:rPr>
              <a:t>th</a:t>
            </a:r>
            <a:r>
              <a:rPr lang="en-US" sz="1600" dirty="0">
                <a:solidFill>
                  <a:prstClr val="black"/>
                </a:solidFill>
                <a:latin typeface="Century Gothic" panose="020B0502020202020204"/>
              </a:rPr>
              <a:t> </a:t>
            </a:r>
            <a:endPar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pic>
        <p:nvPicPr>
          <p:cNvPr id="8" name="Picture 7">
            <a:extLst>
              <a:ext uri="{FF2B5EF4-FFF2-40B4-BE49-F238E27FC236}">
                <a16:creationId xmlns:a16="http://schemas.microsoft.com/office/drawing/2014/main" id="{C0213462-9046-B9CD-6BDE-C6FA567EAE64}"/>
              </a:ext>
            </a:extLst>
          </p:cNvPr>
          <p:cNvPicPr>
            <a:picLocks noChangeAspect="1"/>
          </p:cNvPicPr>
          <p:nvPr/>
        </p:nvPicPr>
        <p:blipFill>
          <a:blip r:embed="rId2"/>
          <a:stretch>
            <a:fillRect/>
          </a:stretch>
        </p:blipFill>
        <p:spPr>
          <a:xfrm>
            <a:off x="852251" y="5181785"/>
            <a:ext cx="7439497" cy="1676215"/>
          </a:xfrm>
          <a:prstGeom prst="rect">
            <a:avLst/>
          </a:prstGeom>
        </p:spPr>
      </p:pic>
    </p:spTree>
    <p:extLst>
      <p:ext uri="{BB962C8B-B14F-4D97-AF65-F5344CB8AC3E}">
        <p14:creationId xmlns:p14="http://schemas.microsoft.com/office/powerpoint/2010/main" val="22104074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A91D664-68ED-F05C-5DB5-2D392C0405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5921DB-5B5A-96B6-B7C6-83092066CE41}"/>
              </a:ext>
            </a:extLst>
          </p:cNvPr>
          <p:cNvSpPr>
            <a:spLocks noGrp="1"/>
          </p:cNvSpPr>
          <p:nvPr>
            <p:ph type="title"/>
          </p:nvPr>
        </p:nvSpPr>
        <p:spPr>
          <a:xfrm>
            <a:off x="809997" y="417250"/>
            <a:ext cx="7524003" cy="870012"/>
          </a:xfrm>
        </p:spPr>
        <p:txBody>
          <a:bodyPr/>
          <a:lstStyle/>
          <a:p>
            <a:pPr algn="ctr"/>
            <a:r>
              <a:rPr lang="en-US" dirty="0"/>
              <a:t>Amenities</a:t>
            </a:r>
          </a:p>
        </p:txBody>
      </p:sp>
      <p:sp>
        <p:nvSpPr>
          <p:cNvPr id="7" name="Title 12">
            <a:extLst>
              <a:ext uri="{FF2B5EF4-FFF2-40B4-BE49-F238E27FC236}">
                <a16:creationId xmlns:a16="http://schemas.microsoft.com/office/drawing/2014/main" id="{69753C9B-4069-827D-E6A4-9FE62EFEFF5C}"/>
              </a:ext>
            </a:extLst>
          </p:cNvPr>
          <p:cNvSpPr txBox="1">
            <a:spLocks/>
          </p:cNvSpPr>
          <p:nvPr/>
        </p:nvSpPr>
        <p:spPr>
          <a:xfrm>
            <a:off x="124286" y="2157274"/>
            <a:ext cx="9019713" cy="2511326"/>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Century Gothic" panose="020B0502020202020204"/>
                <a:ea typeface="+mn-ea"/>
                <a:cs typeface="+mn-cs"/>
              </a:rPr>
              <a:t>Recreation &amp; Parks</a:t>
            </a:r>
          </a:p>
          <a:p>
            <a:pPr marL="803275" lvl="2" indent="-346075">
              <a:spcBef>
                <a:spcPct val="0"/>
              </a:spcBef>
              <a:spcAft>
                <a:spcPts val="600"/>
              </a:spcAft>
              <a:buFont typeface="Arial" panose="020B0604020202020204" pitchFamily="34" charset="0"/>
              <a:buChar char="•"/>
              <a:defRPr/>
            </a:pPr>
            <a:r>
              <a:rPr lang="en-US" sz="1500" dirty="0">
                <a:solidFill>
                  <a:prstClr val="black"/>
                </a:solidFill>
                <a:latin typeface="Century Gothic" panose="020B0502020202020204"/>
              </a:rPr>
              <a:t>All 4</a:t>
            </a:r>
            <a:r>
              <a:rPr lang="en-US" sz="1500" baseline="30000" dirty="0">
                <a:solidFill>
                  <a:prstClr val="black"/>
                </a:solidFill>
                <a:latin typeface="Century Gothic" panose="020B0502020202020204"/>
              </a:rPr>
              <a:t>th</a:t>
            </a:r>
            <a:r>
              <a:rPr lang="en-US" sz="1500" dirty="0">
                <a:solidFill>
                  <a:prstClr val="black"/>
                </a:solidFill>
                <a:latin typeface="Century Gothic" panose="020B0502020202020204"/>
              </a:rPr>
              <a:t> of July events well attended</a:t>
            </a:r>
            <a:endParaRPr lang="en-US" sz="1600" dirty="0">
              <a:solidFill>
                <a:prstClr val="black"/>
              </a:solidFill>
            </a:endParaRPr>
          </a:p>
          <a:p>
            <a:pPr marL="803275" lvl="2" indent="-346075">
              <a:spcBef>
                <a:spcPct val="0"/>
              </a:spcBef>
              <a:spcAft>
                <a:spcPts val="600"/>
              </a:spcAft>
              <a:buFont typeface="Arial" panose="020B0604020202020204" pitchFamily="34" charset="0"/>
              <a:buChar char="•"/>
              <a:defRPr/>
            </a:pPr>
            <a:r>
              <a:rPr lang="en-US" sz="1500" dirty="0">
                <a:solidFill>
                  <a:prstClr val="black"/>
                </a:solidFill>
              </a:rPr>
              <a:t>Total:  ($20,604); budget:  ($36,000)</a:t>
            </a:r>
          </a:p>
          <a:p>
            <a:pPr marL="1260475" lvl="3" indent="-346075">
              <a:spcBef>
                <a:spcPct val="0"/>
              </a:spcBef>
              <a:spcAft>
                <a:spcPts val="600"/>
              </a:spcAft>
              <a:buFont typeface="Arial" panose="020B0604020202020204" pitchFamily="34" charset="0"/>
              <a:buChar char="•"/>
              <a:defRPr/>
            </a:pPr>
            <a:r>
              <a:rPr lang="en-US" sz="1500" dirty="0">
                <a:solidFill>
                  <a:prstClr val="black"/>
                </a:solidFill>
              </a:rPr>
              <a:t>Revenue:  $20,776</a:t>
            </a:r>
          </a:p>
          <a:p>
            <a:pPr marL="1260475" lvl="3" indent="-346075">
              <a:spcBef>
                <a:spcPct val="0"/>
              </a:spcBef>
              <a:spcAft>
                <a:spcPts val="600"/>
              </a:spcAft>
              <a:buFont typeface="Arial" panose="020B0604020202020204" pitchFamily="34" charset="0"/>
              <a:buChar char="•"/>
              <a:defRPr/>
            </a:pPr>
            <a:r>
              <a:rPr lang="en-US" sz="1500" dirty="0">
                <a:solidFill>
                  <a:prstClr val="black"/>
                </a:solidFill>
              </a:rPr>
              <a:t>Expenses:  $41,380</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sz="1700" dirty="0">
                <a:solidFill>
                  <a:prstClr val="black"/>
                </a:solidFill>
                <a:latin typeface="Century Gothic" panose="020B0502020202020204"/>
              </a:rPr>
              <a:t>Golf</a:t>
            </a:r>
          </a:p>
          <a:p>
            <a:pPr marL="803275" lvl="2" indent="-346075">
              <a:spcBef>
                <a:spcPct val="0"/>
              </a:spcBef>
              <a:spcAft>
                <a:spcPts val="600"/>
              </a:spcAft>
              <a:buFont typeface="Arial" panose="020B0604020202020204" pitchFamily="34" charset="0"/>
              <a:buChar char="•"/>
              <a:defRPr/>
            </a:pPr>
            <a:r>
              <a:rPr kumimoji="0" lang="en-US" sz="1500" b="0" i="0" u="none" strike="noStrike" kern="1200" cap="none" spc="0" normalizeH="0" baseline="0" noProof="0" dirty="0">
                <a:ln>
                  <a:noFill/>
                </a:ln>
                <a:solidFill>
                  <a:prstClr val="black"/>
                </a:solidFill>
                <a:effectLst/>
                <a:uLnTx/>
                <a:uFillTx/>
                <a:latin typeface="Century Gothic" panose="020B0502020202020204"/>
                <a:ea typeface="+mn-ea"/>
                <a:cs typeface="+mn-cs"/>
              </a:rPr>
              <a:t>Golf membership is up for the 3</a:t>
            </a:r>
            <a:r>
              <a:rPr kumimoji="0" lang="en-US" sz="1500" b="0" i="0" u="none" strike="noStrike" kern="1200" cap="none" spc="0" normalizeH="0" baseline="30000" noProof="0" dirty="0">
                <a:ln>
                  <a:noFill/>
                </a:ln>
                <a:solidFill>
                  <a:prstClr val="black"/>
                </a:solidFill>
                <a:effectLst/>
                <a:uLnTx/>
                <a:uFillTx/>
                <a:latin typeface="Century Gothic" panose="020B0502020202020204"/>
                <a:ea typeface="+mn-ea"/>
                <a:cs typeface="+mn-cs"/>
              </a:rPr>
              <a:t>rd</a:t>
            </a:r>
            <a:r>
              <a:rPr kumimoji="0" lang="en-US" sz="1500" b="0" i="0" u="none" strike="noStrike" kern="1200" cap="none" spc="0" normalizeH="0" baseline="0" noProof="0" dirty="0">
                <a:ln>
                  <a:noFill/>
                </a:ln>
                <a:solidFill>
                  <a:prstClr val="black"/>
                </a:solidFill>
                <a:effectLst/>
                <a:uLnTx/>
                <a:uFillTx/>
                <a:latin typeface="Century Gothic" panose="020B0502020202020204"/>
                <a:ea typeface="+mn-ea"/>
                <a:cs typeface="+mn-cs"/>
              </a:rPr>
              <a:t> year in a row</a:t>
            </a:r>
          </a:p>
          <a:p>
            <a:pPr marL="803275" lvl="2" indent="-346075">
              <a:spcBef>
                <a:spcPct val="0"/>
              </a:spcBef>
              <a:spcAft>
                <a:spcPts val="600"/>
              </a:spcAft>
              <a:buFont typeface="Arial" panose="020B0604020202020204" pitchFamily="34" charset="0"/>
              <a:buChar char="•"/>
              <a:defRPr/>
            </a:pPr>
            <a:r>
              <a:rPr lang="en-US" sz="1500" dirty="0">
                <a:solidFill>
                  <a:prstClr val="black"/>
                </a:solidFill>
                <a:latin typeface="Century Gothic" panose="020B0502020202020204"/>
              </a:rPr>
              <a:t>Pricing initiative shows positive results</a:t>
            </a:r>
            <a:endParaRPr kumimoji="0" lang="en-US" sz="15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803275" lvl="2" indent="-346075">
              <a:spcBef>
                <a:spcPct val="0"/>
              </a:spcBef>
              <a:spcAft>
                <a:spcPts val="600"/>
              </a:spcAft>
              <a:buFont typeface="Arial" panose="020B0604020202020204" pitchFamily="34" charset="0"/>
              <a:buChar char="•"/>
              <a:defRPr/>
            </a:pPr>
            <a:r>
              <a:rPr lang="en-US" sz="1500" dirty="0">
                <a:solidFill>
                  <a:prstClr val="black"/>
                </a:solidFill>
                <a:latin typeface="Century Gothic" panose="020B0502020202020204"/>
              </a:rPr>
              <a:t>July 5</a:t>
            </a:r>
            <a:r>
              <a:rPr lang="en-US" sz="1500" baseline="30000" dirty="0">
                <a:solidFill>
                  <a:prstClr val="black"/>
                </a:solidFill>
                <a:latin typeface="Century Gothic" panose="020B0502020202020204"/>
              </a:rPr>
              <a:t>th</a:t>
            </a:r>
            <a:r>
              <a:rPr lang="en-US" sz="1500" dirty="0">
                <a:solidFill>
                  <a:prstClr val="black"/>
                </a:solidFill>
                <a:latin typeface="Century Gothic" panose="020B0502020202020204"/>
              </a:rPr>
              <a:t> – record breaking 266 rounds!</a:t>
            </a:r>
          </a:p>
          <a:p>
            <a:pPr marL="803275" lvl="2" indent="-346075">
              <a:spcBef>
                <a:spcPct val="0"/>
              </a:spcBef>
              <a:spcAft>
                <a:spcPts val="600"/>
              </a:spcAft>
              <a:buFont typeface="Arial" panose="020B0604020202020204" pitchFamily="34" charset="0"/>
              <a:buChar char="•"/>
              <a:defRPr/>
            </a:pPr>
            <a:r>
              <a:rPr kumimoji="0" lang="en-US" sz="1500" b="0" i="0" u="none" strike="noStrike" kern="1200" cap="none" spc="0" normalizeH="0" baseline="0" noProof="0" dirty="0">
                <a:ln>
                  <a:noFill/>
                </a:ln>
                <a:solidFill>
                  <a:prstClr val="black"/>
                </a:solidFill>
                <a:effectLst/>
                <a:uLnTx/>
                <a:uFillTx/>
                <a:latin typeface="Century Gothic" panose="020B0502020202020204"/>
                <a:ea typeface="+mn-ea"/>
                <a:cs typeface="+mn-cs"/>
              </a:rPr>
              <a:t>Golf club sales are on the </a:t>
            </a:r>
            <a:r>
              <a:rPr lang="en-US" sz="1500" dirty="0">
                <a:solidFill>
                  <a:prstClr val="black"/>
                </a:solidFill>
                <a:latin typeface="Century Gothic" panose="020B0502020202020204"/>
              </a:rPr>
              <a:t>increase (if interested, please see Bob for fitting)</a:t>
            </a:r>
            <a:endParaRPr kumimoji="0" lang="en-US" sz="15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803275" lvl="2" indent="-346075">
              <a:spcBef>
                <a:spcPct val="0"/>
              </a:spcBef>
              <a:spcAft>
                <a:spcPts val="600"/>
              </a:spcAft>
              <a:buFont typeface="Arial" panose="020B0604020202020204" pitchFamily="34" charset="0"/>
              <a:buChar char="•"/>
              <a:defRPr/>
            </a:pPr>
            <a:r>
              <a:rPr lang="en-US" sz="1500" dirty="0">
                <a:solidFill>
                  <a:prstClr val="black"/>
                </a:solidFill>
                <a:latin typeface="Century Gothic" panose="020B0502020202020204"/>
              </a:rPr>
              <a:t>Continuing to work closely with both the hotel package groups and OC Golf Getaways in order to ensure future tourists and package golf rounds</a:t>
            </a:r>
            <a:endParaRPr kumimoji="0" lang="en-US" sz="15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sz="1700" dirty="0">
                <a:solidFill>
                  <a:prstClr val="black"/>
                </a:solidFill>
                <a:latin typeface="Century Gothic" panose="020B0502020202020204"/>
              </a:rPr>
              <a:t>Aquatics</a:t>
            </a:r>
          </a:p>
          <a:p>
            <a:pPr marL="803275" lvl="2" indent="-346075">
              <a:spcBef>
                <a:spcPct val="0"/>
              </a:spcBef>
              <a:spcAft>
                <a:spcPts val="600"/>
              </a:spcAft>
              <a:buFont typeface="Arial" panose="020B0604020202020204" pitchFamily="34" charset="0"/>
              <a:buChar char="•"/>
              <a:defRPr/>
            </a:pPr>
            <a:r>
              <a:rPr lang="en-US" sz="1500" dirty="0">
                <a:solidFill>
                  <a:prstClr val="black"/>
                </a:solidFill>
                <a:latin typeface="Century Gothic" panose="020B0502020202020204"/>
              </a:rPr>
              <a:t>All pools reached capacity by 11:00 a.m. July 4</a:t>
            </a:r>
            <a:r>
              <a:rPr lang="en-US" sz="1500" baseline="30000" dirty="0">
                <a:solidFill>
                  <a:prstClr val="black"/>
                </a:solidFill>
                <a:latin typeface="Century Gothic" panose="020B0502020202020204"/>
              </a:rPr>
              <a:t>th</a:t>
            </a:r>
            <a:r>
              <a:rPr lang="en-US" sz="1500" dirty="0">
                <a:solidFill>
                  <a:prstClr val="black"/>
                </a:solidFill>
                <a:latin typeface="Century Gothic" panose="020B0502020202020204"/>
              </a:rPr>
              <a:t> &amp; 5</a:t>
            </a:r>
            <a:r>
              <a:rPr lang="en-US" sz="1500" baseline="30000" dirty="0">
                <a:solidFill>
                  <a:prstClr val="black"/>
                </a:solidFill>
                <a:latin typeface="Century Gothic" panose="020B0502020202020204"/>
              </a:rPr>
              <a:t>th</a:t>
            </a:r>
            <a:r>
              <a:rPr lang="en-US" sz="1500" dirty="0">
                <a:solidFill>
                  <a:prstClr val="black"/>
                </a:solidFill>
                <a:latin typeface="Century Gothic" panose="020B0502020202020204"/>
              </a:rPr>
              <a:t> </a:t>
            </a:r>
            <a:endParaRPr kumimoji="0" lang="en-US" sz="15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1" algn="l" defTabSz="914400" rtl="0" eaLnBrk="1" fontAlgn="auto" latinLnBrk="0" hangingPunct="1">
              <a:lnSpc>
                <a:spcPct val="100000"/>
              </a:lnSpc>
              <a:spcBef>
                <a:spcPct val="0"/>
              </a:spcBef>
              <a:spcAft>
                <a:spcPts val="600"/>
              </a:spcAft>
              <a:buClrTx/>
              <a:buSzTx/>
              <a:tabLst/>
              <a:defRPr/>
            </a:pPr>
            <a:endParaRPr kumimoji="0" lang="en-US" sz="15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46382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0AEAF7A-850D-75A7-E007-69022641B4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AF88A6-9BC3-0661-0A2D-A97FDADB3BD2}"/>
              </a:ext>
            </a:extLst>
          </p:cNvPr>
          <p:cNvSpPr>
            <a:spLocks noGrp="1"/>
          </p:cNvSpPr>
          <p:nvPr>
            <p:ph type="title"/>
          </p:nvPr>
        </p:nvSpPr>
        <p:spPr>
          <a:xfrm>
            <a:off x="809997" y="417250"/>
            <a:ext cx="7524003" cy="870012"/>
          </a:xfrm>
        </p:spPr>
        <p:txBody>
          <a:bodyPr/>
          <a:lstStyle/>
          <a:p>
            <a:pPr algn="ctr"/>
            <a:r>
              <a:rPr lang="en-US" dirty="0"/>
              <a:t>Amenities</a:t>
            </a:r>
          </a:p>
        </p:txBody>
      </p:sp>
      <p:sp>
        <p:nvSpPr>
          <p:cNvPr id="7" name="Title 12">
            <a:extLst>
              <a:ext uri="{FF2B5EF4-FFF2-40B4-BE49-F238E27FC236}">
                <a16:creationId xmlns:a16="http://schemas.microsoft.com/office/drawing/2014/main" id="{02DE9DB6-63A0-4E4A-FC2D-2853EDA666BA}"/>
              </a:ext>
            </a:extLst>
          </p:cNvPr>
          <p:cNvSpPr txBox="1">
            <a:spLocks/>
          </p:cNvSpPr>
          <p:nvPr/>
        </p:nvSpPr>
        <p:spPr>
          <a:xfrm>
            <a:off x="221942" y="1802167"/>
            <a:ext cx="8922058" cy="2635614"/>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1" indent="0" algn="l" defTabSz="914400" rtl="0" eaLnBrk="1" fontAlgn="auto" latinLnBrk="0" hangingPunct="1">
              <a:lnSpc>
                <a:spcPct val="100000"/>
              </a:lnSpc>
              <a:spcBef>
                <a:spcPct val="0"/>
              </a:spcBef>
              <a:spcAft>
                <a:spcPts val="600"/>
              </a:spcAft>
              <a:buClrTx/>
              <a:buSzTx/>
              <a:buFontTx/>
              <a:buNone/>
              <a:tabLst/>
              <a:defRPr/>
            </a:pPr>
            <a:endParaRPr kumimoji="0" lang="en-US" sz="1700" b="0" i="0" u="sng"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Century Gothic" panose="020B0502020202020204"/>
                <a:ea typeface="+mn-ea"/>
                <a:cs typeface="+mn-cs"/>
              </a:rPr>
              <a:t>Marina</a:t>
            </a:r>
          </a:p>
          <a:p>
            <a:pPr marL="803275" marR="0" lvl="2"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entury Gothic" panose="020B0502020202020204"/>
                <a:ea typeface="+mn-ea"/>
                <a:cs typeface="+mn-cs"/>
              </a:rPr>
              <a:t>Sales strong – well ahead of 2024 for the month</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Century Gothic" panose="020B0502020202020204"/>
                <a:ea typeface="+mn-ea"/>
                <a:cs typeface="+mn-cs"/>
              </a:rPr>
              <a:t>Racquet Sports</a:t>
            </a:r>
          </a:p>
          <a:p>
            <a:pPr marL="803275" lvl="2" indent="-346075">
              <a:spcBef>
                <a:spcPct val="0"/>
              </a:spcBef>
              <a:spcAft>
                <a:spcPts val="600"/>
              </a:spcAft>
              <a:buFont typeface="Arial" panose="020B0604020202020204" pitchFamily="34" charset="0"/>
              <a:buChar char="•"/>
              <a:defRPr/>
            </a:pPr>
            <a:r>
              <a:rPr kumimoji="0" lang="en-US" sz="1500" b="0" i="0" u="none" strike="noStrike" kern="1200" cap="none" spc="0" normalizeH="0" baseline="0" noProof="0" dirty="0">
                <a:ln>
                  <a:noFill/>
                </a:ln>
                <a:solidFill>
                  <a:prstClr val="black"/>
                </a:solidFill>
                <a:effectLst/>
                <a:uLnTx/>
                <a:uFillTx/>
                <a:latin typeface="Century Gothic" panose="020B0502020202020204"/>
                <a:ea typeface="+mn-ea"/>
                <a:cs typeface="+mn-cs"/>
              </a:rPr>
              <a:t>Junior pickleball camp started July 14</a:t>
            </a:r>
            <a:r>
              <a:rPr kumimoji="0" lang="en-US" sz="1500" b="0" i="0" u="none" strike="noStrike" kern="1200" cap="none" spc="0" normalizeH="0" baseline="30000" noProof="0" dirty="0">
                <a:ln>
                  <a:noFill/>
                </a:ln>
                <a:solidFill>
                  <a:prstClr val="black"/>
                </a:solidFill>
                <a:effectLst/>
                <a:uLnTx/>
                <a:uFillTx/>
                <a:latin typeface="Century Gothic" panose="020B0502020202020204"/>
                <a:ea typeface="+mn-ea"/>
                <a:cs typeface="+mn-cs"/>
              </a:rPr>
              <a:t>th</a:t>
            </a:r>
            <a:r>
              <a:rPr kumimoji="0" lang="en-US" sz="1500" b="0" i="0" u="none" strike="noStrike" kern="1200" cap="none" spc="0" normalizeH="0" baseline="0" noProof="0" dirty="0">
                <a:ln>
                  <a:noFill/>
                </a:ln>
                <a:solidFill>
                  <a:prstClr val="black"/>
                </a:solidFill>
                <a:effectLst/>
                <a:uLnTx/>
                <a:uFillTx/>
                <a:latin typeface="Century Gothic" panose="020B0502020202020204"/>
                <a:ea typeface="+mn-ea"/>
                <a:cs typeface="+mn-cs"/>
              </a:rPr>
              <a:t> </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sz="1700" dirty="0">
                <a:solidFill>
                  <a:prstClr val="black"/>
                </a:solidFill>
                <a:latin typeface="Century Gothic" panose="020B0502020202020204"/>
              </a:rPr>
              <a:t>Bocce Courts</a:t>
            </a:r>
          </a:p>
          <a:p>
            <a:pPr marL="803275" lvl="2" indent="-346075">
              <a:spcBef>
                <a:spcPct val="0"/>
              </a:spcBef>
              <a:spcAft>
                <a:spcPts val="600"/>
              </a:spcAft>
              <a:buFont typeface="Arial" panose="020B0604020202020204" pitchFamily="34" charset="0"/>
              <a:buChar char="•"/>
              <a:defRPr/>
            </a:pPr>
            <a:r>
              <a:rPr kumimoji="0" lang="en-US" sz="1500" b="0" i="0" u="none" strike="noStrike" kern="1200" cap="none" spc="0" normalizeH="0" baseline="0" noProof="0" dirty="0">
                <a:ln>
                  <a:noFill/>
                </a:ln>
                <a:solidFill>
                  <a:prstClr val="black"/>
                </a:solidFill>
                <a:effectLst/>
                <a:uLnTx/>
                <a:uFillTx/>
                <a:latin typeface="Century Gothic" panose="020B0502020202020204"/>
                <a:ea typeface="+mn-ea"/>
                <a:cs typeface="+mn-cs"/>
              </a:rPr>
              <a:t>First league game held on June </a:t>
            </a:r>
            <a:r>
              <a:rPr lang="en-US" sz="1500" dirty="0">
                <a:solidFill>
                  <a:prstClr val="black"/>
                </a:solidFill>
                <a:latin typeface="Century Gothic" panose="020B0502020202020204"/>
              </a:rPr>
              <a:t>19</a:t>
            </a:r>
            <a:r>
              <a:rPr lang="en-US" sz="1500" baseline="30000" dirty="0">
                <a:solidFill>
                  <a:prstClr val="black"/>
                </a:solidFill>
                <a:latin typeface="Century Gothic" panose="020B0502020202020204"/>
              </a:rPr>
              <a:t>th</a:t>
            </a:r>
            <a:endParaRPr lang="en-US" sz="1500" dirty="0">
              <a:solidFill>
                <a:prstClr val="black"/>
              </a:solidFill>
              <a:latin typeface="Century Gothic" panose="020B0502020202020204"/>
            </a:endParaRPr>
          </a:p>
          <a:p>
            <a:pPr marL="803275" lvl="2" indent="-346075">
              <a:spcBef>
                <a:spcPct val="0"/>
              </a:spcBef>
              <a:spcAft>
                <a:spcPts val="600"/>
              </a:spcAft>
              <a:buFont typeface="Arial" panose="020B0604020202020204" pitchFamily="34" charset="0"/>
              <a:buChar char="•"/>
              <a:defRPr/>
            </a:pPr>
            <a:r>
              <a:rPr kumimoji="0" lang="en-US" sz="1500" b="0" i="0" u="none" strike="noStrike" kern="1200" cap="none" spc="0" normalizeH="0" baseline="0" noProof="0" dirty="0">
                <a:ln>
                  <a:noFill/>
                </a:ln>
                <a:solidFill>
                  <a:prstClr val="black"/>
                </a:solidFill>
                <a:effectLst/>
                <a:uLnTx/>
                <a:uFillTx/>
                <a:latin typeface="Century Gothic" panose="020B0502020202020204"/>
                <a:ea typeface="+mn-ea"/>
                <a:cs typeface="+mn-cs"/>
              </a:rPr>
              <a:t>Play every Thursday, Sunday, and Monday</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Century Gothic" panose="020B0502020202020204"/>
                <a:ea typeface="+mn-ea"/>
                <a:cs typeface="+mn-cs"/>
              </a:rPr>
              <a:t>Food &amp; Beverage</a:t>
            </a:r>
          </a:p>
          <a:p>
            <a:pPr marL="803275" marR="0" lvl="2"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entury Gothic" panose="020B0502020202020204"/>
                <a:ea typeface="+mn-ea"/>
                <a:cs typeface="+mn-cs"/>
              </a:rPr>
              <a:t>New menu released July 10th</a:t>
            </a:r>
          </a:p>
        </p:txBody>
      </p:sp>
    </p:spTree>
    <p:extLst>
      <p:ext uri="{BB962C8B-B14F-4D97-AF65-F5344CB8AC3E}">
        <p14:creationId xmlns:p14="http://schemas.microsoft.com/office/powerpoint/2010/main" val="13739791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064F616-2B01-370E-59A6-6A6DE6F472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D0B041-0587-8C66-4D6B-27F558700E07}"/>
              </a:ext>
            </a:extLst>
          </p:cNvPr>
          <p:cNvSpPr>
            <a:spLocks noGrp="1"/>
          </p:cNvSpPr>
          <p:nvPr>
            <p:ph type="title"/>
          </p:nvPr>
        </p:nvSpPr>
        <p:spPr>
          <a:xfrm>
            <a:off x="809997" y="417250"/>
            <a:ext cx="7524003" cy="870012"/>
          </a:xfrm>
        </p:spPr>
        <p:txBody>
          <a:bodyPr/>
          <a:lstStyle/>
          <a:p>
            <a:pPr algn="ctr"/>
            <a:r>
              <a:rPr lang="en-US" dirty="0"/>
              <a:t>Golf Course</a:t>
            </a:r>
          </a:p>
        </p:txBody>
      </p:sp>
      <p:sp>
        <p:nvSpPr>
          <p:cNvPr id="7" name="Title 12">
            <a:extLst>
              <a:ext uri="{FF2B5EF4-FFF2-40B4-BE49-F238E27FC236}">
                <a16:creationId xmlns:a16="http://schemas.microsoft.com/office/drawing/2014/main" id="{C0830BFB-31E6-D6E0-7619-464299D7BD27}"/>
              </a:ext>
            </a:extLst>
          </p:cNvPr>
          <p:cNvSpPr txBox="1">
            <a:spLocks/>
          </p:cNvSpPr>
          <p:nvPr/>
        </p:nvSpPr>
        <p:spPr>
          <a:xfrm>
            <a:off x="177552" y="1953087"/>
            <a:ext cx="8788892" cy="2484694"/>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1" indent="0" algn="l" defTabSz="914400" rtl="0" eaLnBrk="1" fontAlgn="auto" latinLnBrk="0" hangingPunct="1">
              <a:lnSpc>
                <a:spcPct val="100000"/>
              </a:lnSpc>
              <a:spcBef>
                <a:spcPct val="0"/>
              </a:spcBef>
              <a:spcAft>
                <a:spcPts val="600"/>
              </a:spcAft>
              <a:buClrTx/>
              <a:buSzTx/>
              <a:buFontTx/>
              <a:buNone/>
              <a:tabLst/>
              <a:defRPr/>
            </a:pPr>
            <a:endParaRPr kumimoji="0" lang="en-US" sz="1800" b="0" i="0" u="sng"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Ocean Pines Golf Course vote #1 golf course in the </a:t>
            </a:r>
            <a:r>
              <a:rPr kumimoji="0" lang="en-US" sz="1800" b="1" i="0" u="none" strike="noStrike" kern="1200" cap="none" spc="0" normalizeH="0" baseline="0" noProof="0" dirty="0">
                <a:ln>
                  <a:noFill/>
                </a:ln>
                <a:solidFill>
                  <a:prstClr val="black"/>
                </a:solidFill>
                <a:effectLst/>
                <a:uLnTx/>
                <a:uFillTx/>
                <a:latin typeface="Century Gothic" panose="020B0502020202020204"/>
                <a:ea typeface="+mn-ea"/>
                <a:cs typeface="+mn-cs"/>
              </a:rPr>
              <a:t>Best of Ocean City: Best Things To Do </a:t>
            </a: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poll</a:t>
            </a:r>
          </a:p>
          <a:p>
            <a:pPr marL="0" marR="0" lvl="1" algn="l" defTabSz="914400" rtl="0" eaLnBrk="1" fontAlgn="auto" latinLnBrk="0" hangingPunct="1">
              <a:lnSpc>
                <a:spcPct val="100000"/>
              </a:lnSpc>
              <a:spcBef>
                <a:spcPct val="0"/>
              </a:spcBef>
              <a:spcAft>
                <a:spcPts val="600"/>
              </a:spcAft>
              <a:buClrTx/>
              <a:buSzTx/>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pic>
        <p:nvPicPr>
          <p:cNvPr id="4" name="Picture 3" descr="A close up of a logo&#10;&#10;AI-generated content may be incorrect.">
            <a:extLst>
              <a:ext uri="{FF2B5EF4-FFF2-40B4-BE49-F238E27FC236}">
                <a16:creationId xmlns:a16="http://schemas.microsoft.com/office/drawing/2014/main" id="{CA611453-D5A2-6FAE-E176-E627176B99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6281" y="4074853"/>
            <a:ext cx="4431437" cy="2658862"/>
          </a:xfrm>
          <a:prstGeom prst="rect">
            <a:avLst/>
          </a:prstGeom>
        </p:spPr>
      </p:pic>
    </p:spTree>
    <p:extLst>
      <p:ext uri="{BB962C8B-B14F-4D97-AF65-F5344CB8AC3E}">
        <p14:creationId xmlns:p14="http://schemas.microsoft.com/office/powerpoint/2010/main" val="2523042370"/>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7.jpeg"/></Relationships>
</file>

<file path=ppt/theme/theme1.xml><?xml version="1.0" encoding="utf-8"?>
<a:theme xmlns:a="http://schemas.openxmlformats.org/drawingml/2006/main" name="SIBSON CONSULTING Document">
  <a:themeElements>
    <a:clrScheme name="Sibson">
      <a:dk1>
        <a:sysClr val="windowText" lastClr="000000"/>
      </a:dk1>
      <a:lt1>
        <a:sysClr val="window" lastClr="FFFFFF"/>
      </a:lt1>
      <a:dk2>
        <a:srgbClr val="000000"/>
      </a:dk2>
      <a:lt2>
        <a:srgbClr val="B2B4B3"/>
      </a:lt2>
      <a:accent1>
        <a:srgbClr val="A0CFEB"/>
      </a:accent1>
      <a:accent2>
        <a:srgbClr val="0065BD"/>
      </a:accent2>
      <a:accent3>
        <a:srgbClr val="429C35"/>
      </a:accent3>
      <a:accent4>
        <a:srgbClr val="616365"/>
      </a:accent4>
      <a:accent5>
        <a:srgbClr val="C4262E"/>
      </a:accent5>
      <a:accent6>
        <a:srgbClr val="EEAF30"/>
      </a:accent6>
      <a:hlink>
        <a:srgbClr val="0065BD"/>
      </a:hlink>
      <a:folHlink>
        <a:srgbClr val="7030A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5000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5000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lnDef>
  </a:objectDefaults>
  <a:extraClrSchemeLst>
    <a:extraClrScheme>
      <a:clrScheme name="Segal Report 1">
        <a:dk1>
          <a:srgbClr val="000000"/>
        </a:dk1>
        <a:lt1>
          <a:srgbClr val="FFFFFF"/>
        </a:lt1>
        <a:dk2>
          <a:srgbClr val="000000"/>
        </a:dk2>
        <a:lt2>
          <a:srgbClr val="B2B4B3"/>
        </a:lt2>
        <a:accent1>
          <a:srgbClr val="A0CFEB"/>
        </a:accent1>
        <a:accent2>
          <a:srgbClr val="C4262E"/>
        </a:accent2>
        <a:accent3>
          <a:srgbClr val="FFFFFF"/>
        </a:accent3>
        <a:accent4>
          <a:srgbClr val="000000"/>
        </a:accent4>
        <a:accent5>
          <a:srgbClr val="CDE4F3"/>
        </a:accent5>
        <a:accent6>
          <a:srgbClr val="B12129"/>
        </a:accent6>
        <a:hlink>
          <a:srgbClr val="3F9C35"/>
        </a:hlink>
        <a:folHlink>
          <a:srgbClr val="0098DB"/>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IBSON CONSULTING Document" id="{8B48DD64-9FB5-4282-8588-7B21241C64BB}" vid="{85534FED-CE0B-46C2-A386-62A7B1E79165}"/>
    </a:ext>
  </a:extLst>
</a:theme>
</file>

<file path=ppt/theme/theme2.xml><?xml version="1.0" encoding="utf-8"?>
<a:theme xmlns:a="http://schemas.openxmlformats.org/drawingml/2006/main" name="Data slides">
  <a:themeElements>
    <a:clrScheme name="Custom 1">
      <a:dk1>
        <a:srgbClr val="333333"/>
      </a:dk1>
      <a:lt1>
        <a:sysClr val="window" lastClr="FFFFFF"/>
      </a:lt1>
      <a:dk2>
        <a:srgbClr val="666666"/>
      </a:dk2>
      <a:lt2>
        <a:srgbClr val="EEECE1"/>
      </a:lt2>
      <a:accent1>
        <a:srgbClr val="8BAB42"/>
      </a:accent1>
      <a:accent2>
        <a:srgbClr val="CCCCCC"/>
      </a:accent2>
      <a:accent3>
        <a:srgbClr val="60574C"/>
      </a:accent3>
      <a:accent4>
        <a:srgbClr val="31859C"/>
      </a:accent4>
      <a:accent5>
        <a:srgbClr val="A8BC33"/>
      </a:accent5>
      <a:accent6>
        <a:srgbClr val="FFFFFF"/>
      </a:accent6>
      <a:hlink>
        <a:srgbClr val="31859C"/>
      </a:hlink>
      <a:folHlink>
        <a:srgbClr val="31859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9ECD33"/>
      </a:accent1>
      <a:accent2>
        <a:srgbClr val="E19933"/>
      </a:accent2>
      <a:accent3>
        <a:srgbClr val="DC5D3D"/>
      </a:accent3>
      <a:accent4>
        <a:srgbClr val="A967CB"/>
      </a:accent4>
      <a:accent5>
        <a:srgbClr val="5EA5DD"/>
      </a:accent5>
      <a:accent6>
        <a:srgbClr val="44BEA9"/>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98D1675B-7325-48AD-994B-0DEF3379A98D}"/>
    </a:ext>
  </a:extLst>
</a:theme>
</file>

<file path=ppt/theme/theme4.xml><?xml version="1.0" encoding="utf-8"?>
<a:theme xmlns:a="http://schemas.openxmlformats.org/drawingml/2006/main" name="Office Theme">
  <a:themeElements>
    <a:clrScheme name="Seashells">
      <a:dk1>
        <a:srgbClr val="634823"/>
      </a:dk1>
      <a:lt1>
        <a:sysClr val="window" lastClr="FFFFFF"/>
      </a:lt1>
      <a:dk2>
        <a:srgbClr val="000000"/>
      </a:dk2>
      <a:lt2>
        <a:srgbClr val="F9EDD7"/>
      </a:lt2>
      <a:accent1>
        <a:srgbClr val="803C63"/>
      </a:accent1>
      <a:accent2>
        <a:srgbClr val="5A95A4"/>
      </a:accent2>
      <a:accent3>
        <a:srgbClr val="EBB419"/>
      </a:accent3>
      <a:accent4>
        <a:srgbClr val="E1771F"/>
      </a:accent4>
      <a:accent5>
        <a:srgbClr val="648C7A"/>
      </a:accent5>
      <a:accent6>
        <a:srgbClr val="ACBB51"/>
      </a:accent6>
      <a:hlink>
        <a:srgbClr val="5A95A4"/>
      </a:hlink>
      <a:folHlink>
        <a:srgbClr val="E1771F"/>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5.xml><?xml version="1.0" encoding="utf-8"?>
<a:theme xmlns:a="http://schemas.openxmlformats.org/drawingml/2006/main" name="Office Theme">
  <a:themeElements>
    <a:clrScheme name="Seashells">
      <a:dk1>
        <a:srgbClr val="634823"/>
      </a:dk1>
      <a:lt1>
        <a:sysClr val="window" lastClr="FFFFFF"/>
      </a:lt1>
      <a:dk2>
        <a:srgbClr val="000000"/>
      </a:dk2>
      <a:lt2>
        <a:srgbClr val="F9EDD7"/>
      </a:lt2>
      <a:accent1>
        <a:srgbClr val="803C63"/>
      </a:accent1>
      <a:accent2>
        <a:srgbClr val="5A95A4"/>
      </a:accent2>
      <a:accent3>
        <a:srgbClr val="EBB419"/>
      </a:accent3>
      <a:accent4>
        <a:srgbClr val="E1771F"/>
      </a:accent4>
      <a:accent5>
        <a:srgbClr val="648C7A"/>
      </a:accent5>
      <a:accent6>
        <a:srgbClr val="ACBB51"/>
      </a:accent6>
      <a:hlink>
        <a:srgbClr val="5A95A4"/>
      </a:hlink>
      <a:folHlink>
        <a:srgbClr val="E1771F"/>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005420c5-ce29-4fd8-9b0b-06107616db1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F58D88600E1A94FA3EA08FFB8100B44" ma:contentTypeVersion="12" ma:contentTypeDescription="Create a new document." ma:contentTypeScope="" ma:versionID="07e4ddd58a83c4db61c786069a0f1040">
  <xsd:schema xmlns:xsd="http://www.w3.org/2001/XMLSchema" xmlns:xs="http://www.w3.org/2001/XMLSchema" xmlns:p="http://schemas.microsoft.com/office/2006/metadata/properties" xmlns:ns3="005420c5-ce29-4fd8-9b0b-06107616db10" xmlns:ns4="2410f877-682a-4a84-b4b9-52eb2a99858c" targetNamespace="http://schemas.microsoft.com/office/2006/metadata/properties" ma:root="true" ma:fieldsID="1f8d1c40977bbf3988b8287b743bd47e" ns3:_="" ns4:_="">
    <xsd:import namespace="005420c5-ce29-4fd8-9b0b-06107616db10"/>
    <xsd:import namespace="2410f877-682a-4a84-b4b9-52eb2a99858c"/>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LengthInSeconds" minOccurs="0"/>
                <xsd:element ref="ns3:_activity" minOccurs="0"/>
                <xsd:element ref="ns3:MediaServiceObjectDetectorVersions" minOccurs="0"/>
                <xsd:element ref="ns3:MediaServiceAutoTags"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5420c5-ce29-4fd8-9b0b-06107616db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_activity" ma:index="15" nillable="true" ma:displayName="_activity" ma:hidden="true" ma:internalName="_activity">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AutoTags" ma:index="17" nillable="true" ma:displayName="Tags" ma:internalName="MediaServiceAutoTag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410f877-682a-4a84-b4b9-52eb2a99858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5C4FE95-5FDD-4F38-A968-D37070C529A2}">
  <ds:schemaRefs>
    <ds:schemaRef ds:uri="2410f877-682a-4a84-b4b9-52eb2a99858c"/>
    <ds:schemaRef ds:uri="http://purl.org/dc/terms/"/>
    <ds:schemaRef ds:uri="005420c5-ce29-4fd8-9b0b-06107616db10"/>
    <ds:schemaRef ds:uri="http://www.w3.org/XML/1998/namespace"/>
    <ds:schemaRef ds:uri="http://schemas.microsoft.com/office/2006/metadata/properties"/>
    <ds:schemaRef ds:uri="http://schemas.microsoft.com/office/2006/documentManagement/types"/>
    <ds:schemaRef ds:uri="http://purl.org/dc/dcmitype/"/>
    <ds:schemaRef ds:uri="http://purl.org/dc/elements/1.1/"/>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3CA0E10A-4563-40F3-ADDD-5B4D89EAB10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5420c5-ce29-4fd8-9b0b-06107616db10"/>
    <ds:schemaRef ds:uri="2410f877-682a-4a84-b4b9-52eb2a9985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B739C01-A55D-4154-8A5A-0B12F337382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199053</TotalTime>
  <Words>2137</Words>
  <Application>Microsoft Office PowerPoint</Application>
  <PresentationFormat>On-screen Show (4:3)</PresentationFormat>
  <Paragraphs>297</Paragraphs>
  <Slides>31</Slides>
  <Notes>0</Notes>
  <HiddenSlides>0</HiddenSlides>
  <MMClips>0</MMClips>
  <ScaleCrop>false</ScaleCrop>
  <HeadingPairs>
    <vt:vector size="8" baseType="variant">
      <vt:variant>
        <vt:lpstr>Fonts Used</vt:lpstr>
      </vt:variant>
      <vt:variant>
        <vt:i4>13</vt:i4>
      </vt:variant>
      <vt:variant>
        <vt:lpstr>Theme</vt:lpstr>
      </vt:variant>
      <vt:variant>
        <vt:i4>3</vt:i4>
      </vt:variant>
      <vt:variant>
        <vt:lpstr>Embedded OLE Servers</vt:lpstr>
      </vt:variant>
      <vt:variant>
        <vt:i4>2</vt:i4>
      </vt:variant>
      <vt:variant>
        <vt:lpstr>Slide Titles</vt:lpstr>
      </vt:variant>
      <vt:variant>
        <vt:i4>31</vt:i4>
      </vt:variant>
    </vt:vector>
  </HeadingPairs>
  <TitlesOfParts>
    <vt:vector size="49" baseType="lpstr">
      <vt:lpstr>Arial</vt:lpstr>
      <vt:lpstr>Arial Black</vt:lpstr>
      <vt:lpstr>Arial Narrow</vt:lpstr>
      <vt:lpstr>Calibri</vt:lpstr>
      <vt:lpstr>Calibri Light</vt:lpstr>
      <vt:lpstr>Century Gothic</vt:lpstr>
      <vt:lpstr>Corbel</vt:lpstr>
      <vt:lpstr>Franklin Gothic Medium</vt:lpstr>
      <vt:lpstr>Gill Sans MT</vt:lpstr>
      <vt:lpstr>Symbol</vt:lpstr>
      <vt:lpstr>Times New Roman</vt:lpstr>
      <vt:lpstr>Wingdings</vt:lpstr>
      <vt:lpstr>Wingdings 2</vt:lpstr>
      <vt:lpstr>SIBSON CONSULTING Document</vt:lpstr>
      <vt:lpstr>Data slides</vt:lpstr>
      <vt:lpstr>Quotable</vt:lpstr>
      <vt:lpstr>Worksheet</vt:lpstr>
      <vt:lpstr>Microsoft Excel Worksheet</vt:lpstr>
      <vt:lpstr>GM Leadership Report –  John Viola – General Manager Linda Martin – Senior Director of Administration</vt:lpstr>
      <vt:lpstr>PowerPoint Presentation</vt:lpstr>
      <vt:lpstr>Maintenance</vt:lpstr>
      <vt:lpstr>Maintenance</vt:lpstr>
      <vt:lpstr>Drainage</vt:lpstr>
      <vt:lpstr>Firehouse</vt:lpstr>
      <vt:lpstr>Amenities</vt:lpstr>
      <vt:lpstr>Amenities</vt:lpstr>
      <vt:lpstr>Golf Course</vt:lpstr>
      <vt:lpstr>DMA Study</vt:lpstr>
      <vt:lpstr>Cell Tower</vt:lpstr>
      <vt:lpstr>Electronic Signs</vt:lpstr>
      <vt:lpstr>Mailboxes</vt:lpstr>
      <vt:lpstr>CPI</vt:lpstr>
      <vt:lpstr>CPI Violation Dashboard June</vt:lpstr>
      <vt:lpstr>Work Orders June</vt:lpstr>
      <vt:lpstr>Customer Service Dashboard (from info@oceanpines.org) June</vt:lpstr>
      <vt:lpstr>Addendum</vt:lpstr>
      <vt:lpstr>Addendum</vt:lpstr>
      <vt:lpstr>Addendum</vt:lpstr>
      <vt:lpstr>Addendum</vt:lpstr>
      <vt:lpstr>Addendum</vt:lpstr>
      <vt:lpstr>Addendum</vt:lpstr>
      <vt:lpstr>PUBLIC SAFETY PERCENTAGE OF ASSESSMENT </vt:lpstr>
      <vt:lpstr>PUBLIC SAFETY INCREASES TO ASSESSMENT </vt:lpstr>
      <vt:lpstr>Financials</vt:lpstr>
      <vt:lpstr>MONTH OF JUNE 2025 FINANCIAL RESULTS</vt:lpstr>
      <vt:lpstr>JUNE 2025 YTD FINANCIAL RESULTS</vt:lpstr>
      <vt:lpstr>UNAUDITED RESERVE SUMMARY  JUNE 2025 ($ MILLIONS)</vt:lpstr>
      <vt:lpstr>Treasurer’s Report -  Monica Rakowski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Board of Directors Meeting</dc:title>
  <dc:creator>Michelle Bennett</dc:creator>
  <cp:lastModifiedBy>Linda Martin</cp:lastModifiedBy>
  <cp:revision>1865</cp:revision>
  <cp:lastPrinted>2025-07-24T20:45:22Z</cp:lastPrinted>
  <dcterms:created xsi:type="dcterms:W3CDTF">2021-01-13T14:26:54Z</dcterms:created>
  <dcterms:modified xsi:type="dcterms:W3CDTF">2025-07-26T12:55:56Z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0x010100DF58D88600E1A94FA3EA08FFB8100B44</vt:lpwstr>
  </property>
</Properties>
</file>