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1"/>
    <p:sldMasterId id="2147484398" r:id="rId2"/>
    <p:sldMasterId id="2147484410" r:id="rId3"/>
  </p:sldMasterIdLst>
  <p:notesMasterIdLst>
    <p:notesMasterId r:id="rId49"/>
  </p:notesMasterIdLst>
  <p:handoutMasterIdLst>
    <p:handoutMasterId r:id="rId50"/>
  </p:handoutMasterIdLst>
  <p:sldIdLst>
    <p:sldId id="267" r:id="rId4"/>
    <p:sldId id="274" r:id="rId5"/>
    <p:sldId id="281" r:id="rId6"/>
    <p:sldId id="280" r:id="rId7"/>
    <p:sldId id="1242" r:id="rId8"/>
    <p:sldId id="1252" r:id="rId9"/>
    <p:sldId id="761" r:id="rId10"/>
    <p:sldId id="726" r:id="rId11"/>
    <p:sldId id="733" r:id="rId12"/>
    <p:sldId id="1247" r:id="rId13"/>
    <p:sldId id="1248" r:id="rId14"/>
    <p:sldId id="1249" r:id="rId15"/>
    <p:sldId id="1280" r:id="rId16"/>
    <p:sldId id="1281" r:id="rId17"/>
    <p:sldId id="1239" r:id="rId18"/>
    <p:sldId id="1238" r:id="rId19"/>
    <p:sldId id="653" r:id="rId20"/>
    <p:sldId id="662" r:id="rId21"/>
    <p:sldId id="655" r:id="rId22"/>
    <p:sldId id="663" r:id="rId23"/>
    <p:sldId id="1282" r:id="rId24"/>
    <p:sldId id="582" r:id="rId25"/>
    <p:sldId id="623" r:id="rId26"/>
    <p:sldId id="626" r:id="rId27"/>
    <p:sldId id="627" r:id="rId28"/>
    <p:sldId id="624" r:id="rId29"/>
    <p:sldId id="625" r:id="rId30"/>
    <p:sldId id="284" r:id="rId31"/>
    <p:sldId id="767" r:id="rId32"/>
    <p:sldId id="690" r:id="rId33"/>
    <p:sldId id="567" r:id="rId34"/>
    <p:sldId id="399" r:id="rId35"/>
    <p:sldId id="1275" r:id="rId36"/>
    <p:sldId id="1268" r:id="rId37"/>
    <p:sldId id="1276" r:id="rId38"/>
    <p:sldId id="1274" r:id="rId39"/>
    <p:sldId id="1236" r:id="rId40"/>
    <p:sldId id="709" r:id="rId41"/>
    <p:sldId id="1277" r:id="rId42"/>
    <p:sldId id="1269" r:id="rId43"/>
    <p:sldId id="1270" r:id="rId44"/>
    <p:sldId id="1273" r:id="rId45"/>
    <p:sldId id="287" r:id="rId46"/>
    <p:sldId id="290" r:id="rId47"/>
    <p:sldId id="291" r:id="rId4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ACC"/>
    <a:srgbClr val="E4E1DE"/>
    <a:srgbClr val="FF0000"/>
    <a:srgbClr val="BCE1EC"/>
    <a:srgbClr val="FFFF00"/>
    <a:srgbClr val="FFFF66"/>
    <a:srgbClr val="D65C00"/>
    <a:srgbClr val="04D2B0"/>
    <a:srgbClr val="D4D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06" autoAdjust="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/>
              <a:t>FY21/22 Assessment Collection Totals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5967894239848913E-2"/>
          <c:y val="0.11644672888111209"/>
          <c:w val="0.94806421152030218"/>
          <c:h val="0.716989282589676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Summary!$A$1</c:f>
              <c:strCache>
                <c:ptCount val="1"/>
                <c:pt idx="0">
                  <c:v>FY 2021 - 2022 ASSESSMENT COLLECTION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  <a:effectLst/>
            <a:sp3d>
              <a:contourClr>
                <a:srgbClr val="00B050"/>
              </a:contourClr>
            </a:sp3d>
          </c:spPr>
          <c:invertIfNegative val="0"/>
          <c:dLbls>
            <c:dLbl>
              <c:idx val="0"/>
              <c:layout>
                <c:manualLayout>
                  <c:x val="4.5348956491043999E-4"/>
                  <c:y val="-1.7979231040413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5FF83F4-0DF3-4EEF-9EC8-5E5AF76AEF47}" type="VALUE">
                      <a:rPr lang="en-US" sz="1200"/>
                      <a:pPr>
                        <a:defRPr sz="1050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2D7-43F4-83B2-393BC8325328}"/>
                </c:ext>
              </c:extLst>
            </c:dLbl>
            <c:dLbl>
              <c:idx val="1"/>
              <c:layout>
                <c:manualLayout>
                  <c:x val="2.419754870090724E-3"/>
                  <c:y val="-8.80497197675618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D7-43F4-83B2-393BC8325328}"/>
                </c:ext>
              </c:extLst>
            </c:dLbl>
            <c:dLbl>
              <c:idx val="2"/>
              <c:layout>
                <c:manualLayout>
                  <c:x val="-3.0581039755351682E-3"/>
                  <c:y val="2.7670804249905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D7-43F4-83B2-393BC8325328}"/>
                </c:ext>
              </c:extLst>
            </c:dLbl>
            <c:dLbl>
              <c:idx val="3"/>
              <c:layout>
                <c:manualLayout>
                  <c:x val="-1.2232415902140673E-2"/>
                  <c:y val="-3.63901018922856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D7-43F4-83B2-393BC8325328}"/>
                </c:ext>
              </c:extLst>
            </c:dLbl>
            <c:dLbl>
              <c:idx val="4"/>
              <c:layout>
                <c:manualLayout>
                  <c:x val="-6.1162079510704483E-3"/>
                  <c:y val="-1.09170305676855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D7-43F4-83B2-393BC8325328}"/>
                </c:ext>
              </c:extLst>
            </c:dLbl>
            <c:dLbl>
              <c:idx val="5"/>
              <c:layout>
                <c:manualLayout>
                  <c:x val="0"/>
                  <c:y val="-2.1834061135371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D7-43F4-83B2-393BC83253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Summary!$A$6:$A$11</c:f>
              <c:strCache>
                <c:ptCount val="6"/>
                <c:pt idx="0">
                  <c:v>Mar 2021</c:v>
                </c:pt>
                <c:pt idx="1">
                  <c:v>Apr 2021</c:v>
                </c:pt>
                <c:pt idx="2">
                  <c:v>May 2021</c:v>
                </c:pt>
                <c:pt idx="3">
                  <c:v>Jun 2021</c:v>
                </c:pt>
                <c:pt idx="4">
                  <c:v>Jul 2021</c:v>
                </c:pt>
                <c:pt idx="5">
                  <c:v>Aug 2021</c:v>
                </c:pt>
              </c:strCache>
            </c:strRef>
          </c:cat>
          <c:val>
            <c:numRef>
              <c:f>Summary!$C$6:$C$11</c:f>
              <c:numCache>
                <c:formatCode>"$"#,##0.00</c:formatCode>
                <c:ptCount val="6"/>
                <c:pt idx="0">
                  <c:v>2709626.94</c:v>
                </c:pt>
                <c:pt idx="1">
                  <c:v>6920662.3100000005</c:v>
                </c:pt>
                <c:pt idx="2">
                  <c:v>8302767.3000000007</c:v>
                </c:pt>
                <c:pt idx="3">
                  <c:v>8748858.1900000013</c:v>
                </c:pt>
                <c:pt idx="4">
                  <c:v>8912659.9200000018</c:v>
                </c:pt>
                <c:pt idx="5">
                  <c:v>9054183.7600000016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2D7-43F4-83B2-393BC8325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0690416"/>
        <c:axId val="470690744"/>
      </c:barChart>
      <c:catAx>
        <c:axId val="47069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90744"/>
        <c:crosses val="autoZero"/>
        <c:auto val="1"/>
        <c:lblAlgn val="ctr"/>
        <c:lblOffset val="100"/>
        <c:noMultiLvlLbl val="0"/>
      </c:catAx>
      <c:valAx>
        <c:axId val="470690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crossAx val="47069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baseline="0" dirty="0"/>
              <a:t>FY21/22 Assessment Collection Totals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5967894239848913E-2"/>
          <c:y val="0.11644672888111209"/>
          <c:w val="0.94806421152030218"/>
          <c:h val="0.716989282589676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470690416"/>
        <c:axId val="470690744"/>
      </c:barChart>
      <c:catAx>
        <c:axId val="470690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690744"/>
        <c:crosses val="autoZero"/>
        <c:auto val="1"/>
        <c:lblAlgn val="ctr"/>
        <c:lblOffset val="100"/>
        <c:noMultiLvlLbl val="0"/>
      </c:catAx>
      <c:valAx>
        <c:axId val="4706907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crossAx val="47069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F5009-0BF7-4DC7-8761-648C3A31CE0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B849B3-EE92-4F22-8F7E-142A51942BD8}">
      <dgm:prSet custT="1"/>
      <dgm:spPr>
        <a:ln>
          <a:noFill/>
        </a:ln>
      </dgm:spPr>
      <dgm:t>
        <a:bodyPr/>
        <a:lstStyle/>
        <a:p>
          <a:pPr marL="0" defTabSz="1244600">
            <a:lnSpc>
              <a:spcPct val="100000"/>
            </a:lnSpc>
            <a:spcAft>
              <a:spcPts val="0"/>
            </a:spcAft>
            <a:buNone/>
          </a:pPr>
          <a:r>
            <a:rPr lang="en-US" sz="2800" b="1" dirty="0">
              <a:latin typeface="Calibri" panose="020F0502020204030204" pitchFamily="34" charset="0"/>
              <a:cs typeface="Calibri" panose="020F0502020204030204" pitchFamily="34" charset="0"/>
            </a:rPr>
            <a:t>GM Report</a:t>
          </a:r>
        </a:p>
      </dgm:t>
    </dgm:pt>
    <dgm:pt modelId="{A403FB1D-0A94-496E-995F-4AAC8EFE8D61}" type="parTrans" cxnId="{2431257B-6215-409A-A5EA-776FCF225ED4}">
      <dgm:prSet/>
      <dgm:spPr/>
      <dgm:t>
        <a:bodyPr/>
        <a:lstStyle/>
        <a:p>
          <a:endParaRPr lang="en-US"/>
        </a:p>
      </dgm:t>
    </dgm:pt>
    <dgm:pt modelId="{6BFC6230-1E06-4372-97E4-3FE1629361ED}" type="sibTrans" cxnId="{2431257B-6215-409A-A5EA-776FCF225ED4}">
      <dgm:prSet/>
      <dgm:spPr/>
      <dgm:t>
        <a:bodyPr/>
        <a:lstStyle/>
        <a:p>
          <a:endParaRPr lang="en-US"/>
        </a:p>
      </dgm:t>
    </dgm:pt>
    <dgm:pt modelId="{187EDFFA-7B51-48DB-9178-7937B1D3AFC8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Initiatives</a:t>
          </a:r>
        </a:p>
      </dgm:t>
    </dgm:pt>
    <dgm:pt modelId="{CC539BDE-4084-4524-B98E-4A3FA8D1864E}" type="parTrans" cxnId="{250799DD-5DA6-4583-9A42-A58726A8970D}">
      <dgm:prSet/>
      <dgm:spPr/>
      <dgm:t>
        <a:bodyPr/>
        <a:lstStyle/>
        <a:p>
          <a:endParaRPr lang="en-US"/>
        </a:p>
      </dgm:t>
    </dgm:pt>
    <dgm:pt modelId="{FE284B39-4887-4205-A59F-5C22EFBA471F}" type="sibTrans" cxnId="{250799DD-5DA6-4583-9A42-A58726A8970D}">
      <dgm:prSet/>
      <dgm:spPr/>
      <dgm:t>
        <a:bodyPr/>
        <a:lstStyle/>
        <a:p>
          <a:endParaRPr lang="en-US"/>
        </a:p>
      </dgm:t>
    </dgm:pt>
    <dgm:pt modelId="{A5573508-FD77-4B52-BE79-D141B005BBDA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Pickleball Courts</a:t>
          </a:r>
        </a:p>
      </dgm:t>
    </dgm:pt>
    <dgm:pt modelId="{45B97AA0-CFDB-4D35-80C8-68B5D24FF4D1}" type="parTrans" cxnId="{70797D22-6B8E-4E22-BDCA-4B3FE9773D65}">
      <dgm:prSet/>
      <dgm:spPr/>
      <dgm:t>
        <a:bodyPr/>
        <a:lstStyle/>
        <a:p>
          <a:endParaRPr lang="en-US"/>
        </a:p>
      </dgm:t>
    </dgm:pt>
    <dgm:pt modelId="{80826E47-6F26-4757-9CE3-9AA15511DD4F}" type="sibTrans" cxnId="{70797D22-6B8E-4E22-BDCA-4B3FE9773D65}">
      <dgm:prSet/>
      <dgm:spPr/>
      <dgm:t>
        <a:bodyPr/>
        <a:lstStyle/>
        <a:p>
          <a:endParaRPr lang="en-US"/>
        </a:p>
      </dgm:t>
    </dgm:pt>
    <dgm:pt modelId="{E9BD4093-CC16-4CD6-B039-2F867EC25527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Golf Course Maintenance</a:t>
          </a:r>
        </a:p>
      </dgm:t>
    </dgm:pt>
    <dgm:pt modelId="{34D83608-DCBB-4E8A-8A02-9EDD606787BB}" type="parTrans" cxnId="{EB3CB9E5-31C8-4B09-B906-29F0D8E6407D}">
      <dgm:prSet/>
      <dgm:spPr/>
      <dgm:t>
        <a:bodyPr/>
        <a:lstStyle/>
        <a:p>
          <a:endParaRPr lang="en-US"/>
        </a:p>
      </dgm:t>
    </dgm:pt>
    <dgm:pt modelId="{88C8338D-CABD-4B6A-8E4A-827A7326BCB8}" type="sibTrans" cxnId="{EB3CB9E5-31C8-4B09-B906-29F0D8E6407D}">
      <dgm:prSet/>
      <dgm:spPr/>
      <dgm:t>
        <a:bodyPr/>
        <a:lstStyle/>
        <a:p>
          <a:endParaRPr lang="en-US"/>
        </a:p>
      </dgm:t>
    </dgm:pt>
    <dgm:pt modelId="{D0156F85-7EF9-4900-8194-837FB318833B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Emergency Bulkheads</a:t>
          </a:r>
        </a:p>
      </dgm:t>
    </dgm:pt>
    <dgm:pt modelId="{76C12812-AA01-453E-B74F-E31C3E58AC3D}" type="parTrans" cxnId="{25B08E0D-077B-49B9-B545-B585AE4F4578}">
      <dgm:prSet/>
      <dgm:spPr/>
      <dgm:t>
        <a:bodyPr/>
        <a:lstStyle/>
        <a:p>
          <a:endParaRPr lang="en-US"/>
        </a:p>
      </dgm:t>
    </dgm:pt>
    <dgm:pt modelId="{B1753CE8-EEB3-46F8-B743-71144B1FC76C}" type="sibTrans" cxnId="{25B08E0D-077B-49B9-B545-B585AE4F4578}">
      <dgm:prSet/>
      <dgm:spPr/>
      <dgm:t>
        <a:bodyPr/>
        <a:lstStyle/>
        <a:p>
          <a:endParaRPr lang="en-US"/>
        </a:p>
      </dgm:t>
    </dgm:pt>
    <dgm:pt modelId="{796B29F5-F53B-44CE-963D-D22D87E425DB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DMA Study</a:t>
          </a:r>
        </a:p>
      </dgm:t>
    </dgm:pt>
    <dgm:pt modelId="{2EBF4C79-D946-4E5C-AECE-95DA40E423B8}" type="parTrans" cxnId="{3A55117C-2033-4614-828F-3A5EB6554066}">
      <dgm:prSet/>
      <dgm:spPr/>
      <dgm:t>
        <a:bodyPr/>
        <a:lstStyle/>
        <a:p>
          <a:endParaRPr lang="en-US"/>
        </a:p>
      </dgm:t>
    </dgm:pt>
    <dgm:pt modelId="{ADCF450E-5267-4C40-82F2-D2CCE86AE398}" type="sibTrans" cxnId="{3A55117C-2033-4614-828F-3A5EB6554066}">
      <dgm:prSet/>
      <dgm:spPr/>
      <dgm:t>
        <a:bodyPr/>
        <a:lstStyle/>
        <a:p>
          <a:endParaRPr lang="en-US"/>
        </a:p>
      </dgm:t>
    </dgm:pt>
    <dgm:pt modelId="{783B2634-0496-453A-B8F7-6C6431DF59DA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Landscaping</a:t>
          </a:r>
        </a:p>
      </dgm:t>
    </dgm:pt>
    <dgm:pt modelId="{4899F7F7-6EEC-461E-B82C-9234EAB3A35C}" type="parTrans" cxnId="{04DD9CA1-75FA-42B2-B810-27B97877104D}">
      <dgm:prSet/>
      <dgm:spPr/>
      <dgm:t>
        <a:bodyPr/>
        <a:lstStyle/>
        <a:p>
          <a:endParaRPr lang="en-US"/>
        </a:p>
      </dgm:t>
    </dgm:pt>
    <dgm:pt modelId="{C503B794-D804-45DF-B5B9-CB0C6CB45D0C}" type="sibTrans" cxnId="{04DD9CA1-75FA-42B2-B810-27B97877104D}">
      <dgm:prSet/>
      <dgm:spPr/>
      <dgm:t>
        <a:bodyPr/>
        <a:lstStyle/>
        <a:p>
          <a:endParaRPr lang="en-US"/>
        </a:p>
      </dgm:t>
    </dgm:pt>
    <dgm:pt modelId="{7D47B0ED-412E-414B-BAB4-C37EF823E3F8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Fire Hydrants</a:t>
          </a:r>
        </a:p>
      </dgm:t>
    </dgm:pt>
    <dgm:pt modelId="{AE9BC2D0-9645-4D9D-A50F-02A53F7498A8}" type="parTrans" cxnId="{C719933E-CB52-4202-94EC-2C4F1A6F1791}">
      <dgm:prSet/>
      <dgm:spPr/>
      <dgm:t>
        <a:bodyPr/>
        <a:lstStyle/>
        <a:p>
          <a:endParaRPr lang="en-US"/>
        </a:p>
      </dgm:t>
    </dgm:pt>
    <dgm:pt modelId="{32F46CE2-5B17-43A6-84BD-598F616E7850}" type="sibTrans" cxnId="{C719933E-CB52-4202-94EC-2C4F1A6F1791}">
      <dgm:prSet/>
      <dgm:spPr/>
      <dgm:t>
        <a:bodyPr/>
        <a:lstStyle/>
        <a:p>
          <a:endParaRPr lang="en-US"/>
        </a:p>
      </dgm:t>
    </dgm:pt>
    <dgm:pt modelId="{1597C6E8-8E12-42D3-8576-C6C3110291EE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Effluent Water – Irrigation System</a:t>
          </a:r>
        </a:p>
      </dgm:t>
    </dgm:pt>
    <dgm:pt modelId="{8FA86927-87B7-4B94-BF8D-CDE35D23B9B4}" type="parTrans" cxnId="{1164362A-954E-413D-B001-05C1D7A09C4E}">
      <dgm:prSet/>
      <dgm:spPr/>
      <dgm:t>
        <a:bodyPr/>
        <a:lstStyle/>
        <a:p>
          <a:endParaRPr lang="en-US"/>
        </a:p>
      </dgm:t>
    </dgm:pt>
    <dgm:pt modelId="{952A72B0-C559-4618-83F4-C1C74D5F445D}" type="sibTrans" cxnId="{1164362A-954E-413D-B001-05C1D7A09C4E}">
      <dgm:prSet/>
      <dgm:spPr/>
      <dgm:t>
        <a:bodyPr/>
        <a:lstStyle/>
        <a:p>
          <a:endParaRPr lang="en-US"/>
        </a:p>
      </dgm:t>
    </dgm:pt>
    <dgm:pt modelId="{E0E2A563-DCCA-4A2E-8F7E-FFA6A370B321}">
      <dgm:prSet custT="1"/>
      <dgm:spPr>
        <a:ln>
          <a:noFill/>
        </a:ln>
      </dgm:spPr>
      <dgm:t>
        <a:bodyPr/>
        <a:lstStyle/>
        <a:p>
          <a:pPr marL="687388" indent="-225425" defTabSz="974725">
            <a:lnSpc>
              <a:spcPct val="90000"/>
            </a:lnSpc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Dredging</a:t>
          </a:r>
        </a:p>
      </dgm:t>
    </dgm:pt>
    <dgm:pt modelId="{6F3FA6AC-A24B-48A0-924E-574BD4E16D0E}" type="parTrans" cxnId="{68EE5ED4-B78C-4B4D-B65F-36851B44C86D}">
      <dgm:prSet/>
      <dgm:spPr/>
      <dgm:t>
        <a:bodyPr/>
        <a:lstStyle/>
        <a:p>
          <a:endParaRPr lang="en-US"/>
        </a:p>
      </dgm:t>
    </dgm:pt>
    <dgm:pt modelId="{43C6307E-28C8-44D2-9F04-81ACBF20123E}" type="sibTrans" cxnId="{68EE5ED4-B78C-4B4D-B65F-36851B44C86D}">
      <dgm:prSet/>
      <dgm:spPr/>
      <dgm:t>
        <a:bodyPr/>
        <a:lstStyle/>
        <a:p>
          <a:endParaRPr lang="en-US"/>
        </a:p>
      </dgm:t>
    </dgm:pt>
    <dgm:pt modelId="{341FFF4B-AFD9-4B69-9A5C-89DD38ED72EA}" type="pres">
      <dgm:prSet presAssocID="{462F5009-0BF7-4DC7-8761-648C3A31CE0C}" presName="diagram" presStyleCnt="0">
        <dgm:presLayoutVars>
          <dgm:dir/>
          <dgm:resizeHandles val="exact"/>
        </dgm:presLayoutVars>
      </dgm:prSet>
      <dgm:spPr/>
    </dgm:pt>
    <dgm:pt modelId="{17F224EC-808A-4A8F-B7DC-2E5B9557C321}" type="pres">
      <dgm:prSet presAssocID="{13B849B3-EE92-4F22-8F7E-142A51942BD8}" presName="node" presStyleLbl="node1" presStyleIdx="0" presStyleCnt="1" custScaleY="108395" custLinFactNeighborX="0" custLinFactNeighborY="-9356">
        <dgm:presLayoutVars>
          <dgm:bulletEnabled val="1"/>
        </dgm:presLayoutVars>
      </dgm:prSet>
      <dgm:spPr/>
    </dgm:pt>
  </dgm:ptLst>
  <dgm:cxnLst>
    <dgm:cxn modelId="{6C603E02-A82A-4B9F-B24C-1B7E7F70FBB1}" type="presOf" srcId="{796B29F5-F53B-44CE-963D-D22D87E425DB}" destId="{17F224EC-808A-4A8F-B7DC-2E5B9557C321}" srcOrd="0" destOrd="7" presId="urn:microsoft.com/office/officeart/2005/8/layout/default"/>
    <dgm:cxn modelId="{0D0D7B02-3F23-450F-967A-8989E95D5182}" type="presOf" srcId="{187EDFFA-7B51-48DB-9178-7937B1D3AFC8}" destId="{17F224EC-808A-4A8F-B7DC-2E5B9557C321}" srcOrd="0" destOrd="1" presId="urn:microsoft.com/office/officeart/2005/8/layout/default"/>
    <dgm:cxn modelId="{25B08E0D-077B-49B9-B545-B585AE4F4578}" srcId="{13B849B3-EE92-4F22-8F7E-142A51942BD8}" destId="{D0156F85-7EF9-4900-8194-837FB318833B}" srcOrd="3" destOrd="0" parTransId="{76C12812-AA01-453E-B74F-E31C3E58AC3D}" sibTransId="{B1753CE8-EEB3-46F8-B743-71144B1FC76C}"/>
    <dgm:cxn modelId="{6C6CC20F-B28E-4E07-BB03-D6E4E95589DB}" type="presOf" srcId="{13B849B3-EE92-4F22-8F7E-142A51942BD8}" destId="{17F224EC-808A-4A8F-B7DC-2E5B9557C321}" srcOrd="0" destOrd="0" presId="urn:microsoft.com/office/officeart/2005/8/layout/default"/>
    <dgm:cxn modelId="{70797D22-6B8E-4E22-BDCA-4B3FE9773D65}" srcId="{13B849B3-EE92-4F22-8F7E-142A51942BD8}" destId="{A5573508-FD77-4B52-BE79-D141B005BBDA}" srcOrd="1" destOrd="0" parTransId="{45B97AA0-CFDB-4D35-80C8-68B5D24FF4D1}" sibTransId="{80826E47-6F26-4757-9CE3-9AA15511DD4F}"/>
    <dgm:cxn modelId="{1164362A-954E-413D-B001-05C1D7A09C4E}" srcId="{13B849B3-EE92-4F22-8F7E-142A51942BD8}" destId="{1597C6E8-8E12-42D3-8576-C6C3110291EE}" srcOrd="7" destOrd="0" parTransId="{8FA86927-87B7-4B94-BF8D-CDE35D23B9B4}" sibTransId="{952A72B0-C559-4618-83F4-C1C74D5F445D}"/>
    <dgm:cxn modelId="{C719933E-CB52-4202-94EC-2C4F1A6F1791}" srcId="{13B849B3-EE92-4F22-8F7E-142A51942BD8}" destId="{7D47B0ED-412E-414B-BAB4-C37EF823E3F8}" srcOrd="5" destOrd="0" parTransId="{AE9BC2D0-9645-4D9D-A50F-02A53F7498A8}" sibTransId="{32F46CE2-5B17-43A6-84BD-598F616E7850}"/>
    <dgm:cxn modelId="{1E81213F-4EDA-41AF-B4F9-BE4F525BDCBF}" type="presOf" srcId="{D0156F85-7EF9-4900-8194-837FB318833B}" destId="{17F224EC-808A-4A8F-B7DC-2E5B9557C321}" srcOrd="0" destOrd="4" presId="urn:microsoft.com/office/officeart/2005/8/layout/default"/>
    <dgm:cxn modelId="{8F201B68-0634-46EC-A000-1DD45F5030E8}" type="presOf" srcId="{7D47B0ED-412E-414B-BAB4-C37EF823E3F8}" destId="{17F224EC-808A-4A8F-B7DC-2E5B9557C321}" srcOrd="0" destOrd="6" presId="urn:microsoft.com/office/officeart/2005/8/layout/default"/>
    <dgm:cxn modelId="{77BAEC57-BFC9-45D9-B4E4-C314B5909E08}" type="presOf" srcId="{E0E2A563-DCCA-4A2E-8F7E-FFA6A370B321}" destId="{17F224EC-808A-4A8F-B7DC-2E5B9557C321}" srcOrd="0" destOrd="9" presId="urn:microsoft.com/office/officeart/2005/8/layout/default"/>
    <dgm:cxn modelId="{2431257B-6215-409A-A5EA-776FCF225ED4}" srcId="{462F5009-0BF7-4DC7-8761-648C3A31CE0C}" destId="{13B849B3-EE92-4F22-8F7E-142A51942BD8}" srcOrd="0" destOrd="0" parTransId="{A403FB1D-0A94-496E-995F-4AAC8EFE8D61}" sibTransId="{6BFC6230-1E06-4372-97E4-3FE1629361ED}"/>
    <dgm:cxn modelId="{3A55117C-2033-4614-828F-3A5EB6554066}" srcId="{13B849B3-EE92-4F22-8F7E-142A51942BD8}" destId="{796B29F5-F53B-44CE-963D-D22D87E425DB}" srcOrd="6" destOrd="0" parTransId="{2EBF4C79-D946-4E5C-AECE-95DA40E423B8}" sibTransId="{ADCF450E-5267-4C40-82F2-D2CCE86AE398}"/>
    <dgm:cxn modelId="{67385E7D-186A-4333-AA3D-2EEB43C3A9CF}" type="presOf" srcId="{1597C6E8-8E12-42D3-8576-C6C3110291EE}" destId="{17F224EC-808A-4A8F-B7DC-2E5B9557C321}" srcOrd="0" destOrd="8" presId="urn:microsoft.com/office/officeart/2005/8/layout/default"/>
    <dgm:cxn modelId="{F015789C-E5DC-40D8-8345-51EA47CFD562}" type="presOf" srcId="{783B2634-0496-453A-B8F7-6C6431DF59DA}" destId="{17F224EC-808A-4A8F-B7DC-2E5B9557C321}" srcOrd="0" destOrd="5" presId="urn:microsoft.com/office/officeart/2005/8/layout/default"/>
    <dgm:cxn modelId="{04DD9CA1-75FA-42B2-B810-27B97877104D}" srcId="{13B849B3-EE92-4F22-8F7E-142A51942BD8}" destId="{783B2634-0496-453A-B8F7-6C6431DF59DA}" srcOrd="4" destOrd="0" parTransId="{4899F7F7-6EEC-461E-B82C-9234EAB3A35C}" sibTransId="{C503B794-D804-45DF-B5B9-CB0C6CB45D0C}"/>
    <dgm:cxn modelId="{C6A483B8-C8A1-4F81-B127-BCA5EFA8B70B}" type="presOf" srcId="{462F5009-0BF7-4DC7-8761-648C3A31CE0C}" destId="{341FFF4B-AFD9-4B69-9A5C-89DD38ED72EA}" srcOrd="0" destOrd="0" presId="urn:microsoft.com/office/officeart/2005/8/layout/default"/>
    <dgm:cxn modelId="{4726EBD2-28F1-4943-82B8-79ECA616EAAC}" type="presOf" srcId="{E9BD4093-CC16-4CD6-B039-2F867EC25527}" destId="{17F224EC-808A-4A8F-B7DC-2E5B9557C321}" srcOrd="0" destOrd="3" presId="urn:microsoft.com/office/officeart/2005/8/layout/default"/>
    <dgm:cxn modelId="{68EE5ED4-B78C-4B4D-B65F-36851B44C86D}" srcId="{13B849B3-EE92-4F22-8F7E-142A51942BD8}" destId="{E0E2A563-DCCA-4A2E-8F7E-FFA6A370B321}" srcOrd="8" destOrd="0" parTransId="{6F3FA6AC-A24B-48A0-924E-574BD4E16D0E}" sibTransId="{43C6307E-28C8-44D2-9F04-81ACBF20123E}"/>
    <dgm:cxn modelId="{250799DD-5DA6-4583-9A42-A58726A8970D}" srcId="{13B849B3-EE92-4F22-8F7E-142A51942BD8}" destId="{187EDFFA-7B51-48DB-9178-7937B1D3AFC8}" srcOrd="0" destOrd="0" parTransId="{CC539BDE-4084-4524-B98E-4A3FA8D1864E}" sibTransId="{FE284B39-4887-4205-A59F-5C22EFBA471F}"/>
    <dgm:cxn modelId="{EB3CB9E5-31C8-4B09-B906-29F0D8E6407D}" srcId="{13B849B3-EE92-4F22-8F7E-142A51942BD8}" destId="{E9BD4093-CC16-4CD6-B039-2F867EC25527}" srcOrd="2" destOrd="0" parTransId="{34D83608-DCBB-4E8A-8A02-9EDD606787BB}" sibTransId="{88C8338D-CABD-4B6A-8E4A-827A7326BCB8}"/>
    <dgm:cxn modelId="{BAC38EF1-253C-4D43-92F7-3F7DD8F475C5}" type="presOf" srcId="{A5573508-FD77-4B52-BE79-D141B005BBDA}" destId="{17F224EC-808A-4A8F-B7DC-2E5B9557C321}" srcOrd="0" destOrd="2" presId="urn:microsoft.com/office/officeart/2005/8/layout/default"/>
    <dgm:cxn modelId="{14DFBC19-D3A1-4154-B6C1-2C201F856D38}" type="presParOf" srcId="{341FFF4B-AFD9-4B69-9A5C-89DD38ED72EA}" destId="{17F224EC-808A-4A8F-B7DC-2E5B9557C321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F5009-0BF7-4DC7-8761-648C3A31CE0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B849B3-EE92-4F22-8F7E-142A51942BD8}">
      <dgm:prSet custT="1"/>
      <dgm:spPr>
        <a:ln>
          <a:noFill/>
        </a:ln>
      </dgm:spPr>
      <dgm:t>
        <a:bodyPr/>
        <a:lstStyle/>
        <a:p>
          <a:pPr marL="0" defTabSz="1244600">
            <a:lnSpc>
              <a:spcPct val="100000"/>
            </a:lnSpc>
            <a:spcAft>
              <a:spcPts val="0"/>
            </a:spcAft>
            <a:buNone/>
          </a:pPr>
          <a:r>
            <a: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GM Report</a:t>
          </a:r>
        </a:p>
      </dgm:t>
    </dgm:pt>
    <dgm:pt modelId="{A403FB1D-0A94-496E-995F-4AAC8EFE8D61}" type="parTrans" cxnId="{2431257B-6215-409A-A5EA-776FCF225ED4}">
      <dgm:prSet/>
      <dgm:spPr/>
      <dgm:t>
        <a:bodyPr/>
        <a:lstStyle/>
        <a:p>
          <a:endParaRPr lang="en-US"/>
        </a:p>
      </dgm:t>
    </dgm:pt>
    <dgm:pt modelId="{6BFC6230-1E06-4372-97E4-3FE1629361ED}" type="sibTrans" cxnId="{2431257B-6215-409A-A5EA-776FCF225ED4}">
      <dgm:prSet/>
      <dgm:spPr/>
      <dgm:t>
        <a:bodyPr/>
        <a:lstStyle/>
        <a:p>
          <a:endParaRPr lang="en-US"/>
        </a:p>
      </dgm:t>
    </dgm:pt>
    <dgm:pt modelId="{187EDFFA-7B51-48DB-9178-7937B1D3AFC8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Public Works</a:t>
          </a:r>
        </a:p>
      </dgm:t>
    </dgm:pt>
    <dgm:pt modelId="{CC539BDE-4084-4524-B98E-4A3FA8D1864E}" type="parTrans" cxnId="{250799DD-5DA6-4583-9A42-A58726A8970D}">
      <dgm:prSet/>
      <dgm:spPr/>
      <dgm:t>
        <a:bodyPr/>
        <a:lstStyle/>
        <a:p>
          <a:endParaRPr lang="en-US"/>
        </a:p>
      </dgm:t>
    </dgm:pt>
    <dgm:pt modelId="{FE284B39-4887-4205-A59F-5C22EFBA471F}" type="sibTrans" cxnId="{250799DD-5DA6-4583-9A42-A58726A8970D}">
      <dgm:prSet/>
      <dgm:spPr/>
      <dgm:t>
        <a:bodyPr/>
        <a:lstStyle/>
        <a:p>
          <a:endParaRPr lang="en-US"/>
        </a:p>
      </dgm:t>
    </dgm:pt>
    <dgm:pt modelId="{D644543C-8E6D-4300-B69E-D9A6AE519FDC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Golf</a:t>
          </a:r>
        </a:p>
      </dgm:t>
    </dgm:pt>
    <dgm:pt modelId="{B989B4C2-7CD9-4529-A01D-D4C818C2D1A2}" type="parTrans" cxnId="{C60079F3-27C3-4B62-BC80-E0209C73214C}">
      <dgm:prSet/>
      <dgm:spPr/>
      <dgm:t>
        <a:bodyPr/>
        <a:lstStyle/>
        <a:p>
          <a:endParaRPr lang="en-US"/>
        </a:p>
      </dgm:t>
    </dgm:pt>
    <dgm:pt modelId="{3EABD8DE-5D8E-4553-B709-E779E7B0889D}" type="sibTrans" cxnId="{C60079F3-27C3-4B62-BC80-E0209C73214C}">
      <dgm:prSet/>
      <dgm:spPr/>
      <dgm:t>
        <a:bodyPr/>
        <a:lstStyle/>
        <a:p>
          <a:endParaRPr lang="en-US"/>
        </a:p>
      </dgm:t>
    </dgm:pt>
    <dgm:pt modelId="{B620057D-ADB2-42DC-8013-04F41B6FA09C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Aquatics</a:t>
          </a:r>
        </a:p>
      </dgm:t>
    </dgm:pt>
    <dgm:pt modelId="{074FAF8C-873E-4CBC-BCB9-9865637B8541}" type="parTrans" cxnId="{71FA5F88-536E-4A9B-AD27-5933F9FCFADC}">
      <dgm:prSet/>
      <dgm:spPr/>
      <dgm:t>
        <a:bodyPr/>
        <a:lstStyle/>
        <a:p>
          <a:endParaRPr lang="en-US"/>
        </a:p>
      </dgm:t>
    </dgm:pt>
    <dgm:pt modelId="{2E98FC6C-68FE-419B-82F3-2D26F5C66668}" type="sibTrans" cxnId="{71FA5F88-536E-4A9B-AD27-5933F9FCFADC}">
      <dgm:prSet/>
      <dgm:spPr/>
      <dgm:t>
        <a:bodyPr/>
        <a:lstStyle/>
        <a:p>
          <a:endParaRPr lang="en-US"/>
        </a:p>
      </dgm:t>
    </dgm:pt>
    <dgm:pt modelId="{CF0CA8F1-9BC9-4C72-B3CC-8C3B09256454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Recreation &amp; Parks</a:t>
          </a:r>
        </a:p>
      </dgm:t>
    </dgm:pt>
    <dgm:pt modelId="{BF16908D-90C4-4F96-B27A-F8BF6DB5E886}" type="parTrans" cxnId="{6592DBA9-6CE7-472E-BE24-3329F60D90D4}">
      <dgm:prSet/>
      <dgm:spPr/>
      <dgm:t>
        <a:bodyPr/>
        <a:lstStyle/>
        <a:p>
          <a:endParaRPr lang="en-US"/>
        </a:p>
      </dgm:t>
    </dgm:pt>
    <dgm:pt modelId="{2C210CFB-15C1-447A-9377-3A96A098BCFC}" type="sibTrans" cxnId="{6592DBA9-6CE7-472E-BE24-3329F60D90D4}">
      <dgm:prSet/>
      <dgm:spPr/>
      <dgm:t>
        <a:bodyPr/>
        <a:lstStyle/>
        <a:p>
          <a:endParaRPr lang="en-US"/>
        </a:p>
      </dgm:t>
    </dgm:pt>
    <dgm:pt modelId="{A85272D2-C528-490F-B2C3-427C3283050B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Racquet</a:t>
          </a:r>
        </a:p>
      </dgm:t>
    </dgm:pt>
    <dgm:pt modelId="{B0DF94F4-5D94-4B2D-B2FB-AEF5D05DE701}" type="parTrans" cxnId="{6BD2E731-B6AE-47E7-9424-93224D9E34C7}">
      <dgm:prSet/>
      <dgm:spPr/>
      <dgm:t>
        <a:bodyPr/>
        <a:lstStyle/>
        <a:p>
          <a:endParaRPr lang="en-US"/>
        </a:p>
      </dgm:t>
    </dgm:pt>
    <dgm:pt modelId="{3B36818A-A1D0-421C-80BF-AE3B6C30DD47}" type="sibTrans" cxnId="{6BD2E731-B6AE-47E7-9424-93224D9E34C7}">
      <dgm:prSet/>
      <dgm:spPr/>
      <dgm:t>
        <a:bodyPr/>
        <a:lstStyle/>
        <a:p>
          <a:endParaRPr lang="en-US"/>
        </a:p>
      </dgm:t>
    </dgm:pt>
    <dgm:pt modelId="{1512BA1A-1CFA-4271-9AE4-A6CFE256557E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Craft Club</a:t>
          </a:r>
        </a:p>
      </dgm:t>
    </dgm:pt>
    <dgm:pt modelId="{FEB4C595-AB0A-4D46-A94A-6C08B0B40F6C}" type="parTrans" cxnId="{2E138646-9041-4C70-84D4-8B4F4B241DAC}">
      <dgm:prSet/>
      <dgm:spPr/>
      <dgm:t>
        <a:bodyPr/>
        <a:lstStyle/>
        <a:p>
          <a:endParaRPr lang="en-US"/>
        </a:p>
      </dgm:t>
    </dgm:pt>
    <dgm:pt modelId="{D37C581E-80E7-415F-9957-746ECB174FB1}" type="sibTrans" cxnId="{2E138646-9041-4C70-84D4-8B4F4B241DAC}">
      <dgm:prSet/>
      <dgm:spPr/>
      <dgm:t>
        <a:bodyPr/>
        <a:lstStyle/>
        <a:p>
          <a:endParaRPr lang="en-US"/>
        </a:p>
      </dgm:t>
    </dgm:pt>
    <dgm:pt modelId="{647FD70F-628A-4363-A2F9-9B38588299C9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Farmer’s Market</a:t>
          </a:r>
        </a:p>
      </dgm:t>
    </dgm:pt>
    <dgm:pt modelId="{AD7E41AC-8B02-4225-B46F-2DAE6AC28973}" type="parTrans" cxnId="{A8BA1A18-303D-4E61-9CFE-A24DFCDC3100}">
      <dgm:prSet/>
      <dgm:spPr/>
      <dgm:t>
        <a:bodyPr/>
        <a:lstStyle/>
        <a:p>
          <a:endParaRPr lang="en-US"/>
        </a:p>
      </dgm:t>
    </dgm:pt>
    <dgm:pt modelId="{1DE357FD-45ED-4FD1-BFA5-6C22F0C64D4E}" type="sibTrans" cxnId="{A8BA1A18-303D-4E61-9CFE-A24DFCDC3100}">
      <dgm:prSet/>
      <dgm:spPr/>
      <dgm:t>
        <a:bodyPr/>
        <a:lstStyle/>
        <a:p>
          <a:endParaRPr lang="en-US"/>
        </a:p>
      </dgm:t>
    </dgm:pt>
    <dgm:pt modelId="{5F9831E7-20F6-45CA-BD97-4D5F678F9587}">
      <dgm:prSet custT="1"/>
      <dgm:spPr>
        <a:ln>
          <a:noFill/>
        </a:ln>
      </dgm:spPr>
      <dgm:t>
        <a:bodyPr/>
        <a:lstStyle/>
        <a:p>
          <a:pPr marL="339725" indent="-165100" defTabSz="977900">
            <a:lnSpc>
              <a:spcPct val="90000"/>
            </a:lnSpc>
            <a:spcAft>
              <a:spcPct val="15000"/>
            </a:spcAft>
          </a:pPr>
          <a:r>
            <a: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Marina</a:t>
          </a:r>
        </a:p>
      </dgm:t>
    </dgm:pt>
    <dgm:pt modelId="{04031E57-4AF1-4ACC-B1CF-8D17F569D7B2}" type="parTrans" cxnId="{96550C1A-8D06-4B83-B9CE-E97502579828}">
      <dgm:prSet/>
      <dgm:spPr/>
      <dgm:t>
        <a:bodyPr/>
        <a:lstStyle/>
        <a:p>
          <a:endParaRPr lang="en-US"/>
        </a:p>
      </dgm:t>
    </dgm:pt>
    <dgm:pt modelId="{1318113F-D1DC-4A85-A9C7-F9F6510F60EB}" type="sibTrans" cxnId="{96550C1A-8D06-4B83-B9CE-E97502579828}">
      <dgm:prSet/>
      <dgm:spPr/>
      <dgm:t>
        <a:bodyPr/>
        <a:lstStyle/>
        <a:p>
          <a:endParaRPr lang="en-US"/>
        </a:p>
      </dgm:t>
    </dgm:pt>
    <dgm:pt modelId="{341FFF4B-AFD9-4B69-9A5C-89DD38ED72EA}" type="pres">
      <dgm:prSet presAssocID="{462F5009-0BF7-4DC7-8761-648C3A31CE0C}" presName="diagram" presStyleCnt="0">
        <dgm:presLayoutVars>
          <dgm:dir/>
          <dgm:resizeHandles val="exact"/>
        </dgm:presLayoutVars>
      </dgm:prSet>
      <dgm:spPr/>
    </dgm:pt>
    <dgm:pt modelId="{17F224EC-808A-4A8F-B7DC-2E5B9557C321}" type="pres">
      <dgm:prSet presAssocID="{13B849B3-EE92-4F22-8F7E-142A51942BD8}" presName="node" presStyleLbl="node1" presStyleIdx="0" presStyleCnt="1" custScaleY="108395" custLinFactNeighborX="0" custLinFactNeighborY="-9356">
        <dgm:presLayoutVars>
          <dgm:bulletEnabled val="1"/>
        </dgm:presLayoutVars>
      </dgm:prSet>
      <dgm:spPr/>
    </dgm:pt>
  </dgm:ptLst>
  <dgm:cxnLst>
    <dgm:cxn modelId="{0D0D7B02-3F23-450F-967A-8989E95D5182}" type="presOf" srcId="{187EDFFA-7B51-48DB-9178-7937B1D3AFC8}" destId="{17F224EC-808A-4A8F-B7DC-2E5B9557C321}" srcOrd="0" destOrd="1" presId="urn:microsoft.com/office/officeart/2005/8/layout/default"/>
    <dgm:cxn modelId="{6C6CC20F-B28E-4E07-BB03-D6E4E95589DB}" type="presOf" srcId="{13B849B3-EE92-4F22-8F7E-142A51942BD8}" destId="{17F224EC-808A-4A8F-B7DC-2E5B9557C321}" srcOrd="0" destOrd="0" presId="urn:microsoft.com/office/officeart/2005/8/layout/default"/>
    <dgm:cxn modelId="{607E0516-91F6-4E86-B1FF-2B373D0A53F2}" type="presOf" srcId="{5F9831E7-20F6-45CA-BD97-4D5F678F9587}" destId="{17F224EC-808A-4A8F-B7DC-2E5B9557C321}" srcOrd="0" destOrd="8" presId="urn:microsoft.com/office/officeart/2005/8/layout/default"/>
    <dgm:cxn modelId="{A8BA1A18-303D-4E61-9CFE-A24DFCDC3100}" srcId="{13B849B3-EE92-4F22-8F7E-142A51942BD8}" destId="{647FD70F-628A-4363-A2F9-9B38588299C9}" srcOrd="6" destOrd="0" parTransId="{AD7E41AC-8B02-4225-B46F-2DAE6AC28973}" sibTransId="{1DE357FD-45ED-4FD1-BFA5-6C22F0C64D4E}"/>
    <dgm:cxn modelId="{96550C1A-8D06-4B83-B9CE-E97502579828}" srcId="{13B849B3-EE92-4F22-8F7E-142A51942BD8}" destId="{5F9831E7-20F6-45CA-BD97-4D5F678F9587}" srcOrd="7" destOrd="0" parTransId="{04031E57-4AF1-4ACC-B1CF-8D17F569D7B2}" sibTransId="{1318113F-D1DC-4A85-A9C7-F9F6510F60EB}"/>
    <dgm:cxn modelId="{7D49191D-25B6-4303-8637-A7A3657AF1AB}" type="presOf" srcId="{B620057D-ADB2-42DC-8013-04F41B6FA09C}" destId="{17F224EC-808A-4A8F-B7DC-2E5B9557C321}" srcOrd="0" destOrd="3" presId="urn:microsoft.com/office/officeart/2005/8/layout/default"/>
    <dgm:cxn modelId="{E1C14823-65F7-4D9E-A85B-983A468ED93E}" type="presOf" srcId="{D644543C-8E6D-4300-B69E-D9A6AE519FDC}" destId="{17F224EC-808A-4A8F-B7DC-2E5B9557C321}" srcOrd="0" destOrd="2" presId="urn:microsoft.com/office/officeart/2005/8/layout/default"/>
    <dgm:cxn modelId="{6BD2E731-B6AE-47E7-9424-93224D9E34C7}" srcId="{13B849B3-EE92-4F22-8F7E-142A51942BD8}" destId="{A85272D2-C528-490F-B2C3-427C3283050B}" srcOrd="4" destOrd="0" parTransId="{B0DF94F4-5D94-4B2D-B2FB-AEF5D05DE701}" sibTransId="{3B36818A-A1D0-421C-80BF-AE3B6C30DD47}"/>
    <dgm:cxn modelId="{2B1B6E3B-33B8-4E89-AA5C-2B87D8C36A88}" type="presOf" srcId="{647FD70F-628A-4363-A2F9-9B38588299C9}" destId="{17F224EC-808A-4A8F-B7DC-2E5B9557C321}" srcOrd="0" destOrd="7" presId="urn:microsoft.com/office/officeart/2005/8/layout/default"/>
    <dgm:cxn modelId="{2E138646-9041-4C70-84D4-8B4F4B241DAC}" srcId="{13B849B3-EE92-4F22-8F7E-142A51942BD8}" destId="{1512BA1A-1CFA-4271-9AE4-A6CFE256557E}" srcOrd="5" destOrd="0" parTransId="{FEB4C595-AB0A-4D46-A94A-6C08B0B40F6C}" sibTransId="{D37C581E-80E7-415F-9957-746ECB174FB1}"/>
    <dgm:cxn modelId="{AEDCDC4E-7E55-4D40-9EE1-3A58DA922068}" type="presOf" srcId="{1512BA1A-1CFA-4271-9AE4-A6CFE256557E}" destId="{17F224EC-808A-4A8F-B7DC-2E5B9557C321}" srcOrd="0" destOrd="6" presId="urn:microsoft.com/office/officeart/2005/8/layout/default"/>
    <dgm:cxn modelId="{2431257B-6215-409A-A5EA-776FCF225ED4}" srcId="{462F5009-0BF7-4DC7-8761-648C3A31CE0C}" destId="{13B849B3-EE92-4F22-8F7E-142A51942BD8}" srcOrd="0" destOrd="0" parTransId="{A403FB1D-0A94-496E-995F-4AAC8EFE8D61}" sibTransId="{6BFC6230-1E06-4372-97E4-3FE1629361ED}"/>
    <dgm:cxn modelId="{71FA5F88-536E-4A9B-AD27-5933F9FCFADC}" srcId="{13B849B3-EE92-4F22-8F7E-142A51942BD8}" destId="{B620057D-ADB2-42DC-8013-04F41B6FA09C}" srcOrd="2" destOrd="0" parTransId="{074FAF8C-873E-4CBC-BCB9-9865637B8541}" sibTransId="{2E98FC6C-68FE-419B-82F3-2D26F5C66668}"/>
    <dgm:cxn modelId="{6592DBA9-6CE7-472E-BE24-3329F60D90D4}" srcId="{13B849B3-EE92-4F22-8F7E-142A51942BD8}" destId="{CF0CA8F1-9BC9-4C72-B3CC-8C3B09256454}" srcOrd="3" destOrd="0" parTransId="{BF16908D-90C4-4F96-B27A-F8BF6DB5E886}" sibTransId="{2C210CFB-15C1-447A-9377-3A96A098BCFC}"/>
    <dgm:cxn modelId="{77F866B1-1578-4B1C-A70F-AB1A60A8BB9D}" type="presOf" srcId="{CF0CA8F1-9BC9-4C72-B3CC-8C3B09256454}" destId="{17F224EC-808A-4A8F-B7DC-2E5B9557C321}" srcOrd="0" destOrd="4" presId="urn:microsoft.com/office/officeart/2005/8/layout/default"/>
    <dgm:cxn modelId="{C6A483B8-C8A1-4F81-B127-BCA5EFA8B70B}" type="presOf" srcId="{462F5009-0BF7-4DC7-8761-648C3A31CE0C}" destId="{341FFF4B-AFD9-4B69-9A5C-89DD38ED72EA}" srcOrd="0" destOrd="0" presId="urn:microsoft.com/office/officeart/2005/8/layout/default"/>
    <dgm:cxn modelId="{250799DD-5DA6-4583-9A42-A58726A8970D}" srcId="{13B849B3-EE92-4F22-8F7E-142A51942BD8}" destId="{187EDFFA-7B51-48DB-9178-7937B1D3AFC8}" srcOrd="0" destOrd="0" parTransId="{CC539BDE-4084-4524-B98E-4A3FA8D1864E}" sibTransId="{FE284B39-4887-4205-A59F-5C22EFBA471F}"/>
    <dgm:cxn modelId="{C60079F3-27C3-4B62-BC80-E0209C73214C}" srcId="{13B849B3-EE92-4F22-8F7E-142A51942BD8}" destId="{D644543C-8E6D-4300-B69E-D9A6AE519FDC}" srcOrd="1" destOrd="0" parTransId="{B989B4C2-7CD9-4529-A01D-D4C818C2D1A2}" sibTransId="{3EABD8DE-5D8E-4553-B709-E779E7B0889D}"/>
    <dgm:cxn modelId="{D03124FF-3E97-4884-AC45-6582DAAC5A88}" type="presOf" srcId="{A85272D2-C528-490F-B2C3-427C3283050B}" destId="{17F224EC-808A-4A8F-B7DC-2E5B9557C321}" srcOrd="0" destOrd="5" presId="urn:microsoft.com/office/officeart/2005/8/layout/default"/>
    <dgm:cxn modelId="{14DFBC19-D3A1-4154-B6C1-2C201F856D38}" type="presParOf" srcId="{341FFF4B-AFD9-4B69-9A5C-89DD38ED72EA}" destId="{17F224EC-808A-4A8F-B7DC-2E5B9557C321}" srcOrd="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224EC-808A-4A8F-B7DC-2E5B9557C321}">
      <dsp:nvSpPr>
        <dsp:cNvPr id="0" name=""/>
        <dsp:cNvSpPr/>
      </dsp:nvSpPr>
      <dsp:spPr>
        <a:xfrm>
          <a:off x="0" y="5674"/>
          <a:ext cx="8229600" cy="5352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latin typeface="Calibri" panose="020F0502020204030204" pitchFamily="34" charset="0"/>
              <a:cs typeface="Calibri" panose="020F0502020204030204" pitchFamily="34" charset="0"/>
            </a:rPr>
            <a:t>GM Report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Initiatives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Pickleball Courts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Golf Course Maintenance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Emergency Bulkheads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Landscaping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Fire Hydrants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DMA Study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Effluent Water – Irrigation System</a:t>
          </a:r>
        </a:p>
        <a:p>
          <a:pPr marL="687388" lvl="1" indent="-225425" algn="l" defTabSz="974725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Dredging</a:t>
          </a:r>
        </a:p>
      </dsp:txBody>
      <dsp:txXfrm>
        <a:off x="0" y="5674"/>
        <a:ext cx="8229600" cy="5352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224EC-808A-4A8F-B7DC-2E5B9557C321}">
      <dsp:nvSpPr>
        <dsp:cNvPr id="0" name=""/>
        <dsp:cNvSpPr/>
      </dsp:nvSpPr>
      <dsp:spPr>
        <a:xfrm>
          <a:off x="0" y="5674"/>
          <a:ext cx="8229600" cy="5352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GM Report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Public Works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Golf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Aquatics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Recreation &amp; Parks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Racquet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Craft Club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Farmer’s Market</a:t>
          </a:r>
        </a:p>
        <a:p>
          <a:pPr marL="339725" lvl="1" indent="-1651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Marina</a:t>
          </a:r>
        </a:p>
      </dsp:txBody>
      <dsp:txXfrm>
        <a:off x="0" y="5674"/>
        <a:ext cx="8229600" cy="535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9/15/2021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9/15/2021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3"/>
            <a:ext cx="3037840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C1E98-2F62-4D6D-8A1E-74C1482EE1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05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D6722-9B4D-4E29-B226-C325925A8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09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3D6722-9B4D-4E29-B226-C325925A81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2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83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420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844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618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96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99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525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020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90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1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5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645152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905744" y="4474741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77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02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663440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905744" y="4485132"/>
            <a:ext cx="7406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4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120900"/>
            <a:ext cx="3479802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6958" y="2120900"/>
            <a:ext cx="3479802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4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057400"/>
            <a:ext cx="3479802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958275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6958" y="2057400"/>
            <a:ext cx="3479802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6958" y="2958274"/>
            <a:ext cx="3479802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72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226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0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2" y="0"/>
            <a:ext cx="3490722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786384"/>
            <a:ext cx="2638175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4238" y="812800"/>
            <a:ext cx="4446258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599" y="3043051"/>
            <a:ext cx="2638175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2598" y="6446521"/>
            <a:ext cx="2638176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94238" y="6446521"/>
            <a:ext cx="4000514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062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715000"/>
            <a:ext cx="7584948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2959" y="6446839"/>
            <a:ext cx="5113697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78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668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1066800"/>
          </a:xfrm>
        </p:spPr>
        <p:txBody>
          <a:bodyPr anchor="t"/>
          <a:lstStyle>
            <a:lvl1pPr>
              <a:defRPr sz="2550">
                <a:solidFill>
                  <a:srgbClr val="007FA3"/>
                </a:solidFill>
              </a:defRPr>
            </a:lvl1pPr>
          </a:lstStyle>
          <a:p>
            <a:r>
              <a:rPr lang="en-US" dirty="0"/>
              <a:t>Click to add figure number and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368160"/>
            <a:ext cx="8229600" cy="9168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600"/>
            </a:lvl1pPr>
            <a:lvl2pPr marL="0" indent="0">
              <a:spcBef>
                <a:spcPts val="0"/>
              </a:spcBef>
              <a:buNone/>
              <a:defRPr sz="1200"/>
            </a:lvl2pPr>
            <a:lvl3pPr marL="0" indent="0">
              <a:spcBef>
                <a:spcPts val="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 sz="1200"/>
            </a:lvl4pPr>
            <a:lvl5pPr marL="0" indent="0">
              <a:spcBef>
                <a:spcPts val="0"/>
              </a:spcBef>
              <a:buNone/>
              <a:defRPr sz="1200"/>
            </a:lvl5pPr>
            <a:lvl6pPr marL="0" indent="0">
              <a:spcBef>
                <a:spcPts val="0"/>
              </a:spcBef>
              <a:buNone/>
              <a:defRPr sz="1200"/>
            </a:lvl6pPr>
            <a:lvl7pPr marL="0" indent="0">
              <a:spcBef>
                <a:spcPts val="0"/>
              </a:spcBef>
              <a:buNone/>
              <a:defRPr sz="1200"/>
            </a:lvl7pPr>
            <a:lvl8pPr marL="0" indent="0">
              <a:spcBef>
                <a:spcPts val="0"/>
              </a:spcBef>
              <a:buNone/>
              <a:defRPr sz="1200"/>
            </a:lvl8pPr>
            <a:lvl9pPr marL="0" indent="0">
              <a:spcBef>
                <a:spcPts val="0"/>
              </a:spcBef>
              <a:buNone/>
              <a:defRPr sz="1200"/>
            </a:lvl9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3969" y="6172203"/>
            <a:ext cx="8595360" cy="2354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DF6EFB-3F44-496C-A842-1E0B3D3B975A}" type="datetimeFigureOut">
              <a:rPr lang="en-US" smtClean="0"/>
              <a:pPr/>
              <a:t>9/15/2021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0B2350-5261-4F5C-9DF5-EF0D264FC8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Pearson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76790"/>
            <a:ext cx="918000" cy="279915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600200" y="6429346"/>
            <a:ext cx="7162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Tx/>
              <a:defRPr/>
            </a:pPr>
            <a:r>
              <a:rPr lang="en-US" alt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© 2017, 2014, 2010 Pearson Education,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9924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39ED1-20B6-486E-AD1A-0AF57D3268A8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108202"/>
            <a:ext cx="75438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63819" y="6446839"/>
            <a:ext cx="1938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9/15/2021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59" y="6446839"/>
            <a:ext cx="5113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186" y="6446839"/>
            <a:ext cx="585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895149" y="1897380"/>
            <a:ext cx="74752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48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  <p:sldLayoutId id="2147484422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25" i="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11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42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12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9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9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100000"/>
        </a:lnSpc>
        <a:spcBef>
          <a:spcPts val="150"/>
        </a:spcBef>
        <a:spcAft>
          <a:spcPts val="300"/>
        </a:spcAft>
        <a:buClrTx/>
        <a:buFont typeface="Calibri" pitchFamily="34" charset="0"/>
        <a:buChar char="◦"/>
        <a:defRPr sz="97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oceanpines.or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6412368-7E6B-4064-B6FA-72DF6DA0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14FE20-9BCC-4219-A8AD-B1C110BD5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462" y="976508"/>
            <a:ext cx="4143979" cy="2367221"/>
          </a:xfrm>
        </p:spPr>
        <p:txBody>
          <a:bodyPr>
            <a:normAutofit/>
          </a:bodyPr>
          <a:lstStyle/>
          <a:p>
            <a:r>
              <a:rPr lang="en-US" sz="4700">
                <a:latin typeface="Franklin Gothic Medium" panose="020B0603020102020204" pitchFamily="34" charset="0"/>
              </a:rPr>
              <a:t>Board of Directors Meeting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89462" y="3531204"/>
            <a:ext cx="4148190" cy="160657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Franklin Gothic Medium" panose="020B0603020102020204" pitchFamily="34" charset="0"/>
              </a:rPr>
              <a:t>September 15, 2021</a:t>
            </a:r>
          </a:p>
        </p:txBody>
      </p: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A661C966-C6C8-4667-903D-E68521C35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3" y="3528543"/>
            <a:ext cx="415208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439133-030D-427C-AADE-2B48B1991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8041" y="482171"/>
            <a:ext cx="3055899" cy="5149101"/>
            <a:chOff x="7477388" y="482171"/>
            <a:chExt cx="4074533" cy="51491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C11378B-6628-411A-9A79-CF10232D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77388" y="482171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8E6BF6A-26B8-45E6-887E-FE78A7984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47" y="812507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2388B0B-738B-4313-8674-79D97E74A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3718" y="977965"/>
            <a:ext cx="2339583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Meeting">
            <a:extLst>
              <a:ext uri="{FF2B5EF4-FFF2-40B4-BE49-F238E27FC236}">
                <a16:creationId xmlns:a16="http://schemas.microsoft.com/office/drawing/2014/main" id="{80607E5A-D77F-43FC-8C0E-97F0202CB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7279" y="1999767"/>
            <a:ext cx="2099328" cy="20993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F84359-5DD6-461B-9519-90AA2F46C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0BC892-CE86-41EE-8A3B-2178D5170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352DB-B2E0-491E-B8DC-FF607FBB6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2080" y="715404"/>
            <a:ext cx="6339840" cy="47548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307A3-D704-4A2A-B4F9-4670DEA33A95}"/>
              </a:ext>
            </a:extLst>
          </p:cNvPr>
          <p:cNvSpPr txBox="1"/>
          <p:nvPr/>
        </p:nvSpPr>
        <p:spPr>
          <a:xfrm>
            <a:off x="2830286" y="130629"/>
            <a:ext cx="3483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Pickleball Courts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632F06-5349-4CD2-87B1-B9EA9F86D275}"/>
              </a:ext>
            </a:extLst>
          </p:cNvPr>
          <p:cNvSpPr txBox="1"/>
          <p:nvPr/>
        </p:nvSpPr>
        <p:spPr>
          <a:xfrm>
            <a:off x="814251" y="5546768"/>
            <a:ext cx="7515497" cy="707886"/>
          </a:xfrm>
          <a:prstGeom prst="rect">
            <a:avLst/>
          </a:prstGeom>
          <a:solidFill>
            <a:srgbClr val="E4E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 was recommended by the Racquet Sports Advisory Committee </a:t>
            </a:r>
          </a:p>
          <a:p>
            <a:pPr algn="ctr"/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Cost of $800 to line </a:t>
            </a:r>
            <a:r>
              <a:rPr lang="en-US" sz="2000" dirty="0"/>
              <a:t>2 Pickleball courts on Court 9</a:t>
            </a:r>
          </a:p>
        </p:txBody>
      </p:sp>
    </p:spTree>
    <p:extLst>
      <p:ext uri="{BB962C8B-B14F-4D97-AF65-F5344CB8AC3E}">
        <p14:creationId xmlns:p14="http://schemas.microsoft.com/office/powerpoint/2010/main" val="2870319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307A3-D704-4A2A-B4F9-4670DEA33A95}"/>
              </a:ext>
            </a:extLst>
          </p:cNvPr>
          <p:cNvSpPr txBox="1"/>
          <p:nvPr/>
        </p:nvSpPr>
        <p:spPr>
          <a:xfrm>
            <a:off x="420946" y="2913014"/>
            <a:ext cx="3825943" cy="109891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cap="all" dirty="0">
                <a:latin typeface="+mj-lt"/>
                <a:ea typeface="+mj-ea"/>
                <a:cs typeface="+mj-cs"/>
              </a:rPr>
              <a:t>Golf Course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cap="all" dirty="0">
                <a:latin typeface="+mj-lt"/>
                <a:ea typeface="+mj-ea"/>
                <a:cs typeface="+mj-cs"/>
              </a:rPr>
              <a:t>Maintenance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96F15A-52B7-4F9C-A0B3-000475CB5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9086" y="-58"/>
            <a:ext cx="4246659" cy="2834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6352DB-B2E0-491E-B8DC-FF607FBB6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97341" y="3620289"/>
            <a:ext cx="4246659" cy="2834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ACE45D-D5FA-4995-BA7F-B96D1DA0F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9085" y="4023360"/>
            <a:ext cx="4246659" cy="2834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4B63B-D55F-43D6-9D21-F486B3816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97112" y="421649"/>
            <a:ext cx="4246659" cy="283464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6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F28EA84-13B4-4494-A4D3-8DE462FF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EB1B24-66CE-4D63-A39D-2D1B481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DE337D-1DBA-4536-8145-B43EE65C7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5712CD0A-E8DE-4D09-8595-53412E6A7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r="24421"/>
          <a:stretch/>
        </p:blipFill>
        <p:spPr>
          <a:xfrm rot="5400000">
            <a:off x="900506" y="-769042"/>
            <a:ext cx="2651760" cy="4189845"/>
          </a:xfrm>
          <a:prstGeom prst="rect">
            <a:avLst/>
          </a:prstGeom>
        </p:spPr>
      </p:pic>
      <p:pic>
        <p:nvPicPr>
          <p:cNvPr id="3" name="Picture 2" descr="A picture containing tree, outdoor, bridge&#10;&#10;Description automatically generated">
            <a:extLst>
              <a:ext uri="{FF2B5EF4-FFF2-40B4-BE49-F238E27FC236}">
                <a16:creationId xmlns:a16="http://schemas.microsoft.com/office/drawing/2014/main" id="{A7E99F84-6C26-489D-B922-6944672C2E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2"/>
          <a:stretch/>
        </p:blipFill>
        <p:spPr>
          <a:xfrm rot="5400000">
            <a:off x="227542" y="2678015"/>
            <a:ext cx="2578473" cy="27706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233926-059A-41AD-A9F2-56552CF4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3C145E-93D4-481E-92DC-736D9EBA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A93163-4131-44DE-B6DE-D4AC96E86462}"/>
              </a:ext>
            </a:extLst>
          </p:cNvPr>
          <p:cNvSpPr txBox="1"/>
          <p:nvPr/>
        </p:nvSpPr>
        <p:spPr>
          <a:xfrm>
            <a:off x="2717076" y="5304919"/>
            <a:ext cx="6426924" cy="1569660"/>
          </a:xfrm>
          <a:prstGeom prst="rect">
            <a:avLst/>
          </a:prstGeom>
          <a:solidFill>
            <a:srgbClr val="E4E1DE"/>
          </a:solidFill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/>
              <a:t>This project is in the 3rd of the 4-year plan originally scheduled to start next month. (this section was originally scheduled for the 4th year)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/>
              <a:t>Cost of project is $191,000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/>
              <a:t>Footage is 537 linear feet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/>
              <a:t>Project started on August 20th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1600" dirty="0"/>
              <a:t>Projected time of completion is September 24th </a:t>
            </a:r>
            <a:endParaRPr lang="en-US" sz="1400" dirty="0"/>
          </a:p>
        </p:txBody>
      </p:sp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EA9693A3-F2AD-4E95-9BC5-C4CDB0601073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r="31308"/>
          <a:stretch/>
        </p:blipFill>
        <p:spPr>
          <a:xfrm rot="5400000">
            <a:off x="6347063" y="2668938"/>
            <a:ext cx="2560320" cy="2770632"/>
          </a:xfrm>
          <a:prstGeom prst="rect">
            <a:avLst/>
          </a:prstGeom>
        </p:spPr>
      </p:pic>
      <p:pic>
        <p:nvPicPr>
          <p:cNvPr id="14" name="Picture 13" descr="A picture containing tree, water, outdoor, grass&#10;&#10;Description automatically generated">
            <a:extLst>
              <a:ext uri="{FF2B5EF4-FFF2-40B4-BE49-F238E27FC236}">
                <a16:creationId xmlns:a16="http://schemas.microsoft.com/office/drawing/2014/main" id="{C1D39D56-A7B8-46B1-ACEE-E02C0AC2B2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4806297" y="0"/>
            <a:ext cx="4206240" cy="2655189"/>
          </a:xfrm>
          <a:prstGeom prst="rect">
            <a:avLst/>
          </a:prstGeom>
        </p:spPr>
      </p:pic>
      <p:pic>
        <p:nvPicPr>
          <p:cNvPr id="9" name="Picture 8" descr="A picture containing tree, water, river, outdoor&#10;&#10;Description automatically generated">
            <a:extLst>
              <a:ext uri="{FF2B5EF4-FFF2-40B4-BE49-F238E27FC236}">
                <a16:creationId xmlns:a16="http://schemas.microsoft.com/office/drawing/2014/main" id="{1ED27D14-9183-4915-B67B-BBC4993FE5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0" y="2347452"/>
            <a:ext cx="3901440" cy="292608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307A3-D704-4A2A-B4F9-4670DEA33A95}"/>
              </a:ext>
            </a:extLst>
          </p:cNvPr>
          <p:cNvSpPr txBox="1"/>
          <p:nvPr/>
        </p:nvSpPr>
        <p:spPr>
          <a:xfrm>
            <a:off x="-227" y="5352567"/>
            <a:ext cx="2786970" cy="1548250"/>
          </a:xfrm>
          <a:prstGeom prst="rect">
            <a:avLst/>
          </a:prstGeom>
          <a:solidFill>
            <a:srgbClr val="E4E1DE"/>
          </a:solidFill>
        </p:spPr>
        <p:txBody>
          <a:bodyPr vert="horz" lIns="91440" tIns="45720" rIns="91440" bIns="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cap="all" dirty="0">
                <a:latin typeface="+mj-lt"/>
                <a:ea typeface="+mj-ea"/>
                <a:cs typeface="+mj-cs"/>
              </a:rPr>
              <a:t>Emergency Bulkheads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0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10300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F28EA84-13B4-4494-A4D3-8DE462FF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EB1B24-66CE-4D63-A39D-2D1B481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DE337D-1DBA-4536-8145-B43EE65C7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475" y="3528543"/>
            <a:ext cx="211794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712CD0A-E8DE-4D09-8595-53412E6A7D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r="-349"/>
          <a:stretch/>
        </p:blipFill>
        <p:spPr>
          <a:xfrm>
            <a:off x="0" y="-35990"/>
            <a:ext cx="3985764" cy="26517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7233926-059A-41AD-A9F2-56552CF4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13C145E-93D4-481E-92DC-736D9EBA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1D39D56-A7B8-46B1-ACEE-E02C0AC2B2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2643" b="2643"/>
          <a:stretch/>
        </p:blipFill>
        <p:spPr>
          <a:xfrm>
            <a:off x="5026773" y="0"/>
            <a:ext cx="3985764" cy="2655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D27D14-9183-4915-B67B-BBC4993FE5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r="18832"/>
          <a:stretch/>
        </p:blipFill>
        <p:spPr>
          <a:xfrm rot="5400000">
            <a:off x="59665" y="3327589"/>
            <a:ext cx="2651759" cy="2770632"/>
          </a:xfrm>
          <a:prstGeom prst="rect">
            <a:avLst/>
          </a:prstGeom>
          <a:ln w="7620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307A3-D704-4A2A-B4F9-4670DEA33A95}"/>
              </a:ext>
            </a:extLst>
          </p:cNvPr>
          <p:cNvSpPr txBox="1"/>
          <p:nvPr/>
        </p:nvSpPr>
        <p:spPr>
          <a:xfrm>
            <a:off x="-227" y="6128413"/>
            <a:ext cx="9144000" cy="736250"/>
          </a:xfrm>
          <a:prstGeom prst="rect">
            <a:avLst/>
          </a:prstGeom>
          <a:solidFill>
            <a:srgbClr val="E4E1DE"/>
          </a:solidFill>
        </p:spPr>
        <p:txBody>
          <a:bodyPr vert="horz" lIns="91440" tIns="45720" rIns="91440" bIns="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ts val="2400"/>
              </a:spcBef>
            </a:pPr>
            <a:r>
              <a:rPr lang="en-US" sz="3100" cap="all" dirty="0">
                <a:latin typeface="+mj-lt"/>
                <a:ea typeface="+mj-ea"/>
                <a:cs typeface="+mj-cs"/>
              </a:rPr>
              <a:t>LANDSCAPING AROUND OCEAN PINES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cap="all" dirty="0">
                <a:latin typeface="+mj-lt"/>
                <a:ea typeface="+mj-ea"/>
                <a:cs typeface="+mj-cs"/>
              </a:rPr>
              <a:t>Salt Grass / Teal Bay / Bay colony are next on the schedule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000" cap="all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99F84-6C26-489D-B922-6944672C2E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677"/>
          <a:stretch/>
        </p:blipFill>
        <p:spPr>
          <a:xfrm>
            <a:off x="2575674" y="2103120"/>
            <a:ext cx="3992652" cy="2651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693A3-F2AD-4E95-9BC5-C4CDB0601073}"/>
              </a:ext>
            </a:extLst>
          </p:cNvPr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r="10324"/>
          <a:stretch/>
        </p:blipFill>
        <p:spPr>
          <a:xfrm rot="5400000">
            <a:off x="6478296" y="3373308"/>
            <a:ext cx="2560320" cy="2770632"/>
          </a:xfrm>
          <a:prstGeom prst="rect">
            <a:avLst/>
          </a:prstGeom>
          <a:ln w="7620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66B80-3596-479D-9184-0419167BFF1B}"/>
              </a:ext>
            </a:extLst>
          </p:cNvPr>
          <p:cNvSpPr txBox="1"/>
          <p:nvPr/>
        </p:nvSpPr>
        <p:spPr>
          <a:xfrm>
            <a:off x="7946" y="224383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Gate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F598C7-0D1E-4335-B668-262CF58B9361}"/>
              </a:ext>
            </a:extLst>
          </p:cNvPr>
          <p:cNvSpPr txBox="1"/>
          <p:nvPr/>
        </p:nvSpPr>
        <p:spPr>
          <a:xfrm>
            <a:off x="6714310" y="227405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350">
                  <a:noFill/>
                </a:ln>
                <a:solidFill>
                  <a:schemeClr val="bg1"/>
                </a:solidFill>
              </a:rPr>
              <a:t>Wood Duck 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B187EE-C528-4651-A088-A5028CF286FF}"/>
              </a:ext>
            </a:extLst>
          </p:cNvPr>
          <p:cNvSpPr txBox="1"/>
          <p:nvPr/>
        </p:nvSpPr>
        <p:spPr>
          <a:xfrm>
            <a:off x="2869664" y="4072446"/>
            <a:ext cx="340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Wood Duck 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CCD71C-E40C-41D8-A373-C6B822A9718D}"/>
              </a:ext>
            </a:extLst>
          </p:cNvPr>
          <p:cNvSpPr txBox="1"/>
          <p:nvPr/>
        </p:nvSpPr>
        <p:spPr>
          <a:xfrm>
            <a:off x="228" y="5691626"/>
            <a:ext cx="277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White Horse Campus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9B0099-9F2F-496A-BF0E-06CFCD41C02A}"/>
              </a:ext>
            </a:extLst>
          </p:cNvPr>
          <p:cNvSpPr txBox="1"/>
          <p:nvPr/>
        </p:nvSpPr>
        <p:spPr>
          <a:xfrm>
            <a:off x="6056347" y="5691626"/>
            <a:ext cx="340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White Horse Campus</a:t>
            </a:r>
          </a:p>
        </p:txBody>
      </p:sp>
    </p:spTree>
    <p:extLst>
      <p:ext uri="{BB962C8B-B14F-4D97-AF65-F5344CB8AC3E}">
        <p14:creationId xmlns:p14="http://schemas.microsoft.com/office/powerpoint/2010/main" val="2180611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D7BCF3-BE82-4A22-9CA6-B541B1E23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0528" y="248194"/>
            <a:ext cx="2948940" cy="39319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2307A3-D704-4A2A-B4F9-4670DEA33A95}"/>
              </a:ext>
            </a:extLst>
          </p:cNvPr>
          <p:cNvSpPr txBox="1"/>
          <p:nvPr/>
        </p:nvSpPr>
        <p:spPr>
          <a:xfrm>
            <a:off x="2702026" y="4323857"/>
            <a:ext cx="3825943" cy="522515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cap="all" dirty="0">
                <a:latin typeface="+mj-lt"/>
                <a:ea typeface="+mj-ea"/>
                <a:cs typeface="+mj-cs"/>
              </a:rPr>
              <a:t>Fire hydrants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6F15A-52B7-4F9C-A0B3-000475CB5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88" y="248194"/>
            <a:ext cx="2948940" cy="39319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4B63B-D55F-43D6-9D21-F486B3816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205" y="248194"/>
            <a:ext cx="2948940" cy="393192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920CDC-D06C-4668-A762-1150B7B36590}"/>
              </a:ext>
            </a:extLst>
          </p:cNvPr>
          <p:cNvSpPr txBox="1"/>
          <p:nvPr/>
        </p:nvSpPr>
        <p:spPr>
          <a:xfrm>
            <a:off x="867369" y="4933460"/>
            <a:ext cx="7409263" cy="1015663"/>
          </a:xfrm>
          <a:prstGeom prst="rect">
            <a:avLst/>
          </a:prstGeom>
          <a:solidFill>
            <a:srgbClr val="E4E1DE"/>
          </a:solidFill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2000" dirty="0"/>
              <a:t>Partnership with Ocean Pines Fire Department &amp; Worcester County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2000" dirty="0"/>
              <a:t>176 hydrants needed maintenance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sz="2000" dirty="0"/>
              <a:t>96 hydrants completed to date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807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33DA8D3-97E9-493C-A90A-CBC00E6300BC}"/>
              </a:ext>
            </a:extLst>
          </p:cNvPr>
          <p:cNvSpPr txBox="1"/>
          <p:nvPr/>
        </p:nvSpPr>
        <p:spPr>
          <a:xfrm>
            <a:off x="775063" y="391886"/>
            <a:ext cx="6113417" cy="4401205"/>
          </a:xfrm>
          <a:prstGeom prst="rect">
            <a:avLst/>
          </a:prstGeom>
          <a:solidFill>
            <a:srgbClr val="E4E1DE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DMA “Lite” Study</a:t>
            </a:r>
          </a:p>
          <a:p>
            <a:endParaRPr lang="en-US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Progress To Date</a:t>
            </a:r>
          </a:p>
          <a:p>
            <a:pPr marL="339725" indent="-1651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DMA &amp; Ocean Pines Management has reviewed the detail and changes were sent to DMA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/>
              <a:t>Next Steps</a:t>
            </a:r>
          </a:p>
          <a:p>
            <a:pPr marL="339725" marR="0" lvl="0" indent="-1651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Final draft of reserve study to be returned week of September 13th by DMA to OP Management.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39725" marR="0" lvl="0" indent="-1651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Copies will be made and distributed by next week to Budget &amp; Finance Committee.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39725" marR="0" lvl="0" indent="-1651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 to Budget and Finance Committee tentatively scheduled for the first week of October.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39725" indent="-1651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 to Board scheduled for the October meeting.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13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0174ADF-6996-4DE5-8987-A9A495919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068184"/>
              </p:ext>
            </p:extLst>
          </p:nvPr>
        </p:nvGraphicFramePr>
        <p:xfrm>
          <a:off x="457200" y="285206"/>
          <a:ext cx="8229600" cy="628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5240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99" y="85060"/>
            <a:ext cx="7498080" cy="10313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Financial Change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 month of </a:t>
            </a:r>
            <a:r>
              <a:rPr lang="en-US" sz="3600" b="1" dirty="0" err="1">
                <a:latin typeface="Century Gothic" panose="020B0502020202020204" pitchFamily="34" charset="0"/>
              </a:rPr>
              <a:t>july</a:t>
            </a:r>
            <a:r>
              <a:rPr lang="en-US" sz="3600" b="1" dirty="0">
                <a:latin typeface="Century Gothic" panose="020B0502020202020204" pitchFamily="34" charset="0"/>
              </a:rPr>
              <a:t> 2021</a:t>
            </a:r>
            <a:br>
              <a:rPr lang="en-US" sz="3600" dirty="0">
                <a:latin typeface="Franklin Gothic Medium" panose="020B0603020102020204" pitchFamily="34" charset="0"/>
              </a:rPr>
            </a:b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274320" y="2047888"/>
          <a:ext cx="8595360" cy="309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271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976011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2054867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936211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3635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July (In 000’s)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45439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30825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Net 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$1,072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$1,326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$254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1,369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1,392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(23)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($297)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($66)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$231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283128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283125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436728" y="5138661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362300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7293422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7293422" y="4585020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4274F-AA0F-4BBB-92A4-687A1673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45ABF-3587-4B28-9997-5F6131C92484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899" y="85060"/>
            <a:ext cx="7498080" cy="103135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latin typeface="Century Gothic" panose="020B0502020202020204" pitchFamily="34" charset="0"/>
              </a:rPr>
              <a:t>Financial Change</a:t>
            </a:r>
            <a:br>
              <a:rPr lang="en-US" sz="3600" b="1" dirty="0">
                <a:latin typeface="Century Gothic" panose="020B0502020202020204" pitchFamily="34" charset="0"/>
              </a:rPr>
            </a:br>
            <a:r>
              <a:rPr lang="en-US" sz="3600" b="1" dirty="0">
                <a:latin typeface="Century Gothic" panose="020B0502020202020204" pitchFamily="34" charset="0"/>
              </a:rPr>
              <a:t> YEAR-TO-DATE </a:t>
            </a:r>
            <a:r>
              <a:rPr lang="en-US" sz="3600" b="1" dirty="0" err="1">
                <a:latin typeface="Century Gothic" panose="020B0502020202020204" pitchFamily="34" charset="0"/>
              </a:rPr>
              <a:t>july</a:t>
            </a:r>
            <a:r>
              <a:rPr lang="en-US" sz="3600" b="1" dirty="0">
                <a:latin typeface="Century Gothic" panose="020B0502020202020204" pitchFamily="34" charset="0"/>
              </a:rPr>
              <a:t> 2021</a:t>
            </a:r>
            <a:br>
              <a:rPr lang="en-US" sz="3600" dirty="0">
                <a:latin typeface="Franklin Gothic Medium" panose="020B0603020102020204" pitchFamily="34" charset="0"/>
              </a:rPr>
            </a:b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A52B43-19FA-4221-AEE4-462E04F3AFA6}"/>
              </a:ext>
            </a:extLst>
          </p:cNvPr>
          <p:cNvGraphicFramePr>
            <a:graphicFrameLocks noGrp="1"/>
          </p:cNvGraphicFramePr>
          <p:nvPr/>
        </p:nvGraphicFramePr>
        <p:xfrm>
          <a:off x="274320" y="2047888"/>
          <a:ext cx="8595360" cy="30901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8271">
                  <a:extLst>
                    <a:ext uri="{9D8B030D-6E8A-4147-A177-3AD203B41FA5}">
                      <a16:colId xmlns:a16="http://schemas.microsoft.com/office/drawing/2014/main" val="1529911752"/>
                    </a:ext>
                  </a:extLst>
                </a:gridCol>
                <a:gridCol w="1976011">
                  <a:extLst>
                    <a:ext uri="{9D8B030D-6E8A-4147-A177-3AD203B41FA5}">
                      <a16:colId xmlns:a16="http://schemas.microsoft.com/office/drawing/2014/main" val="1196787798"/>
                    </a:ext>
                  </a:extLst>
                </a:gridCol>
                <a:gridCol w="2054867">
                  <a:extLst>
                    <a:ext uri="{9D8B030D-6E8A-4147-A177-3AD203B41FA5}">
                      <a16:colId xmlns:a16="http://schemas.microsoft.com/office/drawing/2014/main" val="1193626519"/>
                    </a:ext>
                  </a:extLst>
                </a:gridCol>
                <a:gridCol w="1936211">
                  <a:extLst>
                    <a:ext uri="{9D8B030D-6E8A-4147-A177-3AD203B41FA5}">
                      <a16:colId xmlns:a16="http://schemas.microsoft.com/office/drawing/2014/main" val="3714425827"/>
                    </a:ext>
                  </a:extLst>
                </a:gridCol>
              </a:tblGrid>
              <a:tr h="363512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entury Gothic" panose="020B0502020202020204" pitchFamily="34" charset="0"/>
                        </a:rPr>
                        <a:t>YTD July 2021 (In 000’s)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703382"/>
                  </a:ext>
                </a:extLst>
              </a:tr>
              <a:tr h="45439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Current Year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Favor/ (</a:t>
                      </a:r>
                      <a:r>
                        <a:rPr lang="en-US" sz="1600" u="none" strike="noStrike" dirty="0" err="1">
                          <a:effectLst/>
                          <a:latin typeface="Century Gothic" panose="020B0502020202020204" pitchFamily="34" charset="0"/>
                        </a:rPr>
                        <a:t>Unfavor</a:t>
                      </a:r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) vs. Budget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70456"/>
                  </a:ext>
                </a:extLst>
              </a:tr>
              <a:tr h="308259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68013"/>
                  </a:ext>
                </a:extLst>
              </a:tr>
              <a:tr h="318077"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999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Net Revenues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$9,329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$10,062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$733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317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Expenses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3,779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  3,542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237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77900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Century Gothic" panose="020B0502020202020204" pitchFamily="34" charset="0"/>
                        </a:rPr>
                        <a:t>Net Operating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$5,550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   $6,520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Century Gothic" panose="020B0502020202020204" pitchFamily="34" charset="0"/>
                        </a:rPr>
                        <a:t> $970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63" marR="8663" marT="8663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347524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283128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283125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436728" y="5138661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362300" y="4576343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7293422" y="5138055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7293422" y="4585020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4274F-AA0F-4BBB-92A4-687A1673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45ABF-3587-4B28-9997-5F6131C92484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3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121" y="60536"/>
            <a:ext cx="7498080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Detail for the Month of </a:t>
            </a:r>
            <a:r>
              <a:rPr lang="en-US" sz="2800" b="1" dirty="0" err="1">
                <a:latin typeface="Century Gothic" panose="020B0502020202020204" pitchFamily="34" charset="0"/>
              </a:rPr>
              <a:t>JulY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483719" y="46172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ECFE4-987D-4DFB-A37C-8DE6FB98A576}"/>
              </a:ext>
            </a:extLst>
          </p:cNvPr>
          <p:cNvCxnSpPr/>
          <p:nvPr/>
        </p:nvCxnSpPr>
        <p:spPr>
          <a:xfrm>
            <a:off x="6489106" y="4258975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C7B10-4A81-4165-B169-00151ED8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AB91-4376-4A2F-90B9-785FF0C107E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449018" y="1344234"/>
          <a:ext cx="646514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778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699370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Yacht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$79.2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97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77.4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53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Aquatics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29.5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60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Beach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20.3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50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Works/General </a:t>
                      </a:r>
                      <a:r>
                        <a:rPr lang="en-US" sz="1600" dirty="0" err="1"/>
                        <a:t>Maint</a:t>
                      </a:r>
                      <a:r>
                        <a:rPr lang="en-US" sz="16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14.3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27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Clubhouse Grille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11.7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40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Public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10.2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443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General 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9.6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4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Recreation &amp; Parks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(25.3)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6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 Net (Marinas, GM, Finance, Racquet)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3.9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</a:t>
                      </a:r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$230.8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041186" y="5711406"/>
            <a:ext cx="88506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041186" y="5392169"/>
            <a:ext cx="885066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3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F0792A-0F2B-4A2E-AB38-0A4F18A3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7DB18D-C2F1-4C8C-8808-9C01ECE6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935FA-3336-4941-9214-E250A572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253" y="644327"/>
            <a:ext cx="6974974" cy="4811366"/>
            <a:chOff x="7639235" y="600024"/>
            <a:chExt cx="3898557" cy="6878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D9E2ED-FF90-4200-A7EE-6D41D6526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6878929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4BEB8D-68AD-4314-8A2B-F8DC85A5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59547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793556" y="1590734"/>
            <a:ext cx="5554405" cy="2520012"/>
          </a:xfrm>
          <a:solidFill>
            <a:schemeClr val="bg2"/>
          </a:solidFill>
        </p:spPr>
        <p:txBody>
          <a:bodyPr vert="horz" lIns="91440" tIns="45720" rIns="91440" bIns="0" rtlCol="0" anchor="ctr">
            <a:normAutofit/>
          </a:bodyPr>
          <a:lstStyle/>
          <a:p>
            <a:pPr algn="ctr" defTabSz="914400"/>
            <a:r>
              <a:rPr lang="en-US" sz="5200">
                <a:solidFill>
                  <a:schemeClr val="tx2"/>
                </a:solidFill>
              </a:rPr>
              <a:t>Approval of Agenda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F797D1-251E-41FE-9FF8-AD487DEF2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1416139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0CE28-0E59-4F4D-9855-8A8DCE9A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4285341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5CC23F7-9F20-4C4B-8608-BD4DE9728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121" y="60536"/>
            <a:ext cx="7498080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Detail for year-to-date </a:t>
            </a:r>
            <a:r>
              <a:rPr lang="en-US" sz="2800" b="1" dirty="0" err="1">
                <a:latin typeface="Century Gothic" panose="020B0502020202020204" pitchFamily="34" charset="0"/>
              </a:rPr>
              <a:t>JulY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Favor/(Unfavorable) Vs. Budget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483719" y="46172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ECFE4-987D-4DFB-A37C-8DE6FB98A576}"/>
              </a:ext>
            </a:extLst>
          </p:cNvPr>
          <p:cNvCxnSpPr/>
          <p:nvPr/>
        </p:nvCxnSpPr>
        <p:spPr>
          <a:xfrm>
            <a:off x="6489106" y="4258975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C7B10-4A81-4165-B169-00151ED8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AB91-4376-4A2F-90B9-785FF0C107E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/>
        </p:nvGraphicFramePr>
        <p:xfrm>
          <a:off x="1449018" y="1344234"/>
          <a:ext cx="6465147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778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2699369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$209.8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97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Yacht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208.1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533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Aquatics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148.8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60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Public Works/General </a:t>
                      </a:r>
                      <a:r>
                        <a:rPr lang="en-US" sz="1600" dirty="0" err="1"/>
                        <a:t>Maint</a:t>
                      </a:r>
                      <a:r>
                        <a:rPr lang="en-US" sz="16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127.0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27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Beach 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70.8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740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Clubhouse Grille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45.8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443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Beach Parking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41.1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447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429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Racquet Sports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34.8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75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Public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29.3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661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19.4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45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Other Net (Marinas, GM, General Admin)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    (1.0)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5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               </a:t>
                      </a:r>
                      <a:r>
                        <a:rPr lang="en-US" sz="16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$970.0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041186" y="6468797"/>
            <a:ext cx="88506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078838" y="6152660"/>
            <a:ext cx="885066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8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121" y="60536"/>
            <a:ext cx="7498080" cy="1221568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“flash” estimate for month</a:t>
            </a:r>
            <a:br>
              <a:rPr lang="en-US" sz="2800" b="1" dirty="0">
                <a:latin typeface="Century Gothic" panose="020B0502020202020204" pitchFamily="34" charset="0"/>
              </a:rPr>
            </a:br>
            <a:r>
              <a:rPr lang="en-US" sz="2800" b="1" dirty="0">
                <a:latin typeface="Century Gothic" panose="020B0502020202020204" pitchFamily="34" charset="0"/>
              </a:rPr>
              <a:t>of AUGUST 2021 (in 000’s)</a:t>
            </a:r>
            <a:br>
              <a:rPr lang="en-US" sz="2700" dirty="0">
                <a:latin typeface="Franklin Gothic Medium" panose="020B0603020102020204" pitchFamily="34" charset="0"/>
              </a:rPr>
            </a:br>
            <a:endParaRPr lang="en-US" sz="2700" dirty="0">
              <a:latin typeface="Franklin Gothic Medium" panose="020B06030201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483719" y="4617264"/>
            <a:ext cx="109728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EECFE4-987D-4DFB-A37C-8DE6FB98A576}"/>
              </a:ext>
            </a:extLst>
          </p:cNvPr>
          <p:cNvCxnSpPr/>
          <p:nvPr/>
        </p:nvCxnSpPr>
        <p:spPr>
          <a:xfrm>
            <a:off x="6489106" y="4258975"/>
            <a:ext cx="109728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C7B10-4A81-4165-B169-00151ED86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1AB91-4376-4A2F-90B9-785FF0C107E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1FE97F5-49DA-4AF4-ACAC-3E7281E89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149774"/>
              </p:ext>
            </p:extLst>
          </p:nvPr>
        </p:nvGraphicFramePr>
        <p:xfrm>
          <a:off x="914400" y="1430447"/>
          <a:ext cx="7315200" cy="3694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7361">
                  <a:extLst>
                    <a:ext uri="{9D8B030D-6E8A-4147-A177-3AD203B41FA5}">
                      <a16:colId xmlns:a16="http://schemas.microsoft.com/office/drawing/2014/main" val="2078890817"/>
                    </a:ext>
                  </a:extLst>
                </a:gridCol>
                <a:gridCol w="3167839">
                  <a:extLst>
                    <a:ext uri="{9D8B030D-6E8A-4147-A177-3AD203B41FA5}">
                      <a16:colId xmlns:a16="http://schemas.microsoft.com/office/drawing/2014/main" val="1772542581"/>
                    </a:ext>
                  </a:extLst>
                </a:gridCol>
              </a:tblGrid>
              <a:tr h="3819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Department/Amenity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Favorable/(Unfavorable)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879345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r>
                        <a:rPr lang="en-US" sz="1800" dirty="0"/>
                        <a:t>Food &amp; Beverage (Net)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297982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r>
                        <a:rPr lang="en-US" sz="1800" dirty="0"/>
                        <a:t>Aquatics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41.4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533042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Public Works/General </a:t>
                      </a:r>
                      <a:r>
                        <a:rPr lang="en-US" sz="1800" dirty="0" err="1"/>
                        <a:t>Maint</a:t>
                      </a:r>
                      <a:r>
                        <a:rPr lang="en-US" sz="1800" dirty="0"/>
                        <a:t>/CPI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36.4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34340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r>
                        <a:rPr lang="en-US" sz="1800" dirty="0"/>
                        <a:t>Police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18.5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260565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Golf Ops + 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12.1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427186"/>
                  </a:ext>
                </a:extLst>
              </a:tr>
              <a:tr h="433894">
                <a:tc>
                  <a:txBody>
                    <a:bodyPr/>
                    <a:lstStyle/>
                    <a:p>
                      <a:r>
                        <a:rPr lang="en-US" sz="1800" dirty="0"/>
                        <a:t>Other Net (Admin, GM, Finance, Marketing, Racquet Sports)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    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5180"/>
                  </a:ext>
                </a:extLst>
              </a:tr>
              <a:tr h="502640">
                <a:tc>
                  <a:txBody>
                    <a:bodyPr/>
                    <a:lstStyle/>
                    <a:p>
                      <a:r>
                        <a:rPr lang="en-US" sz="1800" dirty="0"/>
                        <a:t>               </a:t>
                      </a:r>
                      <a:r>
                        <a:rPr lang="en-US" sz="1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$158.6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57457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6180526" y="4932948"/>
            <a:ext cx="88506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D39DB2-FD2B-4C24-97CD-5CB0EE8D8AB5}"/>
              </a:ext>
            </a:extLst>
          </p:cNvPr>
          <p:cNvCxnSpPr>
            <a:cxnSpLocks/>
          </p:cNvCxnSpPr>
          <p:nvPr/>
        </p:nvCxnSpPr>
        <p:spPr>
          <a:xfrm>
            <a:off x="6180526" y="4544923"/>
            <a:ext cx="885066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96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38900" y="2055741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600" dirty="0"/>
              <a:t>Treasurer’s Report - </a:t>
            </a:r>
            <a:br>
              <a:rPr lang="en-US" sz="3600" dirty="0"/>
            </a:br>
            <a:r>
              <a:rPr lang="en-US" sz="3600" dirty="0"/>
              <a:t>Doug Parks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1" y="1430056"/>
            <a:ext cx="3720332" cy="341181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83D569-70C2-4F2C-9C84-BA9AF41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CF47A9-070C-43D7-94EB-B1013A7718C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607500" y="447188"/>
            <a:ext cx="7928998" cy="970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Cash &amp; Short-Term Investments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Activity for Month of July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13440" y="1682205"/>
            <a:ext cx="4715611" cy="429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 Laddered Investment Rate of Return on CDAR’s for July Approx.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.85%</a:t>
            </a:r>
          </a:p>
          <a:p>
            <a:pPr marL="349250" marR="0" lvl="0" indent="-3492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of July 31, 2021, the Association had approx. $16.5 million in cash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$9.5 million invested in CDAR’s, fully FDIC insured</a:t>
            </a:r>
          </a:p>
          <a:p>
            <a:pPr marL="685800" marR="0" lvl="1" indent="-3365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4472C4"/>
              </a:buClr>
              <a:buSzPct val="110000"/>
              <a:buFont typeface="Wingdings 2" charset="2"/>
              <a:buChar char="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Approx. $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7.0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million in Money Market, and other operating accounts, fully insured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222" y="2126340"/>
            <a:ext cx="3716338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95683-DA9F-4337-973D-F70342260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371C72-7C53-41CB-9B6F-47F39C7C833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2BBC1-6DCD-4D5E-812E-07604364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5603" y="6330118"/>
            <a:ext cx="2625536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BEFEFA-CBB5-452B-A6E0-F41E3EEAFFAB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9/15/2021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FEC62CC-12C8-4B29-AA5B-308B747B1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052548"/>
              </p:ext>
            </p:extLst>
          </p:nvPr>
        </p:nvGraphicFramePr>
        <p:xfrm>
          <a:off x="482600" y="643467"/>
          <a:ext cx="8178799" cy="487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64044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92BBC1-6DCD-4D5E-812E-07604364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5603" y="6330118"/>
            <a:ext cx="2625536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BEFEFA-CBB5-452B-A6E0-F41E3EEAFFAB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9/15/2021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FEC62CC-12C8-4B29-AA5B-308B747B1CA5}"/>
              </a:ext>
            </a:extLst>
          </p:cNvPr>
          <p:cNvGraphicFramePr>
            <a:graphicFrameLocks/>
          </p:cNvGraphicFramePr>
          <p:nvPr/>
        </p:nvGraphicFramePr>
        <p:xfrm>
          <a:off x="482600" y="643467"/>
          <a:ext cx="8178799" cy="4873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76E282A-8D71-4F51-B9F0-070DED325C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319" y="665142"/>
          <a:ext cx="7071360" cy="4984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709373" imgH="4396897" progId="Excel.Sheet.12">
                  <p:embed/>
                </p:oleObj>
              </mc:Choice>
              <mc:Fallback>
                <p:oleObj name="Worksheet" r:id="rId3" imgW="4709373" imgH="439689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76E282A-8D71-4F51-B9F0-070DED325C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6319" y="665142"/>
                        <a:ext cx="7071360" cy="4984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89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20" y="327570"/>
            <a:ext cx="7019502" cy="5892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Franklin Gothic Medium" panose="020B0603020102020204" pitchFamily="34" charset="0"/>
              </a:rPr>
              <a:t>Unaudited Reserves JULY 2021 ($Millions)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95795" y="2059198"/>
          <a:ext cx="8987246" cy="385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9577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194448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384184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237796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186622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1006679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777940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3990">
                <a:tc>
                  <a:txBody>
                    <a:bodyPr/>
                    <a:lstStyle/>
                    <a:p>
                      <a:endParaRPr lang="en-US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latin typeface="Franklin Gothic Medium" panose="020B0603020102020204" pitchFamily="34" charset="0"/>
                        </a:rPr>
                        <a:t>GeneralReplace</a:t>
                      </a:r>
                      <a:endParaRPr lang="en-US" sz="2100" dirty="0">
                        <a:latin typeface="Franklin Gothic Medium" panose="020B0603020102020204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4/30/21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$3.9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$0.5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$5.7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1.6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1.1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0.2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2.9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0.3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0.3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 (0.1)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(0.2)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 (0.2)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Franklin Gothic Medium" panose="020B0603020102020204" pitchFamily="34" charset="0"/>
                        </a:rPr>
                        <a:t>(0.9)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604434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7/31/21 Balance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$5.4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$1.7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$-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Franklin Gothic Medium" panose="020B0603020102020204" pitchFamily="34" charset="0"/>
                        </a:rPr>
                        <a:t>$8.0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A1E26-C700-45E5-99B6-2161FE22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ED8BB-151F-4B2D-AA85-43F62EA6E6FE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03" y="226422"/>
            <a:ext cx="8408193" cy="5848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2800" kern="1200" dirty="0">
                <a:latin typeface="+mj-lt"/>
                <a:ea typeface="+mj-ea"/>
                <a:cs typeface="+mj-cs"/>
              </a:rPr>
              <a:t>Reserves 7/31/21 unaudited estimate</a:t>
            </a:r>
            <a:br>
              <a:rPr lang="en-US" sz="2800" kern="1200" dirty="0">
                <a:latin typeface="+mj-lt"/>
                <a:ea typeface="+mj-ea"/>
                <a:cs typeface="+mj-cs"/>
              </a:rPr>
            </a:b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(in </a:t>
            </a:r>
            <a:r>
              <a:rPr lang="en-US" sz="2000" b="1" dirty="0" err="1">
                <a:solidFill>
                  <a:srgbClr val="000000"/>
                </a:solidFill>
                <a:latin typeface="Franklin Gothic Medium" panose="020B0603020102020204" pitchFamily="34" charset="0"/>
              </a:rPr>
              <a:t>ooo’s</a:t>
            </a: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)</a:t>
            </a:r>
            <a:endParaRPr lang="en-US" sz="28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109057" y="946063"/>
          <a:ext cx="8939149" cy="5853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738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1005652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277099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1319051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1603609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4185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Beginning 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Unaudited EST Balance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4/30/21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Additions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Expenditures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4/30/2022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27534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Major Maintenance &amp; Replacement: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Public Works – Fleet Vehicles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(302)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Aquatics (Furniture, Roof, Equip)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(75)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3557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Police Vehicles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(77)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6249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Maintenance Tri-plex Mower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(49)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50164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Public Works Boom Mower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(36)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657525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Golf Ops (Ball Dispenser/Washer)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(14)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78792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Yacht Club Kitchen Equipment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(20)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72318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Racquet (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Lighting,Fountains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)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(10)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0181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Other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(50)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Medium" panose="020B0603020102020204" pitchFamily="34" charset="0"/>
                      </a:endParaRP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904026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          Total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3,853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1,685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(633)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4,905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41083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002767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Bulkheads &amp; Waterways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1,010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1,070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(1,368)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712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98949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216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    3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(209)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 10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77057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469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835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(800)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504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395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102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183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(190)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  95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10029"/>
                  </a:ext>
                </a:extLst>
              </a:tr>
              <a:tr h="2401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 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071085"/>
                  </a:ext>
                </a:extLst>
              </a:tr>
              <a:tr h="1483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TOTAL 4/30/22 ESTIMATE</a:t>
                      </a:r>
                    </a:p>
                  </a:txBody>
                  <a:tcPr marL="4651" marR="4651" marT="4651" marB="0" anchor="b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5,650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 3,776 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 (3,200)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Medium" panose="020B0603020102020204" pitchFamily="34" charset="0"/>
                        </a:rPr>
                        <a:t>6,226</a:t>
                      </a:r>
                    </a:p>
                  </a:txBody>
                  <a:tcPr marL="4651" marR="4651" marT="4651" marB="0"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093010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952F29-9580-42AE-8BAB-922B74C4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75B50-A9EF-4063-B5AB-3D108AE591DE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4200"/>
              <a:t>Public Comments</a:t>
            </a:r>
          </a:p>
        </p:txBody>
      </p:sp>
      <p:pic>
        <p:nvPicPr>
          <p:cNvPr id="17" name="Graphic 16" descr="Chat">
            <a:extLst>
              <a:ext uri="{FF2B5EF4-FFF2-40B4-BE49-F238E27FC236}">
                <a16:creationId xmlns:a16="http://schemas.microsoft.com/office/drawing/2014/main" id="{C6628076-1485-4C57-AED5-A7C36F4A3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521" y="1275798"/>
            <a:ext cx="3720332" cy="372033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316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B154C4-90CB-4EA4-BA6D-89E08A091DC7}"/>
              </a:ext>
            </a:extLst>
          </p:cNvPr>
          <p:cNvSpPr txBox="1"/>
          <p:nvPr/>
        </p:nvSpPr>
        <p:spPr>
          <a:xfrm>
            <a:off x="545374" y="90420"/>
            <a:ext cx="8053251" cy="5293757"/>
          </a:xfrm>
          <a:prstGeom prst="rect">
            <a:avLst/>
          </a:prstGeom>
          <a:solidFill>
            <a:srgbClr val="D4D1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PURCHASE REQUESTS</a:t>
            </a:r>
          </a:p>
          <a:p>
            <a:r>
              <a:rPr lang="en-US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Public Works </a:t>
            </a:r>
          </a:p>
          <a:p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T-Docks - 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Requesting Authorization to go forward with Staff Recommendation of $63,623.26 for Raven’s Marine</a:t>
            </a:r>
          </a:p>
          <a:p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T-Docks – Installation -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Requesting Authorization to go forward with Staff Recommendation of $12,000.00 for Fisher Marine</a:t>
            </a:r>
          </a:p>
          <a:p>
            <a:pPr algn="ctr"/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3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43002" y="1999615"/>
            <a:ext cx="6858000" cy="276402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b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Approval of Minutes</a:t>
            </a:r>
            <a:br>
              <a:rPr lang="en-US" sz="2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July 18, 2021 – Special Meeting</a:t>
            </a:r>
            <a:b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July 27, 2021 – Special Meeting</a:t>
            </a:r>
            <a:b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July 30, 2021 – Closed Meeting</a:t>
            </a:r>
            <a:b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August 9, 2021 – Special Meeting</a:t>
            </a:r>
            <a:b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27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10307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Front steps and columns of a majestic city building">
            <a:extLst>
              <a:ext uri="{FF2B5EF4-FFF2-40B4-BE49-F238E27FC236}">
                <a16:creationId xmlns:a16="http://schemas.microsoft.com/office/drawing/2014/main" id="{81362F37-1C78-4FF7-B655-F21DA8720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2" r="-1" b="-1"/>
          <a:stretch/>
        </p:blipFill>
        <p:spPr>
          <a:xfrm>
            <a:off x="1" y="10"/>
            <a:ext cx="914377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2589" y="3064931"/>
            <a:ext cx="6221411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49133" y="3236470"/>
            <a:ext cx="5859736" cy="1252601"/>
          </a:xfrm>
        </p:spPr>
        <p:txBody>
          <a:bodyPr vert="horz" lIns="91440" tIns="45720" rIns="91440" bIns="0" rtlCol="0" anchor="b">
            <a:normAutofit fontScale="90000"/>
          </a:bodyPr>
          <a:lstStyle/>
          <a:p>
            <a:pPr marL="0" marR="0" defTabSz="914400">
              <a:spcAft>
                <a:spcPts val="0"/>
              </a:spcAft>
            </a:pPr>
            <a:r>
              <a:rPr lang="en-US" sz="2800" dirty="0">
                <a:solidFill>
                  <a:srgbClr val="FFFFFE"/>
                </a:solidFill>
              </a:rPr>
              <a:t>CPI Violations</a:t>
            </a:r>
            <a:br>
              <a:rPr lang="en-US" sz="1500" dirty="0">
                <a:solidFill>
                  <a:srgbClr val="FFFFFE"/>
                </a:solidFill>
              </a:rPr>
            </a:br>
            <a:br>
              <a:rPr lang="en-US" sz="1500" dirty="0">
                <a:solidFill>
                  <a:srgbClr val="FFFFFE"/>
                </a:solidFill>
              </a:rPr>
            </a:br>
            <a:r>
              <a:rPr lang="en-US" sz="2200" dirty="0">
                <a:solidFill>
                  <a:srgbClr val="FFFFFE"/>
                </a:solidFill>
              </a:rPr>
              <a:t>38 </a:t>
            </a:r>
            <a:r>
              <a:rPr lang="en-US" sz="2200" dirty="0" err="1">
                <a:solidFill>
                  <a:srgbClr val="FFFFFE"/>
                </a:solidFill>
              </a:rPr>
              <a:t>Cresthaven</a:t>
            </a:r>
            <a:r>
              <a:rPr lang="en-US" sz="2200" dirty="0">
                <a:solidFill>
                  <a:srgbClr val="FFFFFE"/>
                </a:solidFill>
              </a:rPr>
              <a:t> Drive – roof maintenance</a:t>
            </a:r>
            <a:br>
              <a:rPr lang="en-US" sz="1500" dirty="0">
                <a:solidFill>
                  <a:srgbClr val="FFFFFE"/>
                </a:solidFill>
              </a:rPr>
            </a:br>
            <a:br>
              <a:rPr lang="en-US" sz="1500" dirty="0">
                <a:solidFill>
                  <a:srgbClr val="FFFFFE"/>
                </a:solidFill>
              </a:rPr>
            </a:br>
            <a:endParaRPr lang="en-US" sz="1500" dirty="0">
              <a:solidFill>
                <a:srgbClr val="FFFFFE"/>
              </a:solidFill>
              <a:highlight>
                <a:srgbClr val="FFFF00"/>
              </a:highlight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131" y="4666480"/>
            <a:ext cx="51243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896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32546" y="4735528"/>
            <a:ext cx="648225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sp>
        <p:nvSpPr>
          <p:cNvPr id="22" name="Title 12">
            <a:extLst>
              <a:ext uri="{FF2B5EF4-FFF2-40B4-BE49-F238E27FC236}">
                <a16:creationId xmlns:a16="http://schemas.microsoft.com/office/drawing/2014/main" id="{75BE681B-1F17-4D99-BDF1-2748AEA0E4A9}"/>
              </a:ext>
            </a:extLst>
          </p:cNvPr>
          <p:cNvSpPr txBox="1">
            <a:spLocks/>
          </p:cNvSpPr>
          <p:nvPr/>
        </p:nvSpPr>
        <p:spPr>
          <a:xfrm>
            <a:off x="775869" y="174171"/>
            <a:ext cx="7591806" cy="4423913"/>
          </a:xfrm>
          <a:prstGeom prst="rect">
            <a:avLst/>
          </a:prstGeom>
        </p:spPr>
        <p:txBody>
          <a:bodyPr vert="horz" lIns="91440" tIns="45720" rIns="91440" bIns="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12713" defTabSz="914400"/>
            <a:r>
              <a:rPr lang="en-US" sz="4400" dirty="0">
                <a:solidFill>
                  <a:srgbClr val="454545"/>
                </a:solidFill>
              </a:rPr>
              <a:t>Unfinished Business</a:t>
            </a:r>
            <a:br>
              <a:rPr lang="en-US" sz="4900" dirty="0">
                <a:solidFill>
                  <a:srgbClr val="454545"/>
                </a:solidFill>
              </a:rPr>
            </a:br>
            <a:br>
              <a:rPr lang="en-US" sz="1600" dirty="0">
                <a:solidFill>
                  <a:srgbClr val="454545"/>
                </a:solidFill>
              </a:rPr>
            </a:br>
            <a:r>
              <a:rPr lang="en-US" sz="2700" cap="none" dirty="0">
                <a:solidFill>
                  <a:srgbClr val="454545"/>
                </a:solidFill>
                <a:latin typeface="+mn-lt"/>
              </a:rPr>
              <a:t>Second Reading – Resolution C-04 – Camilla Rogers</a:t>
            </a:r>
          </a:p>
          <a:p>
            <a:pPr marL="112713" defTabSz="914400"/>
            <a:r>
              <a:rPr lang="en-US" sz="2700" cap="none" dirty="0">
                <a:solidFill>
                  <a:srgbClr val="454545"/>
                </a:solidFill>
                <a:latin typeface="+mn-lt"/>
              </a:rPr>
              <a:t>Second Reading – Resolution C-06 – Colette Horn</a:t>
            </a:r>
          </a:p>
          <a:p>
            <a:pPr marL="112713" defTabSz="914400"/>
            <a:r>
              <a:rPr lang="en-US" sz="2700" cap="none" dirty="0">
                <a:solidFill>
                  <a:srgbClr val="454545"/>
                </a:solidFill>
                <a:latin typeface="+mn-lt"/>
              </a:rPr>
              <a:t>Discussion – Effluent Water – Frank Daly</a:t>
            </a:r>
          </a:p>
          <a:p>
            <a:pPr marL="112713" defTabSz="914400"/>
            <a:r>
              <a:rPr lang="en-US" sz="2700" cap="none" dirty="0">
                <a:solidFill>
                  <a:srgbClr val="454545"/>
                </a:solidFill>
                <a:latin typeface="+mn-lt"/>
              </a:rPr>
              <a:t>Discussion – Property Owner Survey – Colette Horn</a:t>
            </a:r>
          </a:p>
          <a:p>
            <a:pPr marL="112713" defTabSz="914400"/>
            <a:endParaRPr lang="en-US" sz="4900" dirty="0">
              <a:solidFill>
                <a:srgbClr val="454545"/>
              </a:solidFill>
              <a:highlight>
                <a:srgbClr val="FFFF00"/>
              </a:highligh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2627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7316" y="1336573"/>
            <a:ext cx="5261925" cy="276451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400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Ocean Pines Strategic Planning Advisory Committee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Property Owner Survey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Plan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Request for BOD Approval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9/15/21 Meeting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building, sitting, bench, side&#10;&#10;Description automatically generated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57251"/>
            <a:ext cx="347648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23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2A3A-841F-4218-949F-AA6FB73D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34" y="1248744"/>
            <a:ext cx="7543800" cy="1088068"/>
          </a:xfrm>
        </p:spPr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Property Owner Survey Communication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Goal for # of Completed Surveys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6A700-9E67-47B5-817E-66C9714EA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8" y="2408584"/>
            <a:ext cx="7814145" cy="3169754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1,000 total property owners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At least 500 part time residents and 500 full time residents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Strong representation of both: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Families with children</a:t>
            </a:r>
          </a:p>
          <a:p>
            <a:pPr marL="942975" lvl="2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Families without children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Rationale for 1,000 completed surveys is that it would result in a margin of error of +/(-) 3.1%.  Increasing to 2,000, the margin of error would only drop to +/(-) 2.2% (less than 1 percentage point; refer to appendix for details)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2018 survey was conducted primarily via a hard copy and resulted in approximately 1,800 completed surveys.  Estimated mailing cost alone for the 2018 survey was ~$8,000</a:t>
            </a:r>
          </a:p>
          <a:p>
            <a:pPr marL="586359" indent="-257175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3757963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FB55-4E78-40A5-91C8-4E72EB22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33" y="440920"/>
            <a:ext cx="8907946" cy="1116891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Survey Communication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25" dirty="0">
                <a:latin typeface="Arial" panose="020B0604020202020204" pitchFamily="34" charset="0"/>
                <a:cs typeface="Arial" panose="020B0604020202020204" pitchFamily="34" charset="0"/>
              </a:rPr>
              <a:t>Communication of the  Survey </a:t>
            </a:r>
            <a:r>
              <a:rPr lang="en-US" sz="2325" b="1" dirty="0">
                <a:latin typeface="Arial" panose="020B0604020202020204" pitchFamily="34" charset="0"/>
                <a:cs typeface="Arial" panose="020B0604020202020204" pitchFamily="34" charset="0"/>
              </a:rPr>
              <a:t>(no incremental cost)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72172E-73EE-47A5-B78E-D5597535E8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34793"/>
              </p:ext>
            </p:extLst>
          </p:nvPr>
        </p:nvGraphicFramePr>
        <p:xfrm>
          <a:off x="137905" y="1667141"/>
          <a:ext cx="8868190" cy="283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1672">
                  <a:extLst>
                    <a:ext uri="{9D8B030D-6E8A-4147-A177-3AD203B41FA5}">
                      <a16:colId xmlns:a16="http://schemas.microsoft.com/office/drawing/2014/main" val="1262282968"/>
                    </a:ext>
                  </a:extLst>
                </a:gridCol>
                <a:gridCol w="1833770">
                  <a:extLst>
                    <a:ext uri="{9D8B030D-6E8A-4147-A177-3AD203B41FA5}">
                      <a16:colId xmlns:a16="http://schemas.microsoft.com/office/drawing/2014/main" val="2799705304"/>
                    </a:ext>
                  </a:extLst>
                </a:gridCol>
                <a:gridCol w="725924">
                  <a:extLst>
                    <a:ext uri="{9D8B030D-6E8A-4147-A177-3AD203B41FA5}">
                      <a16:colId xmlns:a16="http://schemas.microsoft.com/office/drawing/2014/main" val="3185165375"/>
                    </a:ext>
                  </a:extLst>
                </a:gridCol>
                <a:gridCol w="1256824">
                  <a:extLst>
                    <a:ext uri="{9D8B030D-6E8A-4147-A177-3AD203B41FA5}">
                      <a16:colId xmlns:a16="http://schemas.microsoft.com/office/drawing/2014/main" val="604449097"/>
                    </a:ext>
                  </a:extLst>
                </a:gridCol>
              </a:tblGrid>
              <a:tr h="409475">
                <a:tc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to be Ready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512627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 Release to local papers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99545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link on OP website and social media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721217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 survey link in weekly eblast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61830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 to follow-up weekly with local papers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1628099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 messages on Ocean Parkway Communication Boards (1 as a “Watch for the Survey” &amp; 1 to take the survey)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187928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Reach out to Executive Council (Committee Chairs)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Plan Comm.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67471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Reach out to key club contacts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 Plan Comm.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 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74367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 in Ocean Pines Quarterly Newsletter, ideally with a QR code to connect directly to the survey (</a:t>
                      </a: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reaches ALL property owners including part-time owners)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79685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53FCB6D-A350-44B2-BEF4-652EE42C54DF}"/>
              </a:ext>
            </a:extLst>
          </p:cNvPr>
          <p:cNvSpPr txBox="1"/>
          <p:nvPr/>
        </p:nvSpPr>
        <p:spPr>
          <a:xfrm>
            <a:off x="1021477" y="5190859"/>
            <a:ext cx="710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Josh’s estimated time to complete the above tasks is 3-4 hours</a:t>
            </a:r>
          </a:p>
        </p:txBody>
      </p:sp>
    </p:spTree>
    <p:extLst>
      <p:ext uri="{BB962C8B-B14F-4D97-AF65-F5344CB8AC3E}">
        <p14:creationId xmlns:p14="http://schemas.microsoft.com/office/powerpoint/2010/main" val="4064939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0FB55-4E78-40A5-91C8-4E72EB220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42" y="661763"/>
            <a:ext cx="8112558" cy="1088068"/>
          </a:xfrm>
        </p:spPr>
        <p:txBody>
          <a:bodyPr>
            <a:normAutofit fontScale="90000"/>
          </a:bodyPr>
          <a:lstStyle/>
          <a:p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br>
              <a:rPr lang="en-US" sz="2700" dirty="0"/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Survey Communication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Communication &amp; Collection of  the Survey 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(Cost)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72172E-73EE-47A5-B78E-D5597535E8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285292"/>
              </p:ext>
            </p:extLst>
          </p:nvPr>
        </p:nvGraphicFramePr>
        <p:xfrm>
          <a:off x="39756" y="1596535"/>
          <a:ext cx="9064488" cy="376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0884">
                  <a:extLst>
                    <a:ext uri="{9D8B030D-6E8A-4147-A177-3AD203B41FA5}">
                      <a16:colId xmlns:a16="http://schemas.microsoft.com/office/drawing/2014/main" val="1262282968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7997053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48165138"/>
                    </a:ext>
                  </a:extLst>
                </a:gridCol>
                <a:gridCol w="1108212">
                  <a:extLst>
                    <a:ext uri="{9D8B030D-6E8A-4147-A177-3AD203B41FA5}">
                      <a16:colId xmlns:a16="http://schemas.microsoft.com/office/drawing/2014/main" val="604449097"/>
                    </a:ext>
                  </a:extLst>
                </a:gridCol>
              </a:tblGrid>
              <a:tr h="469329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Timing to be Ready*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512627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 Print “reminder business cards” to be handed out at key locations (Sports Core Pool (200) Yacht Club (500), Golf Course &amp; Club House (500), Library (200), Admin. Bldg. (500) and Community Center (500)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Josh/Bernie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9954514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-Quantity: 2,500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17212178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-Communication plan (see appendix)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72480854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 Print hard copies of survey &amp; make collection boxes available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Josh/Bernie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6183088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-Available at Admin. Bldg. (100) the Parke (100) &amp; CPI (100) building)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01628099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-Quantity: 300; + 3 collection boxes and signage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8677155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-Communication/Collection Plan (see appendix)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6747135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Request a survey by Phone or Email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Josh/Julie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743673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 a maximum of 100 included in above printing, envelopes/mailing cost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9/27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4686902"/>
                  </a:ext>
                </a:extLst>
              </a:tr>
              <a:tr h="261386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-Communication/Response/Collection Plan (see appendix)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2284590"/>
                  </a:ext>
                </a:extLst>
              </a:tr>
              <a:tr h="327978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Estimated Cost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80688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16511D-6122-4B5C-8A0D-05BCB0903F46}"/>
              </a:ext>
            </a:extLst>
          </p:cNvPr>
          <p:cNvSpPr txBox="1"/>
          <p:nvPr/>
        </p:nvSpPr>
        <p:spPr>
          <a:xfrm>
            <a:off x="0" y="5448935"/>
            <a:ext cx="16530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Assuming approval by 9/17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7B4EC-F132-4FFD-A958-0ED144D4C9B0}"/>
              </a:ext>
            </a:extLst>
          </p:cNvPr>
          <p:cNvSpPr txBox="1"/>
          <p:nvPr/>
        </p:nvSpPr>
        <p:spPr>
          <a:xfrm>
            <a:off x="1747232" y="5356602"/>
            <a:ext cx="70051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Estimated Cost is $650. Total OP Staff Time estimated to be 17 hours </a:t>
            </a:r>
          </a:p>
        </p:txBody>
      </p:sp>
    </p:spTree>
    <p:extLst>
      <p:ext uri="{BB962C8B-B14F-4D97-AF65-F5344CB8AC3E}">
        <p14:creationId xmlns:p14="http://schemas.microsoft.com/office/powerpoint/2010/main" val="2000206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2A3A-841F-4218-949F-AA6FB73D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309702"/>
            <a:ext cx="7543800" cy="1088068"/>
          </a:xfrm>
        </p:spPr>
        <p:txBody>
          <a:bodyPr>
            <a:noAutofit/>
          </a:bodyPr>
          <a:lstStyle/>
          <a:p>
            <a:br>
              <a:rPr lang="en-US" sz="2400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Property Owner Survey Communication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6A700-9E67-47B5-817E-66C9714EA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419" y="2537109"/>
            <a:ext cx="8301162" cy="316975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We are confident that our communication and collection plans will achieve a minimum of 1,000 survey responses and represent both full time and part time residents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To date, we have spent $1,260 on annual premium Survey Monkey software package that can be used for additional surveys until 6/22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We are requesting BOD approval of our Survey Communication and Collection plan with an estimated: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Maximum cost of $650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Maximum incremental OP Staff time of 20-21 hours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With approval, we will finalize our plans and release the survey the week of 9/27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Your feedback and comments are welcomed!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3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757E16-D798-4EE8-A320-06D9B0434BDD}"/>
              </a:ext>
            </a:extLst>
          </p:cNvPr>
          <p:cNvSpPr txBox="1"/>
          <p:nvPr/>
        </p:nvSpPr>
        <p:spPr>
          <a:xfrm>
            <a:off x="3553099" y="5716696"/>
            <a:ext cx="20378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58906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4DDA-A295-4A8F-81C2-9023A7907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F50ED-C7BF-4CD7-83EF-142D3693D3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sizes/Degree of Error			         7-8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Communication/Collection Plan Details            9-11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842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875A-3EDB-45B8-8668-64842A2D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The Relationship Between Sample Size and Sample Error</a:t>
            </a:r>
            <a:endParaRPr lang="en-IN" sz="2100" dirty="0">
              <a:solidFill>
                <a:schemeClr val="tx1"/>
              </a:solidFill>
            </a:endParaRPr>
          </a:p>
        </p:txBody>
      </p:sp>
      <p:pic>
        <p:nvPicPr>
          <p:cNvPr id="9" name="Picture 8" descr="A graph showing the relationship between sample size and sample error plots margin of sample error versus sample size. The curve falls from (50, 14%) to (650, 4%) and then gradually levels out.  As the sample size increases the margin of error decreases as it approaches 0. When n equals 1000, the accuracy is plus or minus 3.1%. However, from a sample size of 1000 or more, very little gain in accuracy occurs, even when doubling the sample to 2000 where accuracy is plus or minus 2.2%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40" y="1837509"/>
            <a:ext cx="769712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54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52600" y="990601"/>
            <a:ext cx="6248400" cy="700089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Sample Sizes and Margin of Sample Error</a:t>
            </a:r>
            <a:endParaRPr lang="en-IN" sz="2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85900" y="2057400"/>
          <a:ext cx="6172200" cy="3886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1560872748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4045592504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Sample Size ( </a:t>
                      </a:r>
                      <a:r>
                        <a:rPr lang="en-US" sz="1400" b="0" i="1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Margin of Sample Error (Accuracy Level)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74556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±31.0%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77878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±13.9%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04473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±9.8%</a:t>
                      </a:r>
                      <a:endParaRPr lang="en-US" sz="18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704729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200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±6.9%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63246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400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±4.9%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7462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±4.4%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7905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750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±3.6%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83385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1,000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±3.1%</a:t>
                      </a:r>
                      <a:endParaRPr lang="en-US" sz="18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64659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1,5000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±2.5%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75567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400" dirty="0"/>
                        <a:t>2,000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±2.2%</a:t>
                      </a:r>
                      <a:endParaRPr lang="en-US" sz="1800" b="1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82574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5,000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±1.4%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82390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r>
                        <a:rPr lang="en-US" sz="1400" dirty="0"/>
                        <a:t>10,000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±1.0%</a:t>
                      </a:r>
                      <a:endParaRPr lang="en-US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5852296"/>
                  </a:ext>
                </a:extLst>
              </a:tr>
            </a:tbl>
          </a:graphicData>
        </a:graphic>
      </p:graphicFrame>
      <p:sp>
        <p:nvSpPr>
          <p:cNvPr id="4" name="Arrow: Left 3">
            <a:extLst>
              <a:ext uri="{FF2B5EF4-FFF2-40B4-BE49-F238E27FC236}">
                <a16:creationId xmlns:a16="http://schemas.microsoft.com/office/drawing/2014/main" id="{257475FF-C73D-4D25-9167-6B50D908222F}"/>
              </a:ext>
            </a:extLst>
          </p:cNvPr>
          <p:cNvSpPr/>
          <p:nvPr/>
        </p:nvSpPr>
        <p:spPr>
          <a:xfrm>
            <a:off x="7816596" y="42672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srgbClr val="FFFFFF"/>
              </a:solidFill>
              <a:latin typeface="Franklin Gothic Book" panose="020F0502020204030204"/>
            </a:endParaRP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E77CB8EC-6E88-47CF-BDEB-66ACBA064E41}"/>
              </a:ext>
            </a:extLst>
          </p:cNvPr>
          <p:cNvSpPr/>
          <p:nvPr/>
        </p:nvSpPr>
        <p:spPr>
          <a:xfrm>
            <a:off x="7816596" y="4953000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srgbClr val="FFFFFF"/>
              </a:solidFill>
              <a:latin typeface="Franklin Gothic Book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821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8900" y="967167"/>
            <a:ext cx="3113479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3300"/>
              <a:t>President’s Remarks</a:t>
            </a:r>
            <a:br>
              <a:rPr lang="en-US" sz="3300"/>
            </a:br>
            <a:br>
              <a:rPr lang="en-US" sz="3300"/>
            </a:br>
            <a:r>
              <a:rPr lang="en-US" sz="3300"/>
              <a:t>Larry Perrone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CC12D0-C2A5-4479-BBF3-18DC9A00B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r="408" b="4100"/>
          <a:stretch/>
        </p:blipFill>
        <p:spPr>
          <a:xfrm>
            <a:off x="893609" y="805583"/>
            <a:ext cx="3628155" cy="466076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34735" y="3526496"/>
            <a:ext cx="31124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E94B-360D-4984-8192-8E9775AA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649362"/>
            <a:ext cx="7543800" cy="10880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Survey Communication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&amp; Collection Plan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CC81-540A-405A-A872-08C3384C3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1" y="2358889"/>
            <a:ext cx="7543800" cy="2820668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Reminder Business Cards				 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Responsibility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business card with either a QR code or message to </a:t>
            </a:r>
          </a:p>
          <a:p>
            <a:pPr marL="150876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“Please take the survey by going to OP.org and clicking on link”    (Josh)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Print 2,500 business cards at estimated cost of $200                     (Josh/Copy Central*)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Send internal communication to key contacts at locations               (Josh)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Drop off reminder business cards				      (Committee)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611AE-F19C-4BAA-A5D5-61B826DB472D}"/>
              </a:ext>
            </a:extLst>
          </p:cNvPr>
          <p:cNvSpPr txBox="1"/>
          <p:nvPr/>
        </p:nvSpPr>
        <p:spPr>
          <a:xfrm>
            <a:off x="576470" y="4534728"/>
            <a:ext cx="712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of $200.00.  Estimated total staff time of 5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D0DDAC-EC44-4A8A-92C8-E95CC12A22C3}"/>
              </a:ext>
            </a:extLst>
          </p:cNvPr>
          <p:cNvSpPr txBox="1"/>
          <p:nvPr/>
        </p:nvSpPr>
        <p:spPr>
          <a:xfrm>
            <a:off x="238539" y="5210506"/>
            <a:ext cx="425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Franklin Gothic Book" panose="020F0502020204030204"/>
              </a:rPr>
              <a:t>* All cost estimates received from Copy Central on 8/31</a:t>
            </a:r>
          </a:p>
        </p:txBody>
      </p:sp>
    </p:spTree>
    <p:extLst>
      <p:ext uri="{BB962C8B-B14F-4D97-AF65-F5344CB8AC3E}">
        <p14:creationId xmlns:p14="http://schemas.microsoft.com/office/powerpoint/2010/main" val="3184281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E94B-360D-4984-8192-8E9775AA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552337"/>
            <a:ext cx="7543800" cy="10880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Survey Communication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&amp; Collection Plan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CC81-540A-405A-A872-08C3384C3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1" y="2358889"/>
            <a:ext cx="7543800" cy="2820668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 Print hard copies of survey and make collection boxes available      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Responsibility/Cost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Print 300 black and white hard copies of survey (5 pages, 2 sided)  	Josh/Copy Central* $250.00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Acquire drop off boxes &amp; small sign for each of the 3 locations         	Josh/Copy Central* $60.00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Communicate plan to staff at each location along with signage         		Josh-$0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Drop off surveys, collection boxes and signage at the 3 locations      		Committee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 surveys from boxes weekly and start to enter results into software 	Committee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deadline to complete the survey will be 11/15 (hard copy and online)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8762F-F34C-4413-8714-9CD2752050F6}"/>
              </a:ext>
            </a:extLst>
          </p:cNvPr>
          <p:cNvSpPr txBox="1"/>
          <p:nvPr/>
        </p:nvSpPr>
        <p:spPr>
          <a:xfrm>
            <a:off x="324924" y="4494971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of $310.  Estimated total staff time of 2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8CF28-BDB3-42F8-91D7-30C1526868E5}"/>
              </a:ext>
            </a:extLst>
          </p:cNvPr>
          <p:cNvSpPr txBox="1"/>
          <p:nvPr/>
        </p:nvSpPr>
        <p:spPr>
          <a:xfrm>
            <a:off x="238539" y="5210506"/>
            <a:ext cx="425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Franklin Gothic Book" panose="020F0502020204030204"/>
              </a:rPr>
              <a:t>* All cost estimates received from Copy Central on 8/31</a:t>
            </a:r>
          </a:p>
        </p:txBody>
      </p:sp>
    </p:spTree>
    <p:extLst>
      <p:ext uri="{BB962C8B-B14F-4D97-AF65-F5344CB8AC3E}">
        <p14:creationId xmlns:p14="http://schemas.microsoft.com/office/powerpoint/2010/main" val="1848097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E94B-360D-4984-8192-8E9775AA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1" y="457774"/>
            <a:ext cx="7543800" cy="108806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Survey Communication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Communication &amp; Collection Plan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CC81-540A-405A-A872-08C3384C3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90" y="2358889"/>
            <a:ext cx="8220661" cy="2820668"/>
          </a:xfrm>
        </p:spPr>
        <p:txBody>
          <a:bodyPr/>
          <a:lstStyle/>
          <a:p>
            <a:r>
              <a:rPr lang="en-US" dirty="0"/>
              <a:t>3.  Request a survey by phone or email (100 max, likely less)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Utilize the contact Ocean Pines.org. email and phone #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Print extra 100 surveys (cost included in previous printing estimate)    		Josh/Copy Central* $0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Print 100 return envelopes   ($20.00)          				Josh/Copy Central* $20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Incremental outbound and return postage cost 				Josh/$120.00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  Coordinate response plans (Assume 5 minutes per 100 resp. or 8.5 hours)	Josh/Julie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8762F-F34C-4413-8714-9CD2752050F6}"/>
              </a:ext>
            </a:extLst>
          </p:cNvPr>
          <p:cNvSpPr txBox="1"/>
          <p:nvPr/>
        </p:nvSpPr>
        <p:spPr>
          <a:xfrm>
            <a:off x="397566" y="4703693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 of $140.00**.  Estimated total staff time of 10 hours**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54749-D0F8-45EE-9EDD-E55049AA1CFB}"/>
              </a:ext>
            </a:extLst>
          </p:cNvPr>
          <p:cNvSpPr txBox="1"/>
          <p:nvPr/>
        </p:nvSpPr>
        <p:spPr>
          <a:xfrm>
            <a:off x="5526156" y="5349005"/>
            <a:ext cx="3433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Franklin Gothic Book" panose="020F0502020204030204"/>
              </a:rPr>
              <a:t>** Assumes the maximum of 100 requested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97765-B37E-4841-B580-E787427D56DC}"/>
              </a:ext>
            </a:extLst>
          </p:cNvPr>
          <p:cNvSpPr txBox="1"/>
          <p:nvPr/>
        </p:nvSpPr>
        <p:spPr>
          <a:xfrm>
            <a:off x="226675" y="5327911"/>
            <a:ext cx="4257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Franklin Gothic Book" panose="020F0502020204030204"/>
              </a:rPr>
              <a:t>* All cost estimates received from Copy Central on 8/31</a:t>
            </a:r>
          </a:p>
        </p:txBody>
      </p:sp>
    </p:spTree>
    <p:extLst>
      <p:ext uri="{BB962C8B-B14F-4D97-AF65-F5344CB8AC3E}">
        <p14:creationId xmlns:p14="http://schemas.microsoft.com/office/powerpoint/2010/main" val="2734608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98" y="638508"/>
            <a:ext cx="8179004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53" y="865667"/>
            <a:ext cx="7838694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6097" y="1030259"/>
            <a:ext cx="7591806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822960" y="1584552"/>
            <a:ext cx="7498080" cy="2537251"/>
          </a:xfrm>
        </p:spPr>
        <p:txBody>
          <a:bodyPr vert="horz" lIns="91440" tIns="45720" rIns="91440" bIns="0" rtlCol="0" anchor="ctr">
            <a:normAutofit fontScale="90000"/>
          </a:bodyPr>
          <a:lstStyle/>
          <a:p>
            <a:pPr marL="227013" marR="0" defTabSz="914400">
              <a:spcAft>
                <a:spcPts val="0"/>
              </a:spcAft>
            </a:pPr>
            <a:r>
              <a:rPr lang="en-US" sz="4800" dirty="0">
                <a:solidFill>
                  <a:srgbClr val="454545"/>
                </a:solidFill>
              </a:rPr>
              <a:t>New Business</a:t>
            </a:r>
            <a:br>
              <a:rPr lang="en-US" sz="5800" dirty="0">
                <a:solidFill>
                  <a:srgbClr val="454545"/>
                </a:solidFill>
              </a:rPr>
            </a:br>
            <a:br>
              <a:rPr lang="en-US" sz="2700" dirty="0">
                <a:solidFill>
                  <a:srgbClr val="454545"/>
                </a:solidFill>
              </a:rPr>
            </a:br>
            <a:r>
              <a:rPr lang="en-US" sz="3100" cap="none" dirty="0">
                <a:solidFill>
                  <a:srgbClr val="454545"/>
                </a:solidFill>
                <a:latin typeface="+mn-lt"/>
              </a:rPr>
              <a:t>Motion – Triple Crown Estates Street Names – 		       Larry Perrone</a:t>
            </a:r>
            <a:br>
              <a:rPr lang="en-US" sz="3100" cap="none" dirty="0">
                <a:solidFill>
                  <a:srgbClr val="454545"/>
                </a:solidFill>
                <a:latin typeface="+mn-lt"/>
              </a:rPr>
            </a:br>
            <a:r>
              <a:rPr lang="en-US" sz="3100" cap="none" dirty="0">
                <a:solidFill>
                  <a:srgbClr val="454545"/>
                </a:solidFill>
                <a:latin typeface="+mn-lt"/>
              </a:rPr>
              <a:t>First Reading – Resolution C-03 – Doug Parks</a:t>
            </a:r>
            <a:br>
              <a:rPr lang="en-US" sz="3100" cap="none" dirty="0">
                <a:solidFill>
                  <a:srgbClr val="454545"/>
                </a:solidFill>
                <a:latin typeface="+mn-lt"/>
              </a:rPr>
            </a:br>
            <a:r>
              <a:rPr lang="en-US" sz="3100" cap="none" dirty="0">
                <a:solidFill>
                  <a:srgbClr val="454545"/>
                </a:solidFill>
                <a:latin typeface="+mn-lt"/>
              </a:rPr>
              <a:t>First Reading – Resolution F-02 – Doug Parks</a:t>
            </a:r>
            <a:br>
              <a:rPr lang="en-US" sz="3100" cap="none" dirty="0">
                <a:solidFill>
                  <a:srgbClr val="454545"/>
                </a:solidFill>
                <a:latin typeface="+mn-lt"/>
              </a:rPr>
            </a:br>
            <a:r>
              <a:rPr lang="en-US" sz="3100" cap="none" dirty="0">
                <a:solidFill>
                  <a:srgbClr val="454545"/>
                </a:solidFill>
                <a:latin typeface="+mn-lt"/>
              </a:rPr>
              <a:t>First Reading – Resolution F-03 – Doug Parks</a:t>
            </a:r>
            <a:br>
              <a:rPr lang="en-US" sz="2800" cap="none" dirty="0">
                <a:solidFill>
                  <a:srgbClr val="454545"/>
                </a:solidFill>
                <a:latin typeface="+mn-lt"/>
              </a:rPr>
            </a:br>
            <a:endParaRPr lang="en-US" sz="5800" dirty="0">
              <a:solidFill>
                <a:srgbClr val="454545"/>
              </a:solidFill>
              <a:latin typeface="+mn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298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FDF9410-E530-4E71-A2C0-4C24B4896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268B1E-8861-4702-9529-5A8FB23A6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4724" y="1094758"/>
            <a:ext cx="65151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82F2350F-B1BB-4308-A267-CFFA3576E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idx="4294967295"/>
          </p:nvPr>
        </p:nvSpPr>
        <p:spPr>
          <a:xfrm>
            <a:off x="-1" y="235136"/>
            <a:ext cx="9143771" cy="3889140"/>
          </a:xfrm>
        </p:spPr>
        <p:txBody>
          <a:bodyPr vert="horz" lIns="91440" tIns="45720" rIns="91440" bIns="0" rtlCol="0" anchor="ctr">
            <a:normAutofit fontScale="90000"/>
          </a:bodyPr>
          <a:lstStyle/>
          <a:p>
            <a:pPr algn="ctr" defTabSz="914400">
              <a:spcBef>
                <a:spcPts val="1200"/>
              </a:spcBef>
            </a:pPr>
            <a:br>
              <a:rPr lang="en-US" sz="3600" dirty="0"/>
            </a:br>
            <a:br>
              <a:rPr lang="en-US" sz="3600" dirty="0"/>
            </a:br>
            <a:r>
              <a:rPr lang="en-US" sz="4000" dirty="0"/>
              <a:t>Appointments</a:t>
            </a:r>
            <a:r>
              <a:rPr lang="en-US" sz="3300" dirty="0"/>
              <a:t> </a:t>
            </a:r>
            <a:br>
              <a:rPr lang="en-US" sz="33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3300" dirty="0"/>
            </a:br>
            <a:r>
              <a:rPr lang="en-US" sz="2800" cap="none" dirty="0">
                <a:latin typeface="+mn-lt"/>
              </a:rPr>
              <a:t>Donna McElroy – 2nd Term – Marine</a:t>
            </a:r>
            <a:br>
              <a:rPr lang="en-US" sz="2800" cap="none" dirty="0">
                <a:latin typeface="+mn-lt"/>
              </a:rPr>
            </a:br>
            <a:r>
              <a:rPr lang="en-US" sz="2800" cap="none" dirty="0">
                <a:latin typeface="+mn-lt"/>
              </a:rPr>
              <a:t>Sue Challis – 1st Term – Marine</a:t>
            </a:r>
            <a:br>
              <a:rPr lang="en-US" sz="2800" cap="none" dirty="0">
                <a:latin typeface="+mn-lt"/>
              </a:rPr>
            </a:br>
            <a:r>
              <a:rPr lang="en-US" sz="2800" cap="none" dirty="0">
                <a:latin typeface="+mn-lt"/>
              </a:rPr>
              <a:t>John Dilworth – Chair - ARC</a:t>
            </a:r>
            <a:br>
              <a:rPr lang="en-US" sz="2800" cap="none" dirty="0">
                <a:latin typeface="+mn-lt"/>
              </a:rPr>
            </a:br>
            <a:r>
              <a:rPr lang="en-US" sz="2800" cap="none" dirty="0">
                <a:latin typeface="+mn-lt"/>
              </a:rPr>
              <a:t>Patti Stevens – Chair – R&amp;P</a:t>
            </a:r>
            <a:br>
              <a:rPr lang="en-US" sz="2800" cap="none" dirty="0">
                <a:latin typeface="+mn-lt"/>
              </a:rPr>
            </a:br>
            <a:br>
              <a:rPr lang="en-US" sz="2800" cap="none" dirty="0">
                <a:latin typeface="+mn-lt"/>
              </a:rPr>
            </a:br>
            <a:br>
              <a:rPr lang="en-US" sz="3300" dirty="0"/>
            </a:br>
            <a:br>
              <a:rPr lang="en-US" sz="3300" dirty="0"/>
            </a:br>
            <a:endParaRPr lang="en-US" sz="33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6646AE-8FD6-411E-8640-6CCB250D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4724" y="4536431"/>
            <a:ext cx="651510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13B0556-E869-4B1C-A499-EB13D96B9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20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89462" y="962902"/>
            <a:ext cx="3132288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900"/>
              <a:t>Adjournment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89462" y="3528543"/>
            <a:ext cx="31286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3A16943-8C20-4DBE-8AF1-CE4F9AD67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8" r="16494" b="3"/>
          <a:stretch/>
        </p:blipFill>
        <p:spPr>
          <a:xfrm>
            <a:off x="4869153" y="805583"/>
            <a:ext cx="3123641" cy="466076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972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BF0792A-0F2B-4A2E-AB38-0A4F18A3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7DB18D-C2F1-4C8C-8808-9C01ECE6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935FA-3336-4941-9214-E250A5727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253" y="644327"/>
            <a:ext cx="6974974" cy="4811366"/>
            <a:chOff x="7639235" y="600024"/>
            <a:chExt cx="3898557" cy="68789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D9E2ED-FF90-4200-A7EE-6D41D6526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39235" y="600024"/>
              <a:ext cx="3898557" cy="6878929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A4BEB8D-68AD-4314-8A2B-F8DC85A53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0263" y="1062693"/>
              <a:ext cx="3635738" cy="59547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08760" y="1590734"/>
            <a:ext cx="6126480" cy="2520012"/>
          </a:xfrm>
          <a:solidFill>
            <a:schemeClr val="bg2"/>
          </a:solidFill>
        </p:spPr>
        <p:txBody>
          <a:bodyPr vert="horz" lIns="91440" tIns="45720" rIns="91440" bIns="0" rtlCol="0" anchor="ctr">
            <a:normAutofit fontScale="90000"/>
          </a:bodyPr>
          <a:lstStyle/>
          <a:p>
            <a:pPr algn="ctr" defTabSz="914400"/>
            <a:br>
              <a:rPr lang="en-US" sz="2500" dirty="0">
                <a:solidFill>
                  <a:schemeClr val="tx2"/>
                </a:solidFill>
              </a:rPr>
            </a:br>
            <a:br>
              <a:rPr lang="en-US" sz="2500" dirty="0">
                <a:solidFill>
                  <a:schemeClr val="tx2"/>
                </a:solidFill>
              </a:rPr>
            </a:br>
            <a:br>
              <a:rPr lang="en-US" sz="2500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Announcement of Email Votes/Motions –</a:t>
            </a:r>
            <a:br>
              <a:rPr lang="en-US" dirty="0">
                <a:solidFill>
                  <a:schemeClr val="tx2"/>
                </a:solidFill>
              </a:rPr>
            </a:b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Camilla Rogers</a:t>
            </a:r>
            <a:br>
              <a:rPr lang="en-US" dirty="0">
                <a:solidFill>
                  <a:schemeClr val="tx2"/>
                </a:solidFill>
              </a:rPr>
            </a:br>
            <a:endParaRPr lang="en-US" sz="2500" dirty="0">
              <a:solidFill>
                <a:schemeClr val="tx2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7F797D1-251E-41FE-9FF8-AD487DEF2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1416139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A0CE28-0E59-4F4D-9855-8A8DCE9A8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93555" y="4285341"/>
            <a:ext cx="555440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75CC23F7-9F20-4C4B-8608-BD4DE9728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99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11E4C3-B2CB-4105-9B42-B5E438A19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01A41D-49C4-4F95-AA12-FE7B943A5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73EB83-C81E-44B9-8EF1-2975C77B9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C30F5B9-A44C-4F62-9C3F-CEE222FA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61282" y="3733801"/>
            <a:ext cx="4024655" cy="3086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D4BDB-D8A2-4AFD-8EE3-A100AB6B05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b="-761"/>
          <a:stretch/>
        </p:blipFill>
        <p:spPr>
          <a:xfrm>
            <a:off x="4833259" y="1027820"/>
            <a:ext cx="4114800" cy="308509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E5509-A628-4D67-BDEE-8007EBB3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88414" y="6564062"/>
            <a:ext cx="2625536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B012693F-7E9C-473F-B9BE-A99371B937BA}" type="datetime1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defTabSz="457200">
                <a:spcAft>
                  <a:spcPts val="600"/>
                </a:spcAft>
              </a:pPr>
              <a:t>9/15/2021</a:t>
            </a:fld>
            <a:endParaRPr lang="en-US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20FACA9-4F24-44B6-9578-676B0B505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r="12486"/>
          <a:stretch/>
        </p:blipFill>
        <p:spPr>
          <a:xfrm>
            <a:off x="261282" y="1025105"/>
            <a:ext cx="4024655" cy="3017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6C20A8-6E40-4315-85D9-276E9AD6EFC6}"/>
              </a:ext>
            </a:extLst>
          </p:cNvPr>
          <p:cNvSpPr txBox="1"/>
          <p:nvPr/>
        </p:nvSpPr>
        <p:spPr>
          <a:xfrm>
            <a:off x="4931230" y="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9050">
                  <a:noFill/>
                </a:ln>
                <a:solidFill>
                  <a:srgbClr val="FF0000"/>
                </a:solidFill>
                <a:latin typeface="Forte" panose="03060902040502070203" pitchFamily="66" charset="0"/>
              </a:rPr>
              <a:t>Ocean Pines</a:t>
            </a:r>
          </a:p>
          <a:p>
            <a:pPr algn="ctr"/>
            <a:r>
              <a:rPr lang="en-US" sz="2400" b="1" dirty="0">
                <a:ln w="19050">
                  <a:noFill/>
                </a:ln>
                <a:solidFill>
                  <a:srgbClr val="FF0000"/>
                </a:solidFill>
                <a:latin typeface="Forte" panose="03060902040502070203" pitchFamily="66" charset="0"/>
              </a:rPr>
              <a:t>Labor Day Weekend!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BB7F43-EE10-46FF-9285-9E73D623145D}"/>
              </a:ext>
            </a:extLst>
          </p:cNvPr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107"/>
          <a:stretch/>
        </p:blipFill>
        <p:spPr>
          <a:xfrm>
            <a:off x="4833261" y="3733800"/>
            <a:ext cx="4114797" cy="308152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672"/>
            <a:ext cx="4484914" cy="80193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 defTabSz="914400"/>
            <a:r>
              <a:rPr lang="en-US" sz="2800" dirty="0"/>
              <a:t>GM Leadership Report</a:t>
            </a:r>
            <a:br>
              <a:rPr lang="en-US" sz="2800" dirty="0"/>
            </a:br>
            <a:r>
              <a:rPr lang="en-US" sz="2800" dirty="0"/>
              <a:t>John Viola</a:t>
            </a:r>
          </a:p>
        </p:txBody>
      </p:sp>
    </p:spTree>
    <p:extLst>
      <p:ext uri="{BB962C8B-B14F-4D97-AF65-F5344CB8AC3E}">
        <p14:creationId xmlns:p14="http://schemas.microsoft.com/office/powerpoint/2010/main" val="360627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Picture 29">
            <a:extLst>
              <a:ext uri="{FF2B5EF4-FFF2-40B4-BE49-F238E27FC236}">
                <a16:creationId xmlns:a16="http://schemas.microsoft.com/office/drawing/2014/main" id="{A8760136-DD71-4E4F-83AC-18143769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2" y="466308"/>
            <a:ext cx="6437376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B591F32-7A89-4CD9-AB7E-AFF937601A4A}"/>
              </a:ext>
            </a:extLst>
          </p:cNvPr>
          <p:cNvSpPr txBox="1"/>
          <p:nvPr/>
        </p:nvSpPr>
        <p:spPr>
          <a:xfrm>
            <a:off x="2279467" y="2684808"/>
            <a:ext cx="5732417" cy="584775"/>
          </a:xfrm>
          <a:prstGeom prst="rect">
            <a:avLst/>
          </a:prstGeom>
          <a:solidFill>
            <a:srgbClr val="E4E1DE"/>
          </a:solidFill>
        </p:spPr>
        <p:txBody>
          <a:bodyPr wrap="square">
            <a:spAutoFit/>
          </a:bodyPr>
          <a:lstStyle/>
          <a:p>
            <a:pPr marL="817245" marR="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3200" u="none" strike="noStrike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  <a:hlinkClick r:id="rId3"/>
              </a:rPr>
              <a:t>info@oceanpines.org</a:t>
            </a:r>
            <a:endParaRPr lang="en-US" sz="1000" dirty="0">
              <a:effectLst/>
              <a:latin typeface="Lucida Sans" panose="020B0602030504020204" pitchFamily="34" charset="0"/>
              <a:ea typeface="Times New Roman" panose="02020603050405020304" pitchFamily="18" charset="0"/>
              <a:cs typeface="Lucida Sans" panose="020B0602030504020204" pitchFamily="34" charset="0"/>
            </a:endParaRPr>
          </a:p>
        </p:txBody>
      </p:sp>
      <p:grpSp>
        <p:nvGrpSpPr>
          <p:cNvPr id="26" name="Group 30">
            <a:extLst>
              <a:ext uri="{FF2B5EF4-FFF2-40B4-BE49-F238E27FC236}">
                <a16:creationId xmlns:a16="http://schemas.microsoft.com/office/drawing/2014/main" id="{6DAC4A82-3228-44A0-AA30-E53C95E1B0C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53312" y="2400903"/>
            <a:ext cx="1005840" cy="1005840"/>
            <a:chOff x="394" y="-26"/>
            <a:chExt cx="829" cy="828"/>
          </a:xfrm>
        </p:grpSpPr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CABB1ED3-ADE9-4B43-ACDF-0AB097998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204"/>
              <a:ext cx="829" cy="599"/>
            </a:xfrm>
            <a:custGeom>
              <a:avLst/>
              <a:gdLst>
                <a:gd name="T0" fmla="*/ 736 w 829"/>
                <a:gd name="T1" fmla="*/ 598 h 599"/>
                <a:gd name="T2" fmla="*/ 92 w 829"/>
                <a:gd name="T3" fmla="*/ 598 h 599"/>
                <a:gd name="T4" fmla="*/ 56 w 829"/>
                <a:gd name="T5" fmla="*/ 591 h 599"/>
                <a:gd name="T6" fmla="*/ 26 w 829"/>
                <a:gd name="T7" fmla="*/ 571 h 599"/>
                <a:gd name="T8" fmla="*/ 7 w 829"/>
                <a:gd name="T9" fmla="*/ 542 h 599"/>
                <a:gd name="T10" fmla="*/ 0 w 829"/>
                <a:gd name="T11" fmla="*/ 506 h 599"/>
                <a:gd name="T12" fmla="*/ 0 w 829"/>
                <a:gd name="T13" fmla="*/ 92 h 599"/>
                <a:gd name="T14" fmla="*/ 7 w 829"/>
                <a:gd name="T15" fmla="*/ 56 h 599"/>
                <a:gd name="T16" fmla="*/ 26 w 829"/>
                <a:gd name="T17" fmla="*/ 26 h 599"/>
                <a:gd name="T18" fmla="*/ 56 w 829"/>
                <a:gd name="T19" fmla="*/ 7 h 599"/>
                <a:gd name="T20" fmla="*/ 92 w 829"/>
                <a:gd name="T21" fmla="*/ 0 h 599"/>
                <a:gd name="T22" fmla="*/ 736 w 829"/>
                <a:gd name="T23" fmla="*/ 0 h 599"/>
                <a:gd name="T24" fmla="*/ 772 w 829"/>
                <a:gd name="T25" fmla="*/ 7 h 599"/>
                <a:gd name="T26" fmla="*/ 801 w 829"/>
                <a:gd name="T27" fmla="*/ 26 h 599"/>
                <a:gd name="T28" fmla="*/ 821 w 829"/>
                <a:gd name="T29" fmla="*/ 56 h 599"/>
                <a:gd name="T30" fmla="*/ 828 w 829"/>
                <a:gd name="T31" fmla="*/ 92 h 599"/>
                <a:gd name="T32" fmla="*/ 828 w 829"/>
                <a:gd name="T33" fmla="*/ 506 h 599"/>
                <a:gd name="T34" fmla="*/ 821 w 829"/>
                <a:gd name="T35" fmla="*/ 542 h 599"/>
                <a:gd name="T36" fmla="*/ 801 w 829"/>
                <a:gd name="T37" fmla="*/ 571 h 599"/>
                <a:gd name="T38" fmla="*/ 772 w 829"/>
                <a:gd name="T39" fmla="*/ 591 h 599"/>
                <a:gd name="T40" fmla="*/ 736 w 829"/>
                <a:gd name="T41" fmla="*/ 598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9" h="599">
                  <a:moveTo>
                    <a:pt x="736" y="598"/>
                  </a:moveTo>
                  <a:lnTo>
                    <a:pt x="92" y="598"/>
                  </a:lnTo>
                  <a:lnTo>
                    <a:pt x="56" y="591"/>
                  </a:lnTo>
                  <a:lnTo>
                    <a:pt x="26" y="571"/>
                  </a:lnTo>
                  <a:lnTo>
                    <a:pt x="7" y="542"/>
                  </a:lnTo>
                  <a:lnTo>
                    <a:pt x="0" y="506"/>
                  </a:lnTo>
                  <a:lnTo>
                    <a:pt x="0" y="92"/>
                  </a:lnTo>
                  <a:lnTo>
                    <a:pt x="7" y="56"/>
                  </a:lnTo>
                  <a:lnTo>
                    <a:pt x="26" y="26"/>
                  </a:lnTo>
                  <a:lnTo>
                    <a:pt x="56" y="7"/>
                  </a:lnTo>
                  <a:lnTo>
                    <a:pt x="92" y="0"/>
                  </a:lnTo>
                  <a:lnTo>
                    <a:pt x="736" y="0"/>
                  </a:lnTo>
                  <a:lnTo>
                    <a:pt x="772" y="7"/>
                  </a:lnTo>
                  <a:lnTo>
                    <a:pt x="801" y="26"/>
                  </a:lnTo>
                  <a:lnTo>
                    <a:pt x="821" y="56"/>
                  </a:lnTo>
                  <a:lnTo>
                    <a:pt x="828" y="92"/>
                  </a:lnTo>
                  <a:lnTo>
                    <a:pt x="828" y="506"/>
                  </a:lnTo>
                  <a:lnTo>
                    <a:pt x="821" y="542"/>
                  </a:lnTo>
                  <a:lnTo>
                    <a:pt x="801" y="571"/>
                  </a:lnTo>
                  <a:lnTo>
                    <a:pt x="772" y="591"/>
                  </a:lnTo>
                  <a:lnTo>
                    <a:pt x="736" y="598"/>
                  </a:lnTo>
                  <a:close/>
                </a:path>
              </a:pathLst>
            </a:custGeom>
            <a:solidFill>
              <a:srgbClr val="CCD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93CA2064-97F6-4D94-A6C5-81A2FA459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204"/>
              <a:ext cx="829" cy="586"/>
            </a:xfrm>
            <a:custGeom>
              <a:avLst/>
              <a:gdLst>
                <a:gd name="T0" fmla="*/ 828 w 829"/>
                <a:gd name="T1" fmla="*/ 92 h 586"/>
                <a:gd name="T2" fmla="*/ 821 w 829"/>
                <a:gd name="T3" fmla="*/ 56 h 586"/>
                <a:gd name="T4" fmla="*/ 801 w 829"/>
                <a:gd name="T5" fmla="*/ 26 h 586"/>
                <a:gd name="T6" fmla="*/ 772 w 829"/>
                <a:gd name="T7" fmla="*/ 7 h 586"/>
                <a:gd name="T8" fmla="*/ 736 w 829"/>
                <a:gd name="T9" fmla="*/ 0 h 586"/>
                <a:gd name="T10" fmla="*/ 92 w 829"/>
                <a:gd name="T11" fmla="*/ 0 h 586"/>
                <a:gd name="T12" fmla="*/ 56 w 829"/>
                <a:gd name="T13" fmla="*/ 7 h 586"/>
                <a:gd name="T14" fmla="*/ 26 w 829"/>
                <a:gd name="T15" fmla="*/ 26 h 586"/>
                <a:gd name="T16" fmla="*/ 7 w 829"/>
                <a:gd name="T17" fmla="*/ 56 h 586"/>
                <a:gd name="T18" fmla="*/ 0 w 829"/>
                <a:gd name="T19" fmla="*/ 92 h 586"/>
                <a:gd name="T20" fmla="*/ 0 w 829"/>
                <a:gd name="T21" fmla="*/ 115 h 586"/>
                <a:gd name="T22" fmla="*/ 225 w 829"/>
                <a:gd name="T23" fmla="*/ 340 h 586"/>
                <a:gd name="T24" fmla="*/ 14 w 829"/>
                <a:gd name="T25" fmla="*/ 551 h 586"/>
                <a:gd name="T26" fmla="*/ 13 w 829"/>
                <a:gd name="T27" fmla="*/ 552 h 586"/>
                <a:gd name="T28" fmla="*/ 13 w 829"/>
                <a:gd name="T29" fmla="*/ 553 h 586"/>
                <a:gd name="T30" fmla="*/ 19 w 829"/>
                <a:gd name="T31" fmla="*/ 562 h 586"/>
                <a:gd name="T32" fmla="*/ 27 w 829"/>
                <a:gd name="T33" fmla="*/ 571 h 586"/>
                <a:gd name="T34" fmla="*/ 35 w 829"/>
                <a:gd name="T35" fmla="*/ 578 h 586"/>
                <a:gd name="T36" fmla="*/ 45 w 829"/>
                <a:gd name="T37" fmla="*/ 585 h 586"/>
                <a:gd name="T38" fmla="*/ 45 w 829"/>
                <a:gd name="T39" fmla="*/ 584 h 586"/>
                <a:gd name="T40" fmla="*/ 46 w 829"/>
                <a:gd name="T41" fmla="*/ 584 h 586"/>
                <a:gd name="T42" fmla="*/ 257 w 829"/>
                <a:gd name="T43" fmla="*/ 373 h 586"/>
                <a:gd name="T44" fmla="*/ 334 w 829"/>
                <a:gd name="T45" fmla="*/ 449 h 586"/>
                <a:gd name="T46" fmla="*/ 371 w 829"/>
                <a:gd name="T47" fmla="*/ 473 h 586"/>
                <a:gd name="T48" fmla="*/ 413 w 829"/>
                <a:gd name="T49" fmla="*/ 482 h 586"/>
                <a:gd name="T50" fmla="*/ 455 w 829"/>
                <a:gd name="T51" fmla="*/ 473 h 586"/>
                <a:gd name="T52" fmla="*/ 492 w 829"/>
                <a:gd name="T53" fmla="*/ 449 h 586"/>
                <a:gd name="T54" fmla="*/ 570 w 829"/>
                <a:gd name="T55" fmla="*/ 372 h 586"/>
                <a:gd name="T56" fmla="*/ 781 w 829"/>
                <a:gd name="T57" fmla="*/ 584 h 586"/>
                <a:gd name="T58" fmla="*/ 782 w 829"/>
                <a:gd name="T59" fmla="*/ 584 h 586"/>
                <a:gd name="T60" fmla="*/ 783 w 829"/>
                <a:gd name="T61" fmla="*/ 585 h 586"/>
                <a:gd name="T62" fmla="*/ 792 w 829"/>
                <a:gd name="T63" fmla="*/ 578 h 586"/>
                <a:gd name="T64" fmla="*/ 801 w 829"/>
                <a:gd name="T65" fmla="*/ 571 h 586"/>
                <a:gd name="T66" fmla="*/ 808 w 829"/>
                <a:gd name="T67" fmla="*/ 562 h 586"/>
                <a:gd name="T68" fmla="*/ 815 w 829"/>
                <a:gd name="T69" fmla="*/ 553 h 586"/>
                <a:gd name="T70" fmla="*/ 814 w 829"/>
                <a:gd name="T71" fmla="*/ 552 h 586"/>
                <a:gd name="T72" fmla="*/ 814 w 829"/>
                <a:gd name="T73" fmla="*/ 551 h 586"/>
                <a:gd name="T74" fmla="*/ 602 w 829"/>
                <a:gd name="T75" fmla="*/ 340 h 586"/>
                <a:gd name="T76" fmla="*/ 828 w 829"/>
                <a:gd name="T77" fmla="*/ 115 h 586"/>
                <a:gd name="T78" fmla="*/ 828 w 829"/>
                <a:gd name="T79" fmla="*/ 92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29" h="586">
                  <a:moveTo>
                    <a:pt x="828" y="92"/>
                  </a:moveTo>
                  <a:lnTo>
                    <a:pt x="821" y="56"/>
                  </a:lnTo>
                  <a:lnTo>
                    <a:pt x="801" y="26"/>
                  </a:lnTo>
                  <a:lnTo>
                    <a:pt x="772" y="7"/>
                  </a:lnTo>
                  <a:lnTo>
                    <a:pt x="736" y="0"/>
                  </a:lnTo>
                  <a:lnTo>
                    <a:pt x="92" y="0"/>
                  </a:lnTo>
                  <a:lnTo>
                    <a:pt x="56" y="7"/>
                  </a:lnTo>
                  <a:lnTo>
                    <a:pt x="26" y="26"/>
                  </a:lnTo>
                  <a:lnTo>
                    <a:pt x="7" y="56"/>
                  </a:lnTo>
                  <a:lnTo>
                    <a:pt x="0" y="92"/>
                  </a:lnTo>
                  <a:lnTo>
                    <a:pt x="0" y="115"/>
                  </a:lnTo>
                  <a:lnTo>
                    <a:pt x="225" y="340"/>
                  </a:lnTo>
                  <a:lnTo>
                    <a:pt x="14" y="551"/>
                  </a:lnTo>
                  <a:lnTo>
                    <a:pt x="13" y="552"/>
                  </a:lnTo>
                  <a:lnTo>
                    <a:pt x="13" y="553"/>
                  </a:lnTo>
                  <a:lnTo>
                    <a:pt x="19" y="562"/>
                  </a:lnTo>
                  <a:lnTo>
                    <a:pt x="27" y="571"/>
                  </a:lnTo>
                  <a:lnTo>
                    <a:pt x="35" y="578"/>
                  </a:lnTo>
                  <a:lnTo>
                    <a:pt x="45" y="585"/>
                  </a:lnTo>
                  <a:lnTo>
                    <a:pt x="45" y="584"/>
                  </a:lnTo>
                  <a:lnTo>
                    <a:pt x="46" y="584"/>
                  </a:lnTo>
                  <a:lnTo>
                    <a:pt x="257" y="373"/>
                  </a:lnTo>
                  <a:lnTo>
                    <a:pt x="334" y="449"/>
                  </a:lnTo>
                  <a:lnTo>
                    <a:pt x="371" y="473"/>
                  </a:lnTo>
                  <a:lnTo>
                    <a:pt x="413" y="482"/>
                  </a:lnTo>
                  <a:lnTo>
                    <a:pt x="455" y="473"/>
                  </a:lnTo>
                  <a:lnTo>
                    <a:pt x="492" y="449"/>
                  </a:lnTo>
                  <a:lnTo>
                    <a:pt x="570" y="372"/>
                  </a:lnTo>
                  <a:lnTo>
                    <a:pt x="781" y="584"/>
                  </a:lnTo>
                  <a:lnTo>
                    <a:pt x="782" y="584"/>
                  </a:lnTo>
                  <a:lnTo>
                    <a:pt x="783" y="585"/>
                  </a:lnTo>
                  <a:lnTo>
                    <a:pt x="792" y="578"/>
                  </a:lnTo>
                  <a:lnTo>
                    <a:pt x="801" y="571"/>
                  </a:lnTo>
                  <a:lnTo>
                    <a:pt x="808" y="562"/>
                  </a:lnTo>
                  <a:lnTo>
                    <a:pt x="815" y="553"/>
                  </a:lnTo>
                  <a:lnTo>
                    <a:pt x="814" y="552"/>
                  </a:lnTo>
                  <a:lnTo>
                    <a:pt x="814" y="551"/>
                  </a:lnTo>
                  <a:lnTo>
                    <a:pt x="602" y="340"/>
                  </a:lnTo>
                  <a:lnTo>
                    <a:pt x="828" y="115"/>
                  </a:lnTo>
                  <a:lnTo>
                    <a:pt x="828" y="92"/>
                  </a:lnTo>
                  <a:close/>
                </a:path>
              </a:pathLst>
            </a:custGeom>
            <a:solidFill>
              <a:srgbClr val="99AA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3">
              <a:extLst>
                <a:ext uri="{FF2B5EF4-FFF2-40B4-BE49-F238E27FC236}">
                  <a16:creationId xmlns:a16="http://schemas.microsoft.com/office/drawing/2014/main" id="{DC6CE2DE-80EB-4AC8-8F1C-C3BAB0A78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" y="204"/>
              <a:ext cx="810" cy="420"/>
            </a:xfrm>
            <a:custGeom>
              <a:avLst/>
              <a:gdLst>
                <a:gd name="T0" fmla="*/ 404 w 810"/>
                <a:gd name="T1" fmla="*/ 419 h 420"/>
                <a:gd name="T2" fmla="*/ 370 w 810"/>
                <a:gd name="T3" fmla="*/ 412 h 420"/>
                <a:gd name="T4" fmla="*/ 339 w 810"/>
                <a:gd name="T5" fmla="*/ 392 h 420"/>
                <a:gd name="T6" fmla="*/ 0 w 810"/>
                <a:gd name="T7" fmla="*/ 52 h 420"/>
                <a:gd name="T8" fmla="*/ 14 w 810"/>
                <a:gd name="T9" fmla="*/ 31 h 420"/>
                <a:gd name="T10" fmla="*/ 33 w 810"/>
                <a:gd name="T11" fmla="*/ 14 h 420"/>
                <a:gd name="T12" fmla="*/ 56 w 810"/>
                <a:gd name="T13" fmla="*/ 3 h 420"/>
                <a:gd name="T14" fmla="*/ 82 w 810"/>
                <a:gd name="T15" fmla="*/ 0 h 420"/>
                <a:gd name="T16" fmla="*/ 727 w 810"/>
                <a:gd name="T17" fmla="*/ 0 h 420"/>
                <a:gd name="T18" fmla="*/ 753 w 810"/>
                <a:gd name="T19" fmla="*/ 3 h 420"/>
                <a:gd name="T20" fmla="*/ 776 w 810"/>
                <a:gd name="T21" fmla="*/ 14 h 420"/>
                <a:gd name="T22" fmla="*/ 795 w 810"/>
                <a:gd name="T23" fmla="*/ 31 h 420"/>
                <a:gd name="T24" fmla="*/ 809 w 810"/>
                <a:gd name="T25" fmla="*/ 52 h 420"/>
                <a:gd name="T26" fmla="*/ 470 w 810"/>
                <a:gd name="T27" fmla="*/ 392 h 420"/>
                <a:gd name="T28" fmla="*/ 439 w 810"/>
                <a:gd name="T29" fmla="*/ 412 h 420"/>
                <a:gd name="T30" fmla="*/ 404 w 810"/>
                <a:gd name="T31" fmla="*/ 41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0" h="420">
                  <a:moveTo>
                    <a:pt x="404" y="419"/>
                  </a:moveTo>
                  <a:lnTo>
                    <a:pt x="370" y="412"/>
                  </a:lnTo>
                  <a:lnTo>
                    <a:pt x="339" y="392"/>
                  </a:lnTo>
                  <a:lnTo>
                    <a:pt x="0" y="52"/>
                  </a:lnTo>
                  <a:lnTo>
                    <a:pt x="14" y="31"/>
                  </a:lnTo>
                  <a:lnTo>
                    <a:pt x="33" y="14"/>
                  </a:lnTo>
                  <a:lnTo>
                    <a:pt x="56" y="3"/>
                  </a:lnTo>
                  <a:lnTo>
                    <a:pt x="82" y="0"/>
                  </a:lnTo>
                  <a:lnTo>
                    <a:pt x="727" y="0"/>
                  </a:lnTo>
                  <a:lnTo>
                    <a:pt x="753" y="3"/>
                  </a:lnTo>
                  <a:lnTo>
                    <a:pt x="776" y="14"/>
                  </a:lnTo>
                  <a:lnTo>
                    <a:pt x="795" y="31"/>
                  </a:lnTo>
                  <a:lnTo>
                    <a:pt x="809" y="52"/>
                  </a:lnTo>
                  <a:lnTo>
                    <a:pt x="470" y="392"/>
                  </a:lnTo>
                  <a:lnTo>
                    <a:pt x="439" y="412"/>
                  </a:lnTo>
                  <a:lnTo>
                    <a:pt x="404" y="419"/>
                  </a:lnTo>
                  <a:close/>
                </a:path>
              </a:pathLst>
            </a:custGeom>
            <a:solidFill>
              <a:srgbClr val="E1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4">
              <a:extLst>
                <a:ext uri="{FF2B5EF4-FFF2-40B4-BE49-F238E27FC236}">
                  <a16:creationId xmlns:a16="http://schemas.microsoft.com/office/drawing/2014/main" id="{7CAF9CAE-F2DA-4A04-8074-0B7275F53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-26"/>
              <a:ext cx="456" cy="391"/>
            </a:xfrm>
            <a:custGeom>
              <a:avLst/>
              <a:gdLst>
                <a:gd name="T0" fmla="*/ 227 w 456"/>
                <a:gd name="T1" fmla="*/ 391 h 391"/>
                <a:gd name="T2" fmla="*/ 208 w 456"/>
                <a:gd name="T3" fmla="*/ 387 h 391"/>
                <a:gd name="T4" fmla="*/ 191 w 456"/>
                <a:gd name="T5" fmla="*/ 376 h 391"/>
                <a:gd name="T6" fmla="*/ 10 w 456"/>
                <a:gd name="T7" fmla="*/ 195 h 391"/>
                <a:gd name="T8" fmla="*/ 0 w 456"/>
                <a:gd name="T9" fmla="*/ 181 h 391"/>
                <a:gd name="T10" fmla="*/ 0 w 456"/>
                <a:gd name="T11" fmla="*/ 170 h 391"/>
                <a:gd name="T12" fmla="*/ 8 w 456"/>
                <a:gd name="T13" fmla="*/ 163 h 391"/>
                <a:gd name="T14" fmla="*/ 25 w 456"/>
                <a:gd name="T15" fmla="*/ 161 h 391"/>
                <a:gd name="T16" fmla="*/ 137 w 456"/>
                <a:gd name="T17" fmla="*/ 161 h 391"/>
                <a:gd name="T18" fmla="*/ 137 w 456"/>
                <a:gd name="T19" fmla="*/ 46 h 391"/>
                <a:gd name="T20" fmla="*/ 140 w 456"/>
                <a:gd name="T21" fmla="*/ 28 h 391"/>
                <a:gd name="T22" fmla="*/ 150 w 456"/>
                <a:gd name="T23" fmla="*/ 13 h 391"/>
                <a:gd name="T24" fmla="*/ 165 w 456"/>
                <a:gd name="T25" fmla="*/ 3 h 391"/>
                <a:gd name="T26" fmla="*/ 183 w 456"/>
                <a:gd name="T27" fmla="*/ 0 h 391"/>
                <a:gd name="T28" fmla="*/ 275 w 456"/>
                <a:gd name="T29" fmla="*/ 0 h 391"/>
                <a:gd name="T30" fmla="*/ 293 w 456"/>
                <a:gd name="T31" fmla="*/ 3 h 391"/>
                <a:gd name="T32" fmla="*/ 307 w 456"/>
                <a:gd name="T33" fmla="*/ 13 h 391"/>
                <a:gd name="T34" fmla="*/ 317 w 456"/>
                <a:gd name="T35" fmla="*/ 28 h 391"/>
                <a:gd name="T36" fmla="*/ 321 w 456"/>
                <a:gd name="T37" fmla="*/ 46 h 391"/>
                <a:gd name="T38" fmla="*/ 321 w 456"/>
                <a:gd name="T39" fmla="*/ 161 h 391"/>
                <a:gd name="T40" fmla="*/ 429 w 456"/>
                <a:gd name="T41" fmla="*/ 161 h 391"/>
                <a:gd name="T42" fmla="*/ 446 w 456"/>
                <a:gd name="T43" fmla="*/ 163 h 391"/>
                <a:gd name="T44" fmla="*/ 455 w 456"/>
                <a:gd name="T45" fmla="*/ 170 h 391"/>
                <a:gd name="T46" fmla="*/ 454 w 456"/>
                <a:gd name="T47" fmla="*/ 181 h 391"/>
                <a:gd name="T48" fmla="*/ 444 w 456"/>
                <a:gd name="T49" fmla="*/ 195 h 391"/>
                <a:gd name="T50" fmla="*/ 263 w 456"/>
                <a:gd name="T51" fmla="*/ 376 h 391"/>
                <a:gd name="T52" fmla="*/ 246 w 456"/>
                <a:gd name="T53" fmla="*/ 387 h 391"/>
                <a:gd name="T54" fmla="*/ 227 w 456"/>
                <a:gd name="T55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6" h="391">
                  <a:moveTo>
                    <a:pt x="227" y="391"/>
                  </a:moveTo>
                  <a:lnTo>
                    <a:pt x="208" y="387"/>
                  </a:lnTo>
                  <a:lnTo>
                    <a:pt x="191" y="376"/>
                  </a:lnTo>
                  <a:lnTo>
                    <a:pt x="10" y="195"/>
                  </a:lnTo>
                  <a:lnTo>
                    <a:pt x="0" y="181"/>
                  </a:lnTo>
                  <a:lnTo>
                    <a:pt x="0" y="170"/>
                  </a:lnTo>
                  <a:lnTo>
                    <a:pt x="8" y="163"/>
                  </a:lnTo>
                  <a:lnTo>
                    <a:pt x="25" y="161"/>
                  </a:lnTo>
                  <a:lnTo>
                    <a:pt x="137" y="161"/>
                  </a:lnTo>
                  <a:lnTo>
                    <a:pt x="137" y="46"/>
                  </a:lnTo>
                  <a:lnTo>
                    <a:pt x="140" y="28"/>
                  </a:lnTo>
                  <a:lnTo>
                    <a:pt x="150" y="13"/>
                  </a:lnTo>
                  <a:lnTo>
                    <a:pt x="165" y="3"/>
                  </a:lnTo>
                  <a:lnTo>
                    <a:pt x="183" y="0"/>
                  </a:lnTo>
                  <a:lnTo>
                    <a:pt x="275" y="0"/>
                  </a:lnTo>
                  <a:lnTo>
                    <a:pt x="293" y="3"/>
                  </a:lnTo>
                  <a:lnTo>
                    <a:pt x="307" y="13"/>
                  </a:lnTo>
                  <a:lnTo>
                    <a:pt x="317" y="28"/>
                  </a:lnTo>
                  <a:lnTo>
                    <a:pt x="321" y="46"/>
                  </a:lnTo>
                  <a:lnTo>
                    <a:pt x="321" y="161"/>
                  </a:lnTo>
                  <a:lnTo>
                    <a:pt x="429" y="161"/>
                  </a:lnTo>
                  <a:lnTo>
                    <a:pt x="446" y="163"/>
                  </a:lnTo>
                  <a:lnTo>
                    <a:pt x="455" y="170"/>
                  </a:lnTo>
                  <a:lnTo>
                    <a:pt x="454" y="181"/>
                  </a:lnTo>
                  <a:lnTo>
                    <a:pt x="444" y="195"/>
                  </a:lnTo>
                  <a:lnTo>
                    <a:pt x="263" y="376"/>
                  </a:lnTo>
                  <a:lnTo>
                    <a:pt x="246" y="387"/>
                  </a:lnTo>
                  <a:lnTo>
                    <a:pt x="227" y="391"/>
                  </a:lnTo>
                  <a:close/>
                </a:path>
              </a:pathLst>
            </a:custGeom>
            <a:solidFill>
              <a:srgbClr val="54A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" name="Group 35">
            <a:extLst>
              <a:ext uri="{FF2B5EF4-FFF2-40B4-BE49-F238E27FC236}">
                <a16:creationId xmlns:a16="http://schemas.microsoft.com/office/drawing/2014/main" id="{BE1D3E5E-8DDF-4EE9-AD1F-E396D66378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87307" y="4263614"/>
            <a:ext cx="734209" cy="914400"/>
            <a:chOff x="467" y="587"/>
            <a:chExt cx="682" cy="851"/>
          </a:xfrm>
        </p:grpSpPr>
        <p:pic>
          <p:nvPicPr>
            <p:cNvPr id="2084" name="Picture 36">
              <a:extLst>
                <a:ext uri="{FF2B5EF4-FFF2-40B4-BE49-F238E27FC236}">
                  <a16:creationId xmlns:a16="http://schemas.microsoft.com/office/drawing/2014/main" id="{C9C1A982-4CBF-4D59-81F4-EC12DAC4DD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176"/>
              <a:ext cx="14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5" name="Picture 37">
              <a:extLst>
                <a:ext uri="{FF2B5EF4-FFF2-40B4-BE49-F238E27FC236}">
                  <a16:creationId xmlns:a16="http://schemas.microsoft.com/office/drawing/2014/main" id="{8623D2A7-8B81-41F4-9340-504F97345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" y="587"/>
              <a:ext cx="14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6" name="Picture 38">
              <a:extLst>
                <a:ext uri="{FF2B5EF4-FFF2-40B4-BE49-F238E27FC236}">
                  <a16:creationId xmlns:a16="http://schemas.microsoft.com/office/drawing/2014/main" id="{97E825A9-C75E-4C41-80FB-2FD150B2B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" y="728"/>
              <a:ext cx="32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48" name="Group 39">
              <a:extLst>
                <a:ext uri="{FF2B5EF4-FFF2-40B4-BE49-F238E27FC236}">
                  <a16:creationId xmlns:a16="http://schemas.microsoft.com/office/drawing/2014/main" id="{2B060A9F-DD2B-454A-BFD2-BBB8655BC1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" y="617"/>
              <a:ext cx="627" cy="820"/>
              <a:chOff x="467" y="617"/>
              <a:chExt cx="627" cy="820"/>
            </a:xfrm>
          </p:grpSpPr>
          <p:sp>
            <p:nvSpPr>
              <p:cNvPr id="2049" name="Freeform 40">
                <a:extLst>
                  <a:ext uri="{FF2B5EF4-FFF2-40B4-BE49-F238E27FC236}">
                    <a16:creationId xmlns:a16="http://schemas.microsoft.com/office/drawing/2014/main" id="{84866AE3-7D48-405B-9A47-E6F3775DF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" y="617"/>
                <a:ext cx="627" cy="820"/>
              </a:xfrm>
              <a:custGeom>
                <a:avLst/>
                <a:gdLst>
                  <a:gd name="T0" fmla="*/ 456 w 627"/>
                  <a:gd name="T1" fmla="*/ 817 h 820"/>
                  <a:gd name="T2" fmla="*/ 414 w 627"/>
                  <a:gd name="T3" fmla="*/ 803 h 820"/>
                  <a:gd name="T4" fmla="*/ 377 w 627"/>
                  <a:gd name="T5" fmla="*/ 778 h 820"/>
                  <a:gd name="T6" fmla="*/ 349 w 627"/>
                  <a:gd name="T7" fmla="*/ 756 h 820"/>
                  <a:gd name="T8" fmla="*/ 323 w 627"/>
                  <a:gd name="T9" fmla="*/ 733 h 820"/>
                  <a:gd name="T10" fmla="*/ 281 w 627"/>
                  <a:gd name="T11" fmla="*/ 692 h 820"/>
                  <a:gd name="T12" fmla="*/ 243 w 627"/>
                  <a:gd name="T13" fmla="*/ 647 h 820"/>
                  <a:gd name="T14" fmla="*/ 210 w 627"/>
                  <a:gd name="T15" fmla="*/ 605 h 820"/>
                  <a:gd name="T16" fmla="*/ 180 w 627"/>
                  <a:gd name="T17" fmla="*/ 561 h 820"/>
                  <a:gd name="T18" fmla="*/ 167 w 627"/>
                  <a:gd name="T19" fmla="*/ 543 h 820"/>
                  <a:gd name="T20" fmla="*/ 147 w 627"/>
                  <a:gd name="T21" fmla="*/ 513 h 820"/>
                  <a:gd name="T22" fmla="*/ 135 w 627"/>
                  <a:gd name="T23" fmla="*/ 495 h 820"/>
                  <a:gd name="T24" fmla="*/ 106 w 627"/>
                  <a:gd name="T25" fmla="*/ 450 h 820"/>
                  <a:gd name="T26" fmla="*/ 79 w 627"/>
                  <a:gd name="T27" fmla="*/ 404 h 820"/>
                  <a:gd name="T28" fmla="*/ 53 w 627"/>
                  <a:gd name="T29" fmla="*/ 352 h 820"/>
                  <a:gd name="T30" fmla="*/ 30 w 627"/>
                  <a:gd name="T31" fmla="*/ 298 h 820"/>
                  <a:gd name="T32" fmla="*/ 18 w 627"/>
                  <a:gd name="T33" fmla="*/ 264 h 820"/>
                  <a:gd name="T34" fmla="*/ 8 w 627"/>
                  <a:gd name="T35" fmla="*/ 231 h 820"/>
                  <a:gd name="T36" fmla="*/ 0 w 627"/>
                  <a:gd name="T37" fmla="*/ 187 h 820"/>
                  <a:gd name="T38" fmla="*/ 3 w 627"/>
                  <a:gd name="T39" fmla="*/ 143 h 820"/>
                  <a:gd name="T40" fmla="*/ 18 w 627"/>
                  <a:gd name="T41" fmla="*/ 103 h 820"/>
                  <a:gd name="T42" fmla="*/ 39 w 627"/>
                  <a:gd name="T43" fmla="*/ 67 h 820"/>
                  <a:gd name="T44" fmla="*/ 51 w 627"/>
                  <a:gd name="T45" fmla="*/ 50 h 820"/>
                  <a:gd name="T46" fmla="*/ 63 w 627"/>
                  <a:gd name="T47" fmla="*/ 34 h 820"/>
                  <a:gd name="T48" fmla="*/ 79 w 627"/>
                  <a:gd name="T49" fmla="*/ 16 h 820"/>
                  <a:gd name="T50" fmla="*/ 97 w 627"/>
                  <a:gd name="T51" fmla="*/ 0 h 820"/>
                  <a:gd name="T52" fmla="*/ 67 w 627"/>
                  <a:gd name="T53" fmla="*/ 137 h 820"/>
                  <a:gd name="T54" fmla="*/ 45 w 627"/>
                  <a:gd name="T55" fmla="*/ 146 h 820"/>
                  <a:gd name="T56" fmla="*/ 36 w 627"/>
                  <a:gd name="T57" fmla="*/ 168 h 820"/>
                  <a:gd name="T58" fmla="*/ 45 w 627"/>
                  <a:gd name="T59" fmla="*/ 190 h 820"/>
                  <a:gd name="T60" fmla="*/ 67 w 627"/>
                  <a:gd name="T61" fmla="*/ 199 h 820"/>
                  <a:gd name="T62" fmla="*/ 197 w 627"/>
                  <a:gd name="T63" fmla="*/ 206 h 820"/>
                  <a:gd name="T64" fmla="*/ 179 w 627"/>
                  <a:gd name="T65" fmla="*/ 228 h 820"/>
                  <a:gd name="T66" fmla="*/ 170 w 627"/>
                  <a:gd name="T67" fmla="*/ 255 h 820"/>
                  <a:gd name="T68" fmla="*/ 171 w 627"/>
                  <a:gd name="T69" fmla="*/ 284 h 820"/>
                  <a:gd name="T70" fmla="*/ 179 w 627"/>
                  <a:gd name="T71" fmla="*/ 313 h 820"/>
                  <a:gd name="T72" fmla="*/ 192 w 627"/>
                  <a:gd name="T73" fmla="*/ 344 h 820"/>
                  <a:gd name="T74" fmla="*/ 206 w 627"/>
                  <a:gd name="T75" fmla="*/ 375 h 820"/>
                  <a:gd name="T76" fmla="*/ 218 w 627"/>
                  <a:gd name="T77" fmla="*/ 397 h 820"/>
                  <a:gd name="T78" fmla="*/ 231 w 627"/>
                  <a:gd name="T79" fmla="*/ 419 h 820"/>
                  <a:gd name="T80" fmla="*/ 244 w 627"/>
                  <a:gd name="T81" fmla="*/ 440 h 820"/>
                  <a:gd name="T82" fmla="*/ 265 w 627"/>
                  <a:gd name="T83" fmla="*/ 471 h 820"/>
                  <a:gd name="T84" fmla="*/ 272 w 627"/>
                  <a:gd name="T85" fmla="*/ 482 h 820"/>
                  <a:gd name="T86" fmla="*/ 287 w 627"/>
                  <a:gd name="T87" fmla="*/ 502 h 820"/>
                  <a:gd name="T88" fmla="*/ 302 w 627"/>
                  <a:gd name="T89" fmla="*/ 522 h 820"/>
                  <a:gd name="T90" fmla="*/ 319 w 627"/>
                  <a:gd name="T91" fmla="*/ 542 h 820"/>
                  <a:gd name="T92" fmla="*/ 341 w 627"/>
                  <a:gd name="T93" fmla="*/ 567 h 820"/>
                  <a:gd name="T94" fmla="*/ 365 w 627"/>
                  <a:gd name="T95" fmla="*/ 590 h 820"/>
                  <a:gd name="T96" fmla="*/ 389 w 627"/>
                  <a:gd name="T97" fmla="*/ 608 h 820"/>
                  <a:gd name="T98" fmla="*/ 416 w 627"/>
                  <a:gd name="T99" fmla="*/ 621 h 820"/>
                  <a:gd name="T100" fmla="*/ 517 w 627"/>
                  <a:gd name="T101" fmla="*/ 623 h 820"/>
                  <a:gd name="T102" fmla="*/ 615 w 627"/>
                  <a:gd name="T103" fmla="*/ 790 h 820"/>
                  <a:gd name="T104" fmla="*/ 592 w 627"/>
                  <a:gd name="T105" fmla="*/ 800 h 820"/>
                  <a:gd name="T106" fmla="*/ 571 w 627"/>
                  <a:gd name="T107" fmla="*/ 806 h 820"/>
                  <a:gd name="T108" fmla="*/ 551 w 627"/>
                  <a:gd name="T109" fmla="*/ 810 h 820"/>
                  <a:gd name="T110" fmla="*/ 520 w 627"/>
                  <a:gd name="T111" fmla="*/ 816 h 820"/>
                  <a:gd name="T112" fmla="*/ 478 w 627"/>
                  <a:gd name="T113" fmla="*/ 819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27" h="820">
                    <a:moveTo>
                      <a:pt x="478" y="819"/>
                    </a:moveTo>
                    <a:lnTo>
                      <a:pt x="456" y="817"/>
                    </a:lnTo>
                    <a:lnTo>
                      <a:pt x="435" y="812"/>
                    </a:lnTo>
                    <a:lnTo>
                      <a:pt x="414" y="803"/>
                    </a:lnTo>
                    <a:lnTo>
                      <a:pt x="395" y="791"/>
                    </a:lnTo>
                    <a:lnTo>
                      <a:pt x="377" y="778"/>
                    </a:lnTo>
                    <a:lnTo>
                      <a:pt x="363" y="767"/>
                    </a:lnTo>
                    <a:lnTo>
                      <a:pt x="349" y="756"/>
                    </a:lnTo>
                    <a:lnTo>
                      <a:pt x="336" y="745"/>
                    </a:lnTo>
                    <a:lnTo>
                      <a:pt x="323" y="733"/>
                    </a:lnTo>
                    <a:lnTo>
                      <a:pt x="302" y="713"/>
                    </a:lnTo>
                    <a:lnTo>
                      <a:pt x="281" y="692"/>
                    </a:lnTo>
                    <a:lnTo>
                      <a:pt x="262" y="670"/>
                    </a:lnTo>
                    <a:lnTo>
                      <a:pt x="243" y="647"/>
                    </a:lnTo>
                    <a:lnTo>
                      <a:pt x="226" y="626"/>
                    </a:lnTo>
                    <a:lnTo>
                      <a:pt x="210" y="605"/>
                    </a:lnTo>
                    <a:lnTo>
                      <a:pt x="195" y="583"/>
                    </a:lnTo>
                    <a:lnTo>
                      <a:pt x="180" y="561"/>
                    </a:lnTo>
                    <a:lnTo>
                      <a:pt x="174" y="553"/>
                    </a:lnTo>
                    <a:lnTo>
                      <a:pt x="167" y="543"/>
                    </a:lnTo>
                    <a:lnTo>
                      <a:pt x="157" y="528"/>
                    </a:lnTo>
                    <a:lnTo>
                      <a:pt x="147" y="513"/>
                    </a:lnTo>
                    <a:lnTo>
                      <a:pt x="140" y="503"/>
                    </a:lnTo>
                    <a:lnTo>
                      <a:pt x="135" y="495"/>
                    </a:lnTo>
                    <a:lnTo>
                      <a:pt x="119" y="471"/>
                    </a:lnTo>
                    <a:lnTo>
                      <a:pt x="106" y="450"/>
                    </a:lnTo>
                    <a:lnTo>
                      <a:pt x="92" y="427"/>
                    </a:lnTo>
                    <a:lnTo>
                      <a:pt x="79" y="404"/>
                    </a:lnTo>
                    <a:lnTo>
                      <a:pt x="65" y="378"/>
                    </a:lnTo>
                    <a:lnTo>
                      <a:pt x="53" y="352"/>
                    </a:lnTo>
                    <a:lnTo>
                      <a:pt x="41" y="325"/>
                    </a:lnTo>
                    <a:lnTo>
                      <a:pt x="30" y="298"/>
                    </a:lnTo>
                    <a:lnTo>
                      <a:pt x="24" y="281"/>
                    </a:lnTo>
                    <a:lnTo>
                      <a:pt x="18" y="264"/>
                    </a:lnTo>
                    <a:lnTo>
                      <a:pt x="13" y="248"/>
                    </a:lnTo>
                    <a:lnTo>
                      <a:pt x="8" y="231"/>
                    </a:lnTo>
                    <a:lnTo>
                      <a:pt x="3" y="209"/>
                    </a:lnTo>
                    <a:lnTo>
                      <a:pt x="0" y="187"/>
                    </a:lnTo>
                    <a:lnTo>
                      <a:pt x="0" y="165"/>
                    </a:lnTo>
                    <a:lnTo>
                      <a:pt x="3" y="143"/>
                    </a:lnTo>
                    <a:lnTo>
                      <a:pt x="9" y="122"/>
                    </a:lnTo>
                    <a:lnTo>
                      <a:pt x="18" y="103"/>
                    </a:lnTo>
                    <a:lnTo>
                      <a:pt x="28" y="85"/>
                    </a:lnTo>
                    <a:lnTo>
                      <a:pt x="39" y="67"/>
                    </a:lnTo>
                    <a:lnTo>
                      <a:pt x="45" y="59"/>
                    </a:lnTo>
                    <a:lnTo>
                      <a:pt x="51" y="50"/>
                    </a:lnTo>
                    <a:lnTo>
                      <a:pt x="57" y="42"/>
                    </a:lnTo>
                    <a:lnTo>
                      <a:pt x="63" y="34"/>
                    </a:lnTo>
                    <a:lnTo>
                      <a:pt x="71" y="25"/>
                    </a:lnTo>
                    <a:lnTo>
                      <a:pt x="79" y="16"/>
                    </a:lnTo>
                    <a:lnTo>
                      <a:pt x="88" y="8"/>
                    </a:lnTo>
                    <a:lnTo>
                      <a:pt x="97" y="0"/>
                    </a:lnTo>
                    <a:lnTo>
                      <a:pt x="190" y="137"/>
                    </a:lnTo>
                    <a:lnTo>
                      <a:pt x="67" y="137"/>
                    </a:lnTo>
                    <a:lnTo>
                      <a:pt x="55" y="140"/>
                    </a:lnTo>
                    <a:lnTo>
                      <a:pt x="45" y="146"/>
                    </a:lnTo>
                    <a:lnTo>
                      <a:pt x="39" y="156"/>
                    </a:lnTo>
                    <a:lnTo>
                      <a:pt x="36" y="168"/>
                    </a:lnTo>
                    <a:lnTo>
                      <a:pt x="39" y="180"/>
                    </a:lnTo>
                    <a:lnTo>
                      <a:pt x="45" y="190"/>
                    </a:lnTo>
                    <a:lnTo>
                      <a:pt x="55" y="197"/>
                    </a:lnTo>
                    <a:lnTo>
                      <a:pt x="67" y="199"/>
                    </a:lnTo>
                    <a:lnTo>
                      <a:pt x="204" y="199"/>
                    </a:lnTo>
                    <a:lnTo>
                      <a:pt x="197" y="206"/>
                    </a:lnTo>
                    <a:lnTo>
                      <a:pt x="187" y="216"/>
                    </a:lnTo>
                    <a:lnTo>
                      <a:pt x="179" y="228"/>
                    </a:lnTo>
                    <a:lnTo>
                      <a:pt x="173" y="241"/>
                    </a:lnTo>
                    <a:lnTo>
                      <a:pt x="170" y="255"/>
                    </a:lnTo>
                    <a:lnTo>
                      <a:pt x="170" y="270"/>
                    </a:lnTo>
                    <a:lnTo>
                      <a:pt x="171" y="284"/>
                    </a:lnTo>
                    <a:lnTo>
                      <a:pt x="174" y="299"/>
                    </a:lnTo>
                    <a:lnTo>
                      <a:pt x="179" y="313"/>
                    </a:lnTo>
                    <a:lnTo>
                      <a:pt x="185" y="329"/>
                    </a:lnTo>
                    <a:lnTo>
                      <a:pt x="192" y="344"/>
                    </a:lnTo>
                    <a:lnTo>
                      <a:pt x="199" y="360"/>
                    </a:lnTo>
                    <a:lnTo>
                      <a:pt x="206" y="375"/>
                    </a:lnTo>
                    <a:lnTo>
                      <a:pt x="212" y="386"/>
                    </a:lnTo>
                    <a:lnTo>
                      <a:pt x="218" y="397"/>
                    </a:lnTo>
                    <a:lnTo>
                      <a:pt x="225" y="408"/>
                    </a:lnTo>
                    <a:lnTo>
                      <a:pt x="231" y="419"/>
                    </a:lnTo>
                    <a:lnTo>
                      <a:pt x="237" y="430"/>
                    </a:lnTo>
                    <a:lnTo>
                      <a:pt x="244" y="440"/>
                    </a:lnTo>
                    <a:lnTo>
                      <a:pt x="251" y="451"/>
                    </a:lnTo>
                    <a:lnTo>
                      <a:pt x="265" y="471"/>
                    </a:lnTo>
                    <a:lnTo>
                      <a:pt x="265" y="471"/>
                    </a:lnTo>
                    <a:lnTo>
                      <a:pt x="272" y="482"/>
                    </a:lnTo>
                    <a:lnTo>
                      <a:pt x="279" y="492"/>
                    </a:lnTo>
                    <a:lnTo>
                      <a:pt x="287" y="502"/>
                    </a:lnTo>
                    <a:lnTo>
                      <a:pt x="294" y="512"/>
                    </a:lnTo>
                    <a:lnTo>
                      <a:pt x="302" y="522"/>
                    </a:lnTo>
                    <a:lnTo>
                      <a:pt x="310" y="532"/>
                    </a:lnTo>
                    <a:lnTo>
                      <a:pt x="319" y="542"/>
                    </a:lnTo>
                    <a:lnTo>
                      <a:pt x="330" y="554"/>
                    </a:lnTo>
                    <a:lnTo>
                      <a:pt x="341" y="567"/>
                    </a:lnTo>
                    <a:lnTo>
                      <a:pt x="353" y="579"/>
                    </a:lnTo>
                    <a:lnTo>
                      <a:pt x="365" y="590"/>
                    </a:lnTo>
                    <a:lnTo>
                      <a:pt x="377" y="600"/>
                    </a:lnTo>
                    <a:lnTo>
                      <a:pt x="389" y="608"/>
                    </a:lnTo>
                    <a:lnTo>
                      <a:pt x="402" y="615"/>
                    </a:lnTo>
                    <a:lnTo>
                      <a:pt x="416" y="621"/>
                    </a:lnTo>
                    <a:lnTo>
                      <a:pt x="430" y="623"/>
                    </a:lnTo>
                    <a:lnTo>
                      <a:pt x="517" y="623"/>
                    </a:lnTo>
                    <a:lnTo>
                      <a:pt x="626" y="785"/>
                    </a:lnTo>
                    <a:lnTo>
                      <a:pt x="615" y="790"/>
                    </a:lnTo>
                    <a:lnTo>
                      <a:pt x="603" y="795"/>
                    </a:lnTo>
                    <a:lnTo>
                      <a:pt x="592" y="800"/>
                    </a:lnTo>
                    <a:lnTo>
                      <a:pt x="581" y="803"/>
                    </a:lnTo>
                    <a:lnTo>
                      <a:pt x="571" y="806"/>
                    </a:lnTo>
                    <a:lnTo>
                      <a:pt x="561" y="808"/>
                    </a:lnTo>
                    <a:lnTo>
                      <a:pt x="551" y="810"/>
                    </a:lnTo>
                    <a:lnTo>
                      <a:pt x="541" y="812"/>
                    </a:lnTo>
                    <a:lnTo>
                      <a:pt x="520" y="816"/>
                    </a:lnTo>
                    <a:lnTo>
                      <a:pt x="499" y="819"/>
                    </a:lnTo>
                    <a:lnTo>
                      <a:pt x="478" y="819"/>
                    </a:lnTo>
                    <a:close/>
                  </a:path>
                </a:pathLst>
              </a:custGeom>
              <a:solidFill>
                <a:srgbClr val="54A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0" name="Freeform 41">
                <a:extLst>
                  <a:ext uri="{FF2B5EF4-FFF2-40B4-BE49-F238E27FC236}">
                    <a16:creationId xmlns:a16="http://schemas.microsoft.com/office/drawing/2014/main" id="{EF32DB7D-5376-4787-B159-061B519F7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" y="617"/>
                <a:ext cx="627" cy="820"/>
              </a:xfrm>
              <a:custGeom>
                <a:avLst/>
                <a:gdLst>
                  <a:gd name="T0" fmla="*/ 204 w 627"/>
                  <a:gd name="T1" fmla="*/ 199 h 820"/>
                  <a:gd name="T2" fmla="*/ 67 w 627"/>
                  <a:gd name="T3" fmla="*/ 199 h 820"/>
                  <a:gd name="T4" fmla="*/ 80 w 627"/>
                  <a:gd name="T5" fmla="*/ 197 h 820"/>
                  <a:gd name="T6" fmla="*/ 90 w 627"/>
                  <a:gd name="T7" fmla="*/ 190 h 820"/>
                  <a:gd name="T8" fmla="*/ 96 w 627"/>
                  <a:gd name="T9" fmla="*/ 180 h 820"/>
                  <a:gd name="T10" fmla="*/ 99 w 627"/>
                  <a:gd name="T11" fmla="*/ 168 h 820"/>
                  <a:gd name="T12" fmla="*/ 96 w 627"/>
                  <a:gd name="T13" fmla="*/ 156 h 820"/>
                  <a:gd name="T14" fmla="*/ 90 w 627"/>
                  <a:gd name="T15" fmla="*/ 146 h 820"/>
                  <a:gd name="T16" fmla="*/ 80 w 627"/>
                  <a:gd name="T17" fmla="*/ 140 h 820"/>
                  <a:gd name="T18" fmla="*/ 67 w 627"/>
                  <a:gd name="T19" fmla="*/ 137 h 820"/>
                  <a:gd name="T20" fmla="*/ 190 w 627"/>
                  <a:gd name="T21" fmla="*/ 137 h 820"/>
                  <a:gd name="T22" fmla="*/ 225 w 627"/>
                  <a:gd name="T23" fmla="*/ 189 h 820"/>
                  <a:gd name="T24" fmla="*/ 215 w 627"/>
                  <a:gd name="T25" fmla="*/ 193 h 820"/>
                  <a:gd name="T26" fmla="*/ 205 w 627"/>
                  <a:gd name="T27" fmla="*/ 199 h 820"/>
                  <a:gd name="T28" fmla="*/ 204 w 627"/>
                  <a:gd name="T29" fmla="*/ 199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7" h="820">
                    <a:moveTo>
                      <a:pt x="204" y="199"/>
                    </a:moveTo>
                    <a:lnTo>
                      <a:pt x="67" y="199"/>
                    </a:lnTo>
                    <a:lnTo>
                      <a:pt x="80" y="197"/>
                    </a:lnTo>
                    <a:lnTo>
                      <a:pt x="90" y="190"/>
                    </a:lnTo>
                    <a:lnTo>
                      <a:pt x="96" y="180"/>
                    </a:lnTo>
                    <a:lnTo>
                      <a:pt x="99" y="168"/>
                    </a:lnTo>
                    <a:lnTo>
                      <a:pt x="96" y="156"/>
                    </a:lnTo>
                    <a:lnTo>
                      <a:pt x="90" y="146"/>
                    </a:lnTo>
                    <a:lnTo>
                      <a:pt x="80" y="140"/>
                    </a:lnTo>
                    <a:lnTo>
                      <a:pt x="67" y="137"/>
                    </a:lnTo>
                    <a:lnTo>
                      <a:pt x="190" y="137"/>
                    </a:lnTo>
                    <a:lnTo>
                      <a:pt x="225" y="189"/>
                    </a:lnTo>
                    <a:lnTo>
                      <a:pt x="215" y="193"/>
                    </a:lnTo>
                    <a:lnTo>
                      <a:pt x="205" y="199"/>
                    </a:lnTo>
                    <a:lnTo>
                      <a:pt x="204" y="199"/>
                    </a:lnTo>
                    <a:close/>
                  </a:path>
                </a:pathLst>
              </a:custGeom>
              <a:solidFill>
                <a:srgbClr val="54A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1" name="Freeform 42">
                <a:extLst>
                  <a:ext uri="{FF2B5EF4-FFF2-40B4-BE49-F238E27FC236}">
                    <a16:creationId xmlns:a16="http://schemas.microsoft.com/office/drawing/2014/main" id="{7B464DAF-F5A6-4179-BCC5-BA4269EB6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" y="617"/>
                <a:ext cx="627" cy="820"/>
              </a:xfrm>
              <a:custGeom>
                <a:avLst/>
                <a:gdLst>
                  <a:gd name="T0" fmla="*/ 517 w 627"/>
                  <a:gd name="T1" fmla="*/ 623 h 820"/>
                  <a:gd name="T2" fmla="*/ 430 w 627"/>
                  <a:gd name="T3" fmla="*/ 623 h 820"/>
                  <a:gd name="T4" fmla="*/ 445 w 627"/>
                  <a:gd name="T5" fmla="*/ 623 h 820"/>
                  <a:gd name="T6" fmla="*/ 458 w 627"/>
                  <a:gd name="T7" fmla="*/ 620 h 820"/>
                  <a:gd name="T8" fmla="*/ 472 w 627"/>
                  <a:gd name="T9" fmla="*/ 615 h 820"/>
                  <a:gd name="T10" fmla="*/ 482 w 627"/>
                  <a:gd name="T11" fmla="*/ 610 h 820"/>
                  <a:gd name="T12" fmla="*/ 490 w 627"/>
                  <a:gd name="T13" fmla="*/ 603 h 820"/>
                  <a:gd name="T14" fmla="*/ 498 w 627"/>
                  <a:gd name="T15" fmla="*/ 596 h 820"/>
                  <a:gd name="T16" fmla="*/ 517 w 627"/>
                  <a:gd name="T17" fmla="*/ 623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7" h="820">
                    <a:moveTo>
                      <a:pt x="517" y="623"/>
                    </a:moveTo>
                    <a:lnTo>
                      <a:pt x="430" y="623"/>
                    </a:lnTo>
                    <a:lnTo>
                      <a:pt x="445" y="623"/>
                    </a:lnTo>
                    <a:lnTo>
                      <a:pt x="458" y="620"/>
                    </a:lnTo>
                    <a:lnTo>
                      <a:pt x="472" y="615"/>
                    </a:lnTo>
                    <a:lnTo>
                      <a:pt x="482" y="610"/>
                    </a:lnTo>
                    <a:lnTo>
                      <a:pt x="490" y="603"/>
                    </a:lnTo>
                    <a:lnTo>
                      <a:pt x="498" y="596"/>
                    </a:lnTo>
                    <a:lnTo>
                      <a:pt x="517" y="623"/>
                    </a:lnTo>
                    <a:close/>
                  </a:path>
                </a:pathLst>
              </a:custGeom>
              <a:solidFill>
                <a:srgbClr val="54A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4DE5B39-BD51-47CE-A86F-AF007D321CD6}"/>
              </a:ext>
            </a:extLst>
          </p:cNvPr>
          <p:cNvSpPr txBox="1"/>
          <p:nvPr/>
        </p:nvSpPr>
        <p:spPr>
          <a:xfrm>
            <a:off x="3080338" y="3902642"/>
            <a:ext cx="5575981" cy="1636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5975" marR="0" indent="-815975" eaLnBrk="0" hangingPunct="0">
              <a:lnSpc>
                <a:spcPct val="150000"/>
              </a:lnSpc>
              <a:spcBef>
                <a:spcPts val="565"/>
              </a:spcBef>
              <a:spcAft>
                <a:spcPts val="0"/>
              </a:spcAft>
            </a:pPr>
            <a:r>
              <a:rPr lang="en-US" sz="2800" dirty="0">
                <a:solidFill>
                  <a:srgbClr val="98AB4D"/>
                </a:solidFill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CALL</a:t>
            </a:r>
            <a:endParaRPr lang="en-US" sz="900" dirty="0">
              <a:solidFill>
                <a:srgbClr val="98AB4D"/>
              </a:solidFill>
              <a:latin typeface="Lucida Sans" panose="020B0602030504020204" pitchFamily="34" charset="0"/>
              <a:ea typeface="Times New Roman" panose="02020603050405020304" pitchFamily="18" charset="0"/>
              <a:cs typeface="Lucida Sans" panose="020B0602030504020204" pitchFamily="34" charset="0"/>
            </a:endParaRPr>
          </a:p>
          <a:p>
            <a:pPr marL="815975" marR="0" indent="-815975" eaLnBrk="0" hangingPunct="0">
              <a:lnSpc>
                <a:spcPts val="1625"/>
              </a:lnSpc>
              <a:spcBef>
                <a:spcPts val="565"/>
              </a:spcBef>
              <a:spcAft>
                <a:spcPts val="0"/>
              </a:spcAft>
            </a:pPr>
            <a:r>
              <a:rPr lang="en-US" sz="28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410.641.7717</a:t>
            </a:r>
            <a:endParaRPr lang="en-US" sz="900" dirty="0">
              <a:effectLst/>
              <a:latin typeface="Lucida Sans" panose="020B0602030504020204" pitchFamily="34" charset="0"/>
              <a:ea typeface="Times New Roman" panose="02020603050405020304" pitchFamily="18" charset="0"/>
              <a:cs typeface="Lucida Sans" panose="020B0602030504020204" pitchFamily="34" charset="0"/>
            </a:endParaRPr>
          </a:p>
          <a:p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After</a:t>
            </a:r>
            <a:r>
              <a:rPr lang="en-US" sz="2000" spc="3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hours,</a:t>
            </a:r>
            <a:r>
              <a:rPr lang="en-US" sz="2000" spc="3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call</a:t>
            </a:r>
            <a:r>
              <a:rPr lang="en-US" sz="2000" spc="3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Ocean</a:t>
            </a:r>
            <a:r>
              <a:rPr lang="en-US" sz="2000" spc="35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Pines</a:t>
            </a:r>
            <a:r>
              <a:rPr lang="en-US" sz="2000" spc="3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Police</a:t>
            </a:r>
            <a:r>
              <a:rPr lang="en-US" sz="2000" spc="3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at</a:t>
            </a:r>
            <a:r>
              <a:rPr lang="en-US" sz="2000" spc="35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en-US" sz="2000" dirty="0">
                <a:effectLst/>
                <a:latin typeface="Lucida Sans" panose="020B0602030504020204" pitchFamily="34" charset="0"/>
                <a:ea typeface="Times New Roman" panose="02020603050405020304" pitchFamily="18" charset="0"/>
                <a:cs typeface="Lucida Sans" panose="020B0602030504020204" pitchFamily="34" charset="0"/>
              </a:rPr>
              <a:t>410.641.7747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6407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3335" y="3528542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C4A490-3310-4798-850D-30C8D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3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92B721-D2EC-4A85-A67A-96767C3ED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9144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4850" y="2523579"/>
            <a:ext cx="6329150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999C55-AFD3-4B77-B6E7-4C4A808F6548}"/>
              </a:ext>
            </a:extLst>
          </p:cNvPr>
          <p:cNvSpPr txBox="1"/>
          <p:nvPr/>
        </p:nvSpPr>
        <p:spPr>
          <a:xfrm>
            <a:off x="3049133" y="2695118"/>
            <a:ext cx="5124375" cy="1432743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800" u="none" strike="noStrike" cap="all" spc="0" normalizeH="0" baseline="0" noProof="0">
                <a:ln>
                  <a:noFill/>
                </a:ln>
                <a:solidFill>
                  <a:srgbClr val="FFFFFE"/>
                </a:solidFill>
                <a:uLnTx/>
                <a:uFillTx/>
                <a:latin typeface="+mj-lt"/>
                <a:ea typeface="+mj-ea"/>
                <a:cs typeface="+mj-cs"/>
              </a:rPr>
              <a:t>Your assessment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800" u="none" strike="noStrike" cap="all" spc="0" normalizeH="0" baseline="0" noProof="0">
                <a:ln>
                  <a:noFill/>
                </a:ln>
                <a:solidFill>
                  <a:srgbClr val="FFFFFE"/>
                </a:solidFill>
                <a:uLnTx/>
                <a:uFillTx/>
                <a:latin typeface="+mj-lt"/>
                <a:ea typeface="+mj-ea"/>
                <a:cs typeface="+mj-cs"/>
              </a:rPr>
              <a:t>dollars at work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9131" y="4210031"/>
            <a:ext cx="51243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95A6DC3-387B-4D0B-A44D-E83246EFD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9144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0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0174ADF-6996-4DE5-8987-A9A4959199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623640"/>
              </p:ext>
            </p:extLst>
          </p:nvPr>
        </p:nvGraphicFramePr>
        <p:xfrm>
          <a:off x="457200" y="285206"/>
          <a:ext cx="8229600" cy="628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436092"/>
      </p:ext>
    </p:extLst>
  </p:cSld>
  <p:clrMapOvr>
    <a:masterClrMapping/>
  </p:clrMapOvr>
</p:sld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16339</TotalTime>
  <Words>2433</Words>
  <Application>Microsoft Office PowerPoint</Application>
  <PresentationFormat>On-screen Show (4:3)</PresentationFormat>
  <Paragraphs>501</Paragraphs>
  <Slides>45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Arial</vt:lpstr>
      <vt:lpstr>Arial Black</vt:lpstr>
      <vt:lpstr>Arial Narrow</vt:lpstr>
      <vt:lpstr>Bookman Old Style</vt:lpstr>
      <vt:lpstr>Calibri</vt:lpstr>
      <vt:lpstr>Calibri Light</vt:lpstr>
      <vt:lpstr>Century Gothic</vt:lpstr>
      <vt:lpstr>Corbel</vt:lpstr>
      <vt:lpstr>Forte</vt:lpstr>
      <vt:lpstr>Franklin Gothic Book</vt:lpstr>
      <vt:lpstr>Franklin Gothic Medium</vt:lpstr>
      <vt:lpstr>Gill Sans MT</vt:lpstr>
      <vt:lpstr>Lucida Sans</vt:lpstr>
      <vt:lpstr>Symbol</vt:lpstr>
      <vt:lpstr>Verdana</vt:lpstr>
      <vt:lpstr>Wingdings</vt:lpstr>
      <vt:lpstr>Wingdings 2</vt:lpstr>
      <vt:lpstr>SIBSON CONSULTING Document</vt:lpstr>
      <vt:lpstr>Gallery</vt:lpstr>
      <vt:lpstr>1_RetrospectVTI</vt:lpstr>
      <vt:lpstr>Worksheet</vt:lpstr>
      <vt:lpstr>Board of Directors Meeting</vt:lpstr>
      <vt:lpstr>Approval of Agenda</vt:lpstr>
      <vt:lpstr>   Approval of Minutes  July 18, 2021 – Special Meeting July 27, 2021 – Special Meeting July 30, 2021 – Closed Meeting August 9, 2021 – Special Meeting    </vt:lpstr>
      <vt:lpstr>President’s Remarks  Larry Perrone</vt:lpstr>
      <vt:lpstr>   Announcement of Email Votes/Motions –  Camilla Rogers </vt:lpstr>
      <vt:lpstr>GM Leadership Report John Viola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Change  month of july 2021  </vt:lpstr>
      <vt:lpstr>Financial Change  YEAR-TO-DATE july 2021  </vt:lpstr>
      <vt:lpstr> Detail for the Month of JulY Favor/(Unfavorable) Vs. Budget (in 000’s) </vt:lpstr>
      <vt:lpstr> Detail for year-to-date JulY Favor/(Unfavorable) Vs. Budget (in 000’s) </vt:lpstr>
      <vt:lpstr> “flash” estimate for month of AUGUST 2021 (in 000’s) </vt:lpstr>
      <vt:lpstr>Treasurer’s Report -  Doug Parks</vt:lpstr>
      <vt:lpstr>PowerPoint Presentation</vt:lpstr>
      <vt:lpstr>PowerPoint Presentation</vt:lpstr>
      <vt:lpstr>PowerPoint Presentation</vt:lpstr>
      <vt:lpstr>Unaudited Reserves JULY 2021 ($Millions)</vt:lpstr>
      <vt:lpstr>Reserves 7/31/21 unaudited estimate (in ooo’s)</vt:lpstr>
      <vt:lpstr>Public Comments</vt:lpstr>
      <vt:lpstr>PowerPoint Presentation</vt:lpstr>
      <vt:lpstr>CPI Violations  38 Cresthaven Drive – roof maintenance  </vt:lpstr>
      <vt:lpstr>PowerPoint Presentation</vt:lpstr>
      <vt:lpstr> Ocean Pines Strategic Planning Advisory Committee  Property Owner Survey  Communication Plan  Request for BOD Approval 9/15/21 Meeting </vt:lpstr>
      <vt:lpstr> Property Owner Survey Communication  Goal for # of Completed Surveys</vt:lpstr>
      <vt:lpstr>Survey Communication Communication of the  Survey (no incremental cost)</vt:lpstr>
      <vt:lpstr>     Survey Communication Communication &amp; Collection of  the Survey (Cost) </vt:lpstr>
      <vt:lpstr> Property Owner Survey Communication  Summary</vt:lpstr>
      <vt:lpstr>Appendix</vt:lpstr>
      <vt:lpstr> The Relationship Between Sample Size and Sample Error</vt:lpstr>
      <vt:lpstr>Sample Sizes and Margin of Sample Error</vt:lpstr>
      <vt:lpstr>Survey Communication Communication &amp; Collection Plan Details</vt:lpstr>
      <vt:lpstr>Survey Communication Communication &amp; Collection Plan Details</vt:lpstr>
      <vt:lpstr>Survey Communication Communication &amp; Collection Plan Details</vt:lpstr>
      <vt:lpstr>New Business  Motion – Triple Crown Estates Street Names –          Larry Perrone First Reading – Resolution C-03 – Doug Parks First Reading – Resolution F-02 – Doug Parks First Reading – Resolution F-03 – Doug Parks </vt:lpstr>
      <vt:lpstr>  Appointments     Donna McElroy – 2nd Term – Marine Sue Challis – 1st Term – Marine John Dilworth – Chair - ARC Patti Stevens – Chair – R&amp;P    </vt:lpstr>
      <vt:lpstr>Adjournment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Michelle Bennett</cp:lastModifiedBy>
  <cp:revision>293</cp:revision>
  <cp:lastPrinted>2021-09-14T16:14:18Z</cp:lastPrinted>
  <dcterms:created xsi:type="dcterms:W3CDTF">2021-01-13T14:26:54Z</dcterms:created>
  <dcterms:modified xsi:type="dcterms:W3CDTF">2021-09-15T19:00:20Z</dcterms:modified>
</cp:coreProperties>
</file>