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4"/>
    <p:sldMasterId id="2147484422" r:id="rId5"/>
    <p:sldMasterId id="2147484503" r:id="rId6"/>
  </p:sldMasterIdLst>
  <p:notesMasterIdLst>
    <p:notesMasterId r:id="rId35"/>
  </p:notesMasterIdLst>
  <p:handoutMasterIdLst>
    <p:handoutMasterId r:id="rId36"/>
  </p:handoutMasterIdLst>
  <p:sldIdLst>
    <p:sldId id="1397" r:id="rId7"/>
    <p:sldId id="1683" r:id="rId8"/>
    <p:sldId id="1644" r:id="rId9"/>
    <p:sldId id="1743" r:id="rId10"/>
    <p:sldId id="1740" r:id="rId11"/>
    <p:sldId id="1741" r:id="rId12"/>
    <p:sldId id="1739" r:id="rId13"/>
    <p:sldId id="1744" r:id="rId14"/>
    <p:sldId id="1746" r:id="rId15"/>
    <p:sldId id="1742" r:id="rId16"/>
    <p:sldId id="1727" r:id="rId17"/>
    <p:sldId id="1732" r:id="rId18"/>
    <p:sldId id="1713" r:id="rId19"/>
    <p:sldId id="1731" r:id="rId20"/>
    <p:sldId id="1730" r:id="rId21"/>
    <p:sldId id="1745" r:id="rId22"/>
    <p:sldId id="654" r:id="rId23"/>
    <p:sldId id="1418" r:id="rId24"/>
    <p:sldId id="652" r:id="rId25"/>
    <p:sldId id="1441" r:id="rId26"/>
    <p:sldId id="1747" r:id="rId27"/>
    <p:sldId id="669" r:id="rId28"/>
    <p:sldId id="668" r:id="rId29"/>
    <p:sldId id="1751" r:id="rId30"/>
    <p:sldId id="1752" r:id="rId31"/>
    <p:sldId id="670" r:id="rId32"/>
    <p:sldId id="582" r:id="rId33"/>
    <p:sldId id="623" r:id="rId3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D2B0"/>
    <a:srgbClr val="F5EADF"/>
    <a:srgbClr val="D4D1CC"/>
    <a:srgbClr val="5F5ACC"/>
    <a:srgbClr val="D65C00"/>
    <a:srgbClr val="E4E1DE"/>
    <a:srgbClr val="BCE1E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86" autoAdjust="0"/>
    <p:restoredTop sz="94706" autoAdjust="0"/>
  </p:normalViewPr>
  <p:slideViewPr>
    <p:cSldViewPr snapToGrid="0">
      <p:cViewPr varScale="1">
        <p:scale>
          <a:sx n="108" d="100"/>
          <a:sy n="108" d="100"/>
        </p:scale>
        <p:origin x="2004" y="10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9/27/2024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9/27/2024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901"/>
            <a:ext cx="550545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3870960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3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42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1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9939ED1-20B6-486E-AD1A-0AF57D3268A8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46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31233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17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5801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9/27/2024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4fdfceab001/4cd6bb01-03f4-42e5-8212-a383c9bfe9d8.png?rdr=true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Freeform 6">
            <a:extLst>
              <a:ext uri="{FF2B5EF4-FFF2-40B4-BE49-F238E27FC236}">
                <a16:creationId xmlns:a16="http://schemas.microsoft.com/office/drawing/2014/main" id="{DAD47858-7A44-47E5-AC94-E528B41D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1" y="639097"/>
            <a:ext cx="3721151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cs typeface="+mj-cs"/>
              </a:rPr>
              <a:t>GM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Leadership Report – 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John Viola</a:t>
            </a:r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70356939-E85F-4AD3-B574-8F8C91A4D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5687" y="0"/>
            <a:ext cx="45683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Rounded Rectangle 14">
            <a:extLst>
              <a:ext uri="{FF2B5EF4-FFF2-40B4-BE49-F238E27FC236}">
                <a16:creationId xmlns:a16="http://schemas.microsoft.com/office/drawing/2014/main" id="{A374A477-3F18-4367-9F4F-41EF32804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7244" y="958640"/>
            <a:ext cx="3594158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3E375-0E07-4792-E39D-A8028972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167"/>
          <a:stretch/>
        </p:blipFill>
        <p:spPr>
          <a:xfrm flipH="1">
            <a:off x="5301169" y="2630152"/>
            <a:ext cx="3130750" cy="15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RFP – Food &amp; Beverage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452761" y="2121764"/>
            <a:ext cx="8691236" cy="2227242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Current contract for food and beverage services ends April 30, 2025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prstClr val="black"/>
                </a:solidFill>
              </a:rPr>
              <a:t>RFP required per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Section 9.05 of the Bylaws 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900" dirty="0">
                <a:solidFill>
                  <a:prstClr val="black"/>
                </a:solidFill>
                <a:latin typeface="Century Gothic" panose="020B0502020202020204"/>
              </a:rPr>
              <a:t>RFP release date:  September 13, 2024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Questions &amp; </a:t>
            </a:r>
            <a:r>
              <a:rPr lang="en-US" sz="19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inquiries deadline:  October 4, 2024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Proposal submission deadline:  October 18, 2024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9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To be presented at the October 26, 2024 Board Meeting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It is a process – the team is fully engaged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3D01A8-5C79-DF80-FE77-C279E85BA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1553" r="70375" b="82136"/>
          <a:stretch/>
        </p:blipFill>
        <p:spPr bwMode="auto">
          <a:xfrm>
            <a:off x="3790763" y="4823486"/>
            <a:ext cx="1562470" cy="1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ubhouseMenu Summer2024 Pg2">
            <a:extLst>
              <a:ext uri="{FF2B5EF4-FFF2-40B4-BE49-F238E27FC236}">
                <a16:creationId xmlns:a16="http://schemas.microsoft.com/office/drawing/2014/main" id="{1B4078EF-BF5D-17D5-037E-EAAFBC69B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95" b="93916"/>
          <a:stretch/>
        </p:blipFill>
        <p:spPr bwMode="auto">
          <a:xfrm>
            <a:off x="809997" y="4823486"/>
            <a:ext cx="2452587" cy="13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6AA943B-05E6-3D2A-FA3C-3494AC52F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1942" r="28230" b="88479"/>
          <a:stretch/>
        </p:blipFill>
        <p:spPr bwMode="auto">
          <a:xfrm>
            <a:off x="5788241" y="5209491"/>
            <a:ext cx="2725445" cy="92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97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Freeform 6">
            <a:extLst>
              <a:ext uri="{FF2B5EF4-FFF2-40B4-BE49-F238E27FC236}">
                <a16:creationId xmlns:a16="http://schemas.microsoft.com/office/drawing/2014/main" id="{A14CE2B0-0F0F-433D-8ED6-770921C9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73" name="Freeform 9">
            <a:extLst>
              <a:ext uri="{FF2B5EF4-FFF2-40B4-BE49-F238E27FC236}">
                <a16:creationId xmlns:a16="http://schemas.microsoft.com/office/drawing/2014/main" id="{02AB05CC-4371-4DE4-AAE6-20E4B157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9144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7" y="3865188"/>
            <a:ext cx="7501632" cy="298323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cs typeface="+mj-cs"/>
              </a:rPr>
              <a:t>Director of Business Administration – </a:t>
            </a:r>
            <a:br>
              <a:rPr lang="en-US" sz="3200" dirty="0">
                <a:cs typeface="+mj-cs"/>
              </a:rPr>
            </a:br>
            <a:r>
              <a:rPr lang="en-US" sz="3200" dirty="0">
                <a:cs typeface="+mj-cs"/>
              </a:rPr>
              <a:t>Linda Martin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2CA86D-02F1-4F7C-A6A9-4007A11D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59" y="146360"/>
            <a:ext cx="6090082" cy="40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4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Maintenance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84085" y="2219416"/>
            <a:ext cx="8629096" cy="2129589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Beach Club – installed air hand dryers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Air hand dryer also to be installed in upcoming racquet center bathroom renovation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Sports Core Pool – closed August 19 – September 2 for cleaning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Marina – cleaned docks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Yacht Club Pool – 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removed ladder for repair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A person cleaning a dock&#10;&#10;Description automatically generated">
            <a:extLst>
              <a:ext uri="{FF2B5EF4-FFF2-40B4-BE49-F238E27FC236}">
                <a16:creationId xmlns:a16="http://schemas.microsoft.com/office/drawing/2014/main" id="{00EC3BD6-1522-2155-8EC9-5F9111F81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49" y="3850488"/>
            <a:ext cx="2249851" cy="2999801"/>
          </a:xfrm>
          <a:prstGeom prst="rect">
            <a:avLst/>
          </a:prstGeom>
        </p:spPr>
      </p:pic>
      <p:pic>
        <p:nvPicPr>
          <p:cNvPr id="6" name="Picture 5" descr="A person standing in a public bathroom&#10;&#10;Description automatically generated">
            <a:extLst>
              <a:ext uri="{FF2B5EF4-FFF2-40B4-BE49-F238E27FC236}">
                <a16:creationId xmlns:a16="http://schemas.microsoft.com/office/drawing/2014/main" id="{18157940-D9CA-63C5-521E-A68E4D27D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3880" y="4233132"/>
            <a:ext cx="2991037" cy="2243277"/>
          </a:xfrm>
          <a:prstGeom prst="rect">
            <a:avLst/>
          </a:prstGeom>
        </p:spPr>
      </p:pic>
      <p:pic>
        <p:nvPicPr>
          <p:cNvPr id="8" name="Picture 7" descr="A swimming pool with people in it&#10;&#10;Description automatically generated">
            <a:extLst>
              <a:ext uri="{FF2B5EF4-FFF2-40B4-BE49-F238E27FC236}">
                <a16:creationId xmlns:a16="http://schemas.microsoft.com/office/drawing/2014/main" id="{9A20645B-1088-FF5C-29CD-C867F781B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55" y="4207140"/>
            <a:ext cx="3965715" cy="26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6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/>
              <a:t>Drainage</a:t>
            </a:r>
            <a:endParaRPr lang="en-US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-2" y="2192784"/>
            <a:ext cx="9143999" cy="2156221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Repair made to failing drainage pipe: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Work done in-house by Public Works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Total cost:  $1,878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A grass field with trees and a red car&#10;&#10;Description automatically generated">
            <a:extLst>
              <a:ext uri="{FF2B5EF4-FFF2-40B4-BE49-F238E27FC236}">
                <a16:creationId xmlns:a16="http://schemas.microsoft.com/office/drawing/2014/main" id="{83C1BBE5-4A41-8B51-7464-7FB9B6E8F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5102" y="3746866"/>
            <a:ext cx="3559205" cy="2669404"/>
          </a:xfrm>
          <a:prstGeom prst="rect">
            <a:avLst/>
          </a:prstGeom>
        </p:spPr>
      </p:pic>
      <p:pic>
        <p:nvPicPr>
          <p:cNvPr id="6" name="Picture 5" descr="A black pipes on a grassy area&#10;&#10;Description automatically generated">
            <a:extLst>
              <a:ext uri="{FF2B5EF4-FFF2-40B4-BE49-F238E27FC236}">
                <a16:creationId xmlns:a16="http://schemas.microsoft.com/office/drawing/2014/main" id="{E9C3E302-BF13-4DCE-CDCD-000E89525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020" y="3743693"/>
            <a:ext cx="3559208" cy="2669406"/>
          </a:xfrm>
          <a:prstGeom prst="rect">
            <a:avLst/>
          </a:prstGeom>
        </p:spPr>
      </p:pic>
      <p:pic>
        <p:nvPicPr>
          <p:cNvPr id="9" name="Picture 8" descr="A group of men working in the woods&#10;&#10;Description automatically generated">
            <a:extLst>
              <a:ext uri="{FF2B5EF4-FFF2-40B4-BE49-F238E27FC236}">
                <a16:creationId xmlns:a16="http://schemas.microsoft.com/office/drawing/2014/main" id="{4273D2F8-55E1-894E-BC23-541A01FF0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7103" y="3743695"/>
            <a:ext cx="3559205" cy="26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99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Roads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84085" y="2254928"/>
            <a:ext cx="8859912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Road paving – roads to be completed this year: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Commodore Court, Dinghy Court, Fairhaven Court, Juneway Lane, Portside Court, Riverside Court &amp; Weeping Willow Court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Road safety: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Curve signs added to Ocean Parkway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A road with signs on it&#10;&#10;Description automatically generated">
            <a:extLst>
              <a:ext uri="{FF2B5EF4-FFF2-40B4-BE49-F238E27FC236}">
                <a16:creationId xmlns:a16="http://schemas.microsoft.com/office/drawing/2014/main" id="{C7486A15-BEE3-3262-871E-D5CB5E8C6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6" b="3480"/>
          <a:stretch/>
        </p:blipFill>
        <p:spPr>
          <a:xfrm>
            <a:off x="2231915" y="3977452"/>
            <a:ext cx="4680170" cy="28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4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Bulkheads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435006" y="2254928"/>
            <a:ext cx="8708991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2024/2025 Bulkhead Replacement to begin soon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Properties to be completed: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74, 76, 78 &amp; 80 Wood Duck Drive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4, 8, 10, 14, 16, 18 20, 22, 23, 24, &amp; 25 Mallard Drive East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3, 5, 7, 9, 11, 13, 15 &amp; 17 Ebb Tide Court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5204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Mailboxes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-2" y="2254928"/>
            <a:ext cx="9143999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Hopewell Court: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Pedestals replaced (per phase I of the mailbox project)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Be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/>
              </a:rPr>
              <a:t>nch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 donated by the Ocean Pines Garden Club and placed near the mailboxes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A green bench in a park&#10;&#10;Description automatically generated">
            <a:extLst>
              <a:ext uri="{FF2B5EF4-FFF2-40B4-BE49-F238E27FC236}">
                <a16:creationId xmlns:a16="http://schemas.microsoft.com/office/drawing/2014/main" id="{FC5F7DF5-CBEB-E515-C1D6-1D39C9433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b="27883"/>
          <a:stretch/>
        </p:blipFill>
        <p:spPr>
          <a:xfrm>
            <a:off x="4660126" y="4349005"/>
            <a:ext cx="4483871" cy="2520675"/>
          </a:xfrm>
          <a:prstGeom prst="rect">
            <a:avLst/>
          </a:prstGeom>
        </p:spPr>
      </p:pic>
      <p:pic>
        <p:nvPicPr>
          <p:cNvPr id="6" name="Picture 5" descr="A row of mailboxes on a sidewalk&#10;&#10;Description automatically generated">
            <a:extLst>
              <a:ext uri="{FF2B5EF4-FFF2-40B4-BE49-F238E27FC236}">
                <a16:creationId xmlns:a16="http://schemas.microsoft.com/office/drawing/2014/main" id="{78DF35B3-CC38-4BD5-E115-1643A3AE8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2252" b="27788"/>
          <a:stretch/>
        </p:blipFill>
        <p:spPr>
          <a:xfrm>
            <a:off x="1" y="4349004"/>
            <a:ext cx="4572000" cy="25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83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CPI Violation Dashboard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August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586745"/>
              </p:ext>
            </p:extLst>
          </p:nvPr>
        </p:nvGraphicFramePr>
        <p:xfrm>
          <a:off x="109536" y="3091340"/>
          <a:ext cx="8847908" cy="95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8/1/24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8/31/24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266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146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243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AD86D9-C03E-4A30-A454-1333AEBA4A40}"/>
              </a:ext>
            </a:extLst>
          </p:cNvPr>
          <p:cNvSpPr txBox="1"/>
          <p:nvPr/>
        </p:nvSpPr>
        <p:spPr>
          <a:xfrm>
            <a:off x="122598" y="2723080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Violations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45EED-5BDB-2387-3FB6-2B720D18D314}"/>
              </a:ext>
            </a:extLst>
          </p:cNvPr>
          <p:cNvSpPr txBox="1"/>
          <p:nvPr/>
        </p:nvSpPr>
        <p:spPr>
          <a:xfrm>
            <a:off x="122598" y="450984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146 violations initiated in August:  63 maintenance/trash/debris; 17 no permit;  21 signs;              45 miscellaneous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Miscellaneous violations includes stop work orders, trailers, unregistered/junk vehicles, and vehicle parking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169 violations complied out; 243 remain open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97 maintenance/trash/debris; 57 no permit; 14 signs</a:t>
            </a:r>
            <a:r>
              <a:rPr lang="en-US">
                <a:solidFill>
                  <a:prstClr val="black"/>
                </a:solidFill>
                <a:latin typeface="Gill Sans MT" panose="020B0502020104020203"/>
              </a:rPr>
              <a:t>; 75 </a:t>
            </a: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miscellaneous</a:t>
            </a:r>
          </a:p>
        </p:txBody>
      </p:sp>
    </p:spTree>
    <p:extLst>
      <p:ext uri="{BB962C8B-B14F-4D97-AF65-F5344CB8AC3E}">
        <p14:creationId xmlns:p14="http://schemas.microsoft.com/office/powerpoint/2010/main" val="1554711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Work Orders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August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94061"/>
              </p:ext>
            </p:extLst>
          </p:nvPr>
        </p:nvGraphicFramePr>
        <p:xfrm>
          <a:off x="571175" y="2521994"/>
          <a:ext cx="8046719" cy="14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2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164411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204843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879743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8/1/24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Work Orders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Work Orders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8/31/24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202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96AD777-9903-050C-60B7-A95C92E997D2}"/>
              </a:ext>
            </a:extLst>
          </p:cNvPr>
          <p:cNvSpPr txBox="1"/>
          <p:nvPr/>
        </p:nvSpPr>
        <p:spPr>
          <a:xfrm>
            <a:off x="1001195" y="4502597"/>
            <a:ext cx="7332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121 work orders initiated in August:  8 bulkhead;  29 drainage;                                       15 grounds/landscaping; 2 roads; 3 signs; 64 general maintenance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Majority still open in drainage (56):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8 – over 30 days; 24 – over 60 days</a:t>
            </a:r>
          </a:p>
          <a:p>
            <a:pPr marL="1200150" lvl="2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ill Sans MT" panose="020B0502020104020203"/>
              </a:rPr>
              <a:t>Average 1-4 work orders a day to complete depending upon severity</a:t>
            </a:r>
          </a:p>
        </p:txBody>
      </p:sp>
    </p:spTree>
    <p:extLst>
      <p:ext uri="{BB962C8B-B14F-4D97-AF65-F5344CB8AC3E}">
        <p14:creationId xmlns:p14="http://schemas.microsoft.com/office/powerpoint/2010/main" val="708287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139332"/>
            <a:ext cx="7524003" cy="1663343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Customer Service Dashboard</a:t>
            </a:r>
            <a:br>
              <a:rPr lang="en-US" b="0" u="sng" dirty="0">
                <a:solidFill>
                  <a:schemeClr val="tx1"/>
                </a:solidFill>
              </a:rPr>
            </a:br>
            <a:r>
              <a:rPr lang="en-US" sz="3200" b="0" u="sng" dirty="0">
                <a:solidFill>
                  <a:schemeClr val="tx1"/>
                </a:solidFill>
              </a:rPr>
              <a:t>(from info@oceanpines.org)</a:t>
            </a:r>
            <a:br>
              <a:rPr lang="en-US" sz="3200" b="0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August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155707"/>
              </p:ext>
            </p:extLst>
          </p:nvPr>
        </p:nvGraphicFramePr>
        <p:xfrm>
          <a:off x="2159726" y="2125434"/>
          <a:ext cx="4977921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6">
                  <a:extLst>
                    <a:ext uri="{9D8B030D-6E8A-4147-A177-3AD203B41FA5}">
                      <a16:colId xmlns:a16="http://schemas.microsoft.com/office/drawing/2014/main" val="160533530"/>
                    </a:ext>
                  </a:extLst>
                </a:gridCol>
                <a:gridCol w="2520015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2276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# Received – Aug.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Amenities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900878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CPI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847516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Drainage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4032667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9019372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Public Works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857128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244831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7C8FB9E-F9E1-9DA5-4E9C-7C66AD0CD3A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02772"/>
            <a:ext cx="3708179" cy="195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Chief Tim Robinson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124287" y="2459306"/>
            <a:ext cx="5051395" cy="2081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24345C02-9E0D-31EE-36F7-F846DE3DEB96}"/>
              </a:ext>
            </a:extLst>
          </p:cNvPr>
          <p:cNvSpPr txBox="1">
            <a:spLocks/>
          </p:cNvSpPr>
          <p:nvPr/>
        </p:nvSpPr>
        <p:spPr>
          <a:xfrm>
            <a:off x="479395" y="2254928"/>
            <a:ext cx="8167456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Grants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Cell phone reception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School buses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7163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Financials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Budget 2025-2026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497150" y="2254928"/>
            <a:ext cx="8646847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Pivot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The cost of safety and decisions made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Support department and amenities (Golf, Aquatics, Rec &amp; Parks and Racquet Sports) continue to address costs and efficiencies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Increase investment in amenities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ricing studies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1840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950" y="529697"/>
            <a:ext cx="5707559" cy="1043201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MONTH OF AUGUST 2024 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FINANCIAL RESULTS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28681" y="6961373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BB0CDF-5ABB-387D-8A08-0F31CC442672}"/>
              </a:ext>
            </a:extLst>
          </p:cNvPr>
          <p:cNvCxnSpPr>
            <a:cxnSpLocks/>
          </p:cNvCxnSpPr>
          <p:nvPr/>
        </p:nvCxnSpPr>
        <p:spPr>
          <a:xfrm>
            <a:off x="5728681" y="5806701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1C9E175-DB6D-08EF-7715-16CACF8496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7938" y="2357037"/>
          <a:ext cx="5175584" cy="344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495829" imgH="4257695" progId="Excel.Sheet.12">
                  <p:embed/>
                </p:oleObj>
              </mc:Choice>
              <mc:Fallback>
                <p:oleObj name="Worksheet" r:id="rId2" imgW="4495829" imgH="4257695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1C9E175-DB6D-08EF-7715-16CACF849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77938" y="2357037"/>
                        <a:ext cx="5175584" cy="344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4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526" y="431309"/>
            <a:ext cx="5623560" cy="11056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AUGUST 2024 YTD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>FINANCIAL RESULTS</a:t>
            </a:r>
            <a:br>
              <a:rPr lang="en-US" sz="2700" dirty="0">
                <a:latin typeface="Century Gothic" panose="020B05020202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662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560820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730892-E829-E739-14AA-B6CCC96EDF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7939" y="2343930"/>
          <a:ext cx="5175653" cy="3429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495829" imgH="4257695" progId="Excel.Sheet.12">
                  <p:embed/>
                </p:oleObj>
              </mc:Choice>
              <mc:Fallback>
                <p:oleObj name="Worksheet" r:id="rId2" imgW="4495829" imgH="4257695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2730892-E829-E739-14AA-B6CCC96EDF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77939" y="2343930"/>
                        <a:ext cx="5175653" cy="3429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4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454891"/>
            <a:ext cx="5623560" cy="11056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PUBLIC SAFETY PERCENTAGE OF ASSESSMENT</a:t>
            </a:r>
            <a:br>
              <a:rPr lang="en-US" sz="2700" dirty="0">
                <a:latin typeface="Century Gothic" panose="020B05020202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662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560820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F81A2EE-ED56-F45F-A13D-5E22213049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" y="2581278"/>
          <a:ext cx="7972425" cy="2562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24629" imgH="1342927" progId="Excel.Sheet.12">
                  <p:embed/>
                </p:oleObj>
              </mc:Choice>
              <mc:Fallback>
                <p:oleObj name="Worksheet" r:id="rId2" imgW="6324629" imgH="1342927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F81A2EE-ED56-F45F-A13D-5E22213049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1500" y="2581278"/>
                        <a:ext cx="7972425" cy="2562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73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526" y="443925"/>
            <a:ext cx="5623560" cy="11056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PUBLIC SAFETY INCREASES TO ASSESSMENT</a:t>
            </a:r>
            <a:br>
              <a:rPr lang="en-US" sz="2700" dirty="0">
                <a:latin typeface="Century Gothic" panose="020B05020202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662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560820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811F44F-EA7A-A3C2-6C99-3593659183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767400"/>
              </p:ext>
            </p:extLst>
          </p:nvPr>
        </p:nvGraphicFramePr>
        <p:xfrm>
          <a:off x="1708150" y="2466975"/>
          <a:ext cx="559752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743200" imgH="2266814" progId="Excel.Sheet.12">
                  <p:embed/>
                </p:oleObj>
              </mc:Choice>
              <mc:Fallback>
                <p:oleObj name="Worksheet" r:id="rId2" imgW="2743200" imgH="2266814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811F44F-EA7A-A3C2-6C99-3593659183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8150" y="2466975"/>
                        <a:ext cx="5597525" cy="314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12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746" y="540399"/>
            <a:ext cx="5986328" cy="86874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Franklin Gothic Medium" panose="020B0603020102020204" pitchFamily="34" charset="0"/>
              </a:rPr>
              <a:t>UNAUDITED RESERVE SUMMARY 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AUGUST 2024 ($ 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/>
        </p:nvGraphicFramePr>
        <p:xfrm>
          <a:off x="1123107" y="2081182"/>
          <a:ext cx="6957606" cy="3802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835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924699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071586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958257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918641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779335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602253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General Replace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4/30/24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$5.5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$0.3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$7.1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1.8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 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2.9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0.4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(1.1)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(0.3)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(0.2)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(1.6)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8/31/24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$8.8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Est Remaining FY Spend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(1.2)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 (0.8)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(0.3)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(0.2)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(2.5)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310204638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4/30/25 Estimate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$5.0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$6.3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993817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54767" y="3162471"/>
            <a:ext cx="2335109" cy="1780887"/>
          </a:xfrm>
        </p:spPr>
        <p:txBody>
          <a:bodyPr vert="horz" lIns="68580" tIns="34290" rIns="68580" bIns="0" rtlCol="0" anchor="b">
            <a:noAutofit/>
          </a:bodyPr>
          <a:lstStyle/>
          <a:p>
            <a:pPr defTabSz="685800"/>
            <a:r>
              <a:rPr lang="en-US" sz="3200" dirty="0">
                <a:solidFill>
                  <a:schemeClr val="bg1"/>
                </a:solidFill>
              </a:rPr>
              <a:t>Treasurer’s Report -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Monica Rakowski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" y="2334827"/>
            <a:ext cx="3653817" cy="33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598625" y="890903"/>
            <a:ext cx="5946749" cy="72783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dirty="0">
                <a:solidFill>
                  <a:prstClr val="black"/>
                </a:solidFill>
                <a:latin typeface="Calibri Light" panose="020F0302020204030204"/>
              </a:rPr>
              <a:t>Cash &amp; Short-Term Investments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u="sng" dirty="0">
                <a:solidFill>
                  <a:prstClr val="black"/>
                </a:solidFill>
                <a:latin typeface="Calibri Light" panose="020F0302020204030204"/>
              </a:rPr>
              <a:t>Month of August</a:t>
            </a:r>
            <a:endParaRPr lang="en-US" sz="1875" b="1" dirty="0">
              <a:solidFill>
                <a:srgbClr val="FEFEFE"/>
              </a:solidFill>
              <a:latin typeface="Calibri Light" panose="020F030202020403020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03081" y="2118904"/>
            <a:ext cx="3536708" cy="32232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As of August 31, 2024, the Association had Approximately (~) $18.9M in Cash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Increased ~ $0.2M from the Same Time Period Last Year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Decreased Less than ~ $0.1M from July 2024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$11.6M Invested in CDAR’s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$66K in Interest Income Recognized for the Month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Remaining $7.3M in Insured Cash Sweep, Treasury Bills, Money Market and Other Operating Accounts (Diversified Between 2 Local Banks)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3666" y="2452005"/>
            <a:ext cx="2787254" cy="278725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06C59-3F02-F27D-BA1E-8E9684FDB7F5}"/>
              </a:ext>
            </a:extLst>
          </p:cNvPr>
          <p:cNvSpPr txBox="1"/>
          <p:nvPr/>
        </p:nvSpPr>
        <p:spPr>
          <a:xfrm>
            <a:off x="852265" y="941032"/>
            <a:ext cx="7434428" cy="508689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lvl="0" defTabSz="457200">
              <a:lnSpc>
                <a:spcPct val="120000"/>
              </a:lnSpc>
              <a:spcBef>
                <a:spcPct val="0"/>
              </a:spcBef>
            </a:pPr>
            <a:r>
              <a:rPr lang="en-US" sz="2000" b="1" u="sng" dirty="0">
                <a:latin typeface="+mj-lt"/>
                <a:ea typeface="+mj-ea"/>
                <a:cs typeface="+mj-cs"/>
              </a:rPr>
              <a:t>Initiatives</a:t>
            </a:r>
            <a:endParaRPr lang="en-US" sz="2000" dirty="0">
              <a:latin typeface="+mj-lt"/>
              <a:ea typeface="+mj-ea"/>
              <a:cs typeface="+mj-cs"/>
            </a:endParaRP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Golf Course Irrigation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Veterans Memorial Pavilion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Racquet Sports Building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Jet Ski Slips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Firehouse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Electric at Sports Core Pool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RFP – Food &amp; Beverage</a:t>
            </a:r>
          </a:p>
          <a:p>
            <a:pPr marL="0" lvl="1" defTabSz="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000" b="1" u="sng" dirty="0">
                <a:latin typeface="+mj-lt"/>
                <a:ea typeface="+mj-ea"/>
                <a:cs typeface="+mj-cs"/>
              </a:rPr>
              <a:t>Operations</a:t>
            </a:r>
            <a:endParaRPr lang="en-US" sz="2000" dirty="0">
              <a:latin typeface="+mj-lt"/>
              <a:ea typeface="+mj-ea"/>
              <a:cs typeface="+mj-cs"/>
            </a:endParaRP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Maintenance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Drainage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Roads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Bulkheads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Mailboxes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M</a:t>
            </a:r>
            <a:r>
              <a:rPr lang="en-US" spc="0" baseline="0" dirty="0">
                <a:latin typeface="+mj-lt"/>
                <a:ea typeface="+mj-ea"/>
                <a:cs typeface="+mj-cs"/>
              </a:rPr>
              <a:t>etrics</a:t>
            </a:r>
          </a:p>
        </p:txBody>
      </p:sp>
    </p:spTree>
    <p:extLst>
      <p:ext uri="{BB962C8B-B14F-4D97-AF65-F5344CB8AC3E}">
        <p14:creationId xmlns:p14="http://schemas.microsoft.com/office/powerpoint/2010/main" val="4293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Golf Course Irrigation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57452" y="1873188"/>
            <a:ext cx="5095783" cy="247581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Phase I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Timeline:  started this month, to be completed by February/March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Cost:  $934,000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Status: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Green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A black pipes in a field&#10;&#10;Description automatically generated">
            <a:extLst>
              <a:ext uri="{FF2B5EF4-FFF2-40B4-BE49-F238E27FC236}">
                <a16:creationId xmlns:a16="http://schemas.microsoft.com/office/drawing/2014/main" id="{4EF8D333-4F33-0159-5F7C-E35397B9B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6065" y="2617711"/>
            <a:ext cx="4606772" cy="34550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D8F481-2215-8911-110D-2B1B7D5FB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7442"/>
            <a:ext cx="5353235" cy="30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93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Veterans Memorial Pavilion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195308" y="2414726"/>
            <a:ext cx="3755253" cy="2281562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Timeline:  anticipated completion by Veterans Day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Cost:  $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200,000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Status: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Green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A gazebo in a field&#10;&#10;Description automatically generated">
            <a:extLst>
              <a:ext uri="{FF2B5EF4-FFF2-40B4-BE49-F238E27FC236}">
                <a16:creationId xmlns:a16="http://schemas.microsoft.com/office/drawing/2014/main" id="{10103046-2206-0EB2-AEF4-7BB24AB52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4660" b="23983"/>
          <a:stretch/>
        </p:blipFill>
        <p:spPr>
          <a:xfrm>
            <a:off x="4030462" y="1613870"/>
            <a:ext cx="5113538" cy="24037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588254-3471-14B0-A17B-9C7896BC2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/>
          <a:stretch/>
        </p:blipFill>
        <p:spPr bwMode="auto">
          <a:xfrm>
            <a:off x="4030462" y="4104843"/>
            <a:ext cx="5113538" cy="27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7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Racquet Sports Building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66330" y="2183904"/>
            <a:ext cx="8877667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Timeline:  to begin Fall &amp; Winter 2024/2025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Estimated Cost:  $150,000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Status: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Green (planning stage)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DE77C-BB0E-C91A-F12B-39111146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33"/>
          <a:stretch/>
        </p:blipFill>
        <p:spPr>
          <a:xfrm>
            <a:off x="2068497" y="3276886"/>
            <a:ext cx="5477523" cy="35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Jet Ski Slips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-2" y="2254928"/>
            <a:ext cx="9143999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Timeline:  reviewing options for installing jet ski slips at the Swim &amp; Racquet Marina by next season (we have received interest)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Cost:  TBD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Status: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Green (planning stage – 6 slips)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DFA4D-0F62-DCBF-09CD-DF9817276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9" y="3862523"/>
            <a:ext cx="3666478" cy="24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F3B676-88AC-1785-5448-51FBB997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4" y="3863634"/>
            <a:ext cx="3666478" cy="24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2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Firehouse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0" y="3927603"/>
            <a:ext cx="2986416" cy="2486914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Timeline:  shovel in the ground Fall 2025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Cost:  TBD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Agreement made on preliminary plans with 15,110 sq. footage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Status: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Green (planning stage)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498D2-ACCD-F771-91DE-89E98D51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" t="8390" r="1203" b="6100"/>
          <a:stretch/>
        </p:blipFill>
        <p:spPr>
          <a:xfrm>
            <a:off x="0" y="1438187"/>
            <a:ext cx="9143999" cy="2017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279BB-A8EF-6636-FBDD-5A62768CD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4" r="1240" b="2648"/>
          <a:stretch/>
        </p:blipFill>
        <p:spPr>
          <a:xfrm>
            <a:off x="3062796" y="3517780"/>
            <a:ext cx="6082124" cy="33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5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056443"/>
          </a:xfrm>
        </p:spPr>
        <p:txBody>
          <a:bodyPr/>
          <a:lstStyle/>
          <a:p>
            <a:pPr algn="ctr"/>
            <a:r>
              <a:rPr lang="en-US" dirty="0"/>
              <a:t>Electrical Issues </a:t>
            </a:r>
            <a:br>
              <a:rPr lang="en-US" dirty="0"/>
            </a:br>
            <a:r>
              <a:rPr lang="en-US" dirty="0"/>
              <a:t>at Sports Core Pool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48575" y="2254928"/>
            <a:ext cx="4545368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Electrical issues found on September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(loss of power)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R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epairs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completed in-house by Public Works to including running new wire to the building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Outsource vs. in-house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Men holding a hose in the dirt&#10;&#10;Description automatically generated">
            <a:extLst>
              <a:ext uri="{FF2B5EF4-FFF2-40B4-BE49-F238E27FC236}">
                <a16:creationId xmlns:a16="http://schemas.microsoft.com/office/drawing/2014/main" id="{EEA297E8-B522-7EB5-4B14-1A0D22E43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295" y="2647950"/>
            <a:ext cx="4536148" cy="34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291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420c5-ce29-4fd8-9b0b-06107616db1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8D88600E1A94FA3EA08FFB8100B44" ma:contentTypeVersion="12" ma:contentTypeDescription="Create a new document." ma:contentTypeScope="" ma:versionID="07e4ddd58a83c4db61c786069a0f1040">
  <xsd:schema xmlns:xsd="http://www.w3.org/2001/XMLSchema" xmlns:xs="http://www.w3.org/2001/XMLSchema" xmlns:p="http://schemas.microsoft.com/office/2006/metadata/properties" xmlns:ns3="005420c5-ce29-4fd8-9b0b-06107616db10" xmlns:ns4="2410f877-682a-4a84-b4b9-52eb2a99858c" targetNamespace="http://schemas.microsoft.com/office/2006/metadata/properties" ma:root="true" ma:fieldsID="1f8d1c40977bbf3988b8287b743bd47e" ns3:_="" ns4:_="">
    <xsd:import namespace="005420c5-ce29-4fd8-9b0b-06107616db10"/>
    <xsd:import namespace="2410f877-682a-4a84-b4b9-52eb2a9985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20c5-ce29-4fd8-9b0b-06107616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0f877-682a-4a84-b4b9-52eb2a9985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739C01-A55D-4154-8A5A-0B12F33738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C4FE95-5FDD-4F38-A968-D37070C529A2}">
  <ds:schemaRefs>
    <ds:schemaRef ds:uri="http://purl.org/dc/elements/1.1/"/>
    <ds:schemaRef ds:uri="005420c5-ce29-4fd8-9b0b-06107616db10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2410f877-682a-4a84-b4b9-52eb2a99858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CA0E10A-4563-40F3-ADDD-5B4D89EAB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420c5-ce29-4fd8-9b0b-06107616db10"/>
    <ds:schemaRef ds:uri="2410f877-682a-4a84-b4b9-52eb2a99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186157</TotalTime>
  <Words>981</Words>
  <Application>Microsoft Office PowerPoint</Application>
  <PresentationFormat>On-screen Show (4:3)</PresentationFormat>
  <Paragraphs>200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Symbol</vt:lpstr>
      <vt:lpstr>Times New Roman</vt:lpstr>
      <vt:lpstr>Wingdings</vt:lpstr>
      <vt:lpstr>Wingdings 2</vt:lpstr>
      <vt:lpstr>SIBSON CONSULTING Document</vt:lpstr>
      <vt:lpstr>Data slides</vt:lpstr>
      <vt:lpstr>Quotable</vt:lpstr>
      <vt:lpstr>Worksheet</vt:lpstr>
      <vt:lpstr>GM Leadership Report –  John Viola</vt:lpstr>
      <vt:lpstr>Chief Tim Robinson</vt:lpstr>
      <vt:lpstr>PowerPoint Presentation</vt:lpstr>
      <vt:lpstr>Golf Course Irrigation</vt:lpstr>
      <vt:lpstr>Veterans Memorial Pavilion</vt:lpstr>
      <vt:lpstr>Racquet Sports Building</vt:lpstr>
      <vt:lpstr>Jet Ski Slips</vt:lpstr>
      <vt:lpstr>Firehouse</vt:lpstr>
      <vt:lpstr>Electrical Issues  at Sports Core Pool</vt:lpstr>
      <vt:lpstr>RFP – Food &amp; Beverage</vt:lpstr>
      <vt:lpstr>Director of Business Administration –  Linda Martin</vt:lpstr>
      <vt:lpstr>Maintenance</vt:lpstr>
      <vt:lpstr>Drainage</vt:lpstr>
      <vt:lpstr>Roads</vt:lpstr>
      <vt:lpstr>Bulkheads</vt:lpstr>
      <vt:lpstr>Mailboxes</vt:lpstr>
      <vt:lpstr>CPI Violation Dashboard August</vt:lpstr>
      <vt:lpstr>Work Orders August</vt:lpstr>
      <vt:lpstr>Customer Service Dashboard (from info@oceanpines.org) August</vt:lpstr>
      <vt:lpstr>Financials</vt:lpstr>
      <vt:lpstr>Budget 2025-2026</vt:lpstr>
      <vt:lpstr>MONTH OF AUGUST 2024  FINANCIAL RESULTS</vt:lpstr>
      <vt:lpstr>AUGUST 2024 YTD FINANCIAL RESULTS </vt:lpstr>
      <vt:lpstr>PUBLIC SAFETY PERCENTAGE OF ASSESSMENT </vt:lpstr>
      <vt:lpstr>PUBLIC SAFETY INCREASES TO ASSESSMENT </vt:lpstr>
      <vt:lpstr>UNAUDITED RESERVE SUMMARY  AUGUST 2024 ($ MILLIONS)</vt:lpstr>
      <vt:lpstr>Treasurer’s Report -  Monica Rakowski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1640</cp:revision>
  <cp:lastPrinted>2024-09-27T17:02:15Z</cp:lastPrinted>
  <dcterms:created xsi:type="dcterms:W3CDTF">2021-01-13T14:26:54Z</dcterms:created>
  <dcterms:modified xsi:type="dcterms:W3CDTF">2024-09-27T19:29:02Z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0x010100DF58D88600E1A94FA3EA08FFB8100B44</vt:lpwstr>
  </property>
</Properties>
</file>