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343" r:id="rId4"/>
    <p:sldMasterId id="2147484422" r:id="rId5"/>
    <p:sldMasterId id="2147484503" r:id="rId6"/>
  </p:sldMasterIdLst>
  <p:notesMasterIdLst>
    <p:notesMasterId r:id="rId35"/>
  </p:notesMasterIdLst>
  <p:handoutMasterIdLst>
    <p:handoutMasterId r:id="rId36"/>
  </p:handoutMasterIdLst>
  <p:sldIdLst>
    <p:sldId id="1397" r:id="rId7"/>
    <p:sldId id="1683" r:id="rId8"/>
    <p:sldId id="1644" r:id="rId9"/>
    <p:sldId id="1743" r:id="rId10"/>
    <p:sldId id="1740" r:id="rId11"/>
    <p:sldId id="1741" r:id="rId12"/>
    <p:sldId id="1739" r:id="rId13"/>
    <p:sldId id="1744" r:id="rId14"/>
    <p:sldId id="1746" r:id="rId15"/>
    <p:sldId id="1742" r:id="rId16"/>
    <p:sldId id="1727" r:id="rId17"/>
    <p:sldId id="1732" r:id="rId18"/>
    <p:sldId id="1713" r:id="rId19"/>
    <p:sldId id="1731" r:id="rId20"/>
    <p:sldId id="1730" r:id="rId21"/>
    <p:sldId id="1745" r:id="rId22"/>
    <p:sldId id="654" r:id="rId23"/>
    <p:sldId id="1418" r:id="rId24"/>
    <p:sldId id="652" r:id="rId25"/>
    <p:sldId id="1441" r:id="rId26"/>
    <p:sldId id="1747" r:id="rId27"/>
    <p:sldId id="669" r:id="rId28"/>
    <p:sldId id="668" r:id="rId29"/>
    <p:sldId id="1751" r:id="rId30"/>
    <p:sldId id="1752" r:id="rId31"/>
    <p:sldId id="670" r:id="rId32"/>
    <p:sldId id="582" r:id="rId33"/>
    <p:sldId id="623" r:id="rId34"/>
  </p:sldIdLst>
  <p:sldSz cx="9144000" cy="6858000" type="screen4x3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88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4D2B0"/>
    <a:srgbClr val="F5EADF"/>
    <a:srgbClr val="D4D1CC"/>
    <a:srgbClr val="5F5ACC"/>
    <a:srgbClr val="D65C00"/>
    <a:srgbClr val="E4E1DE"/>
    <a:srgbClr val="BCE1EC"/>
    <a:srgbClr val="FFFF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986" autoAdjust="0"/>
    <p:restoredTop sz="94706" autoAdjust="0"/>
  </p:normalViewPr>
  <p:slideViewPr>
    <p:cSldViewPr snapToGrid="0">
      <p:cViewPr varScale="1">
        <p:scale>
          <a:sx n="108" d="100"/>
          <a:sy n="108" d="100"/>
        </p:scale>
        <p:origin x="2004" y="102"/>
      </p:cViewPr>
      <p:guideLst>
        <p:guide pos="288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1" d="100"/>
          <a:sy n="61" d="100"/>
        </p:scale>
        <p:origin x="3139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theme" Target="theme/theme1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" y="0"/>
            <a:ext cx="2982119" cy="466434"/>
          </a:xfrm>
          <a:prstGeom prst="rect">
            <a:avLst/>
          </a:prstGeom>
        </p:spPr>
        <p:txBody>
          <a:bodyPr vert="horz" lIns="93117" tIns="46559" rIns="93117" bIns="46559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8106" y="0"/>
            <a:ext cx="2982119" cy="466434"/>
          </a:xfrm>
          <a:prstGeom prst="rect">
            <a:avLst/>
          </a:prstGeom>
        </p:spPr>
        <p:txBody>
          <a:bodyPr vert="horz" lIns="93117" tIns="46559" rIns="93117" bIns="46559" rtlCol="0"/>
          <a:lstStyle>
            <a:lvl1pPr algn="r">
              <a:defRPr sz="1200"/>
            </a:lvl1pPr>
          </a:lstStyle>
          <a:p>
            <a:fld id="{20EA5F0D-C1DC-412F-A146-DDB3A74B588F}" type="datetimeFigureOut">
              <a:rPr lang="en-US"/>
              <a:t>9/27/2024</a:t>
            </a:fld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4" y="8829982"/>
            <a:ext cx="2982119" cy="466433"/>
          </a:xfrm>
          <a:prstGeom prst="rect">
            <a:avLst/>
          </a:prstGeom>
        </p:spPr>
        <p:txBody>
          <a:bodyPr vert="horz" lIns="93117" tIns="46559" rIns="93117" bIns="46559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8106" y="8829982"/>
            <a:ext cx="2982119" cy="466433"/>
          </a:xfrm>
          <a:prstGeom prst="rect">
            <a:avLst/>
          </a:prstGeom>
        </p:spPr>
        <p:txBody>
          <a:bodyPr vert="horz" lIns="93117" tIns="46559" rIns="93117" bIns="46559" rtlCol="0" anchor="b"/>
          <a:lstStyle>
            <a:lvl1pPr algn="r">
              <a:defRPr sz="1200"/>
            </a:lvl1pPr>
          </a:lstStyle>
          <a:p>
            <a:fld id="{7BAE14B8-3CC9-472D-9BC5-A84D80684DE2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7782754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" y="0"/>
            <a:ext cx="2982119" cy="466434"/>
          </a:xfrm>
          <a:prstGeom prst="rect">
            <a:avLst/>
          </a:prstGeom>
        </p:spPr>
        <p:txBody>
          <a:bodyPr vert="horz" lIns="93117" tIns="46559" rIns="93117" bIns="46559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6" y="0"/>
            <a:ext cx="2982119" cy="466434"/>
          </a:xfrm>
          <a:prstGeom prst="rect">
            <a:avLst/>
          </a:prstGeom>
        </p:spPr>
        <p:txBody>
          <a:bodyPr vert="horz" lIns="93117" tIns="46559" rIns="93117" bIns="46559" rtlCol="0"/>
          <a:lstStyle>
            <a:lvl1pPr algn="r">
              <a:defRPr sz="1200"/>
            </a:lvl1pPr>
          </a:lstStyle>
          <a:p>
            <a:fld id="{A8CDE508-72C8-4AB5-AA9C-1584D31690E0}" type="datetimeFigureOut">
              <a:rPr lang="en-US"/>
              <a:t>9/27/2024</a:t>
            </a:fld>
            <a:endParaRPr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50963" y="1162050"/>
            <a:ext cx="4179887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17" tIns="46559" rIns="93117" bIns="46559" rtlCol="0" anchor="ctr"/>
          <a:lstStyle/>
          <a:p>
            <a:endParaRPr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73901"/>
            <a:ext cx="5505450" cy="3137535"/>
          </a:xfrm>
          <a:prstGeom prst="rect">
            <a:avLst/>
          </a:prstGeom>
        </p:spPr>
        <p:txBody>
          <a:bodyPr vert="horz" lIns="93117" tIns="46559" rIns="93117" bIns="46559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4" y="8829982"/>
            <a:ext cx="2982119" cy="466433"/>
          </a:xfrm>
          <a:prstGeom prst="rect">
            <a:avLst/>
          </a:prstGeom>
        </p:spPr>
        <p:txBody>
          <a:bodyPr vert="horz" lIns="93117" tIns="46559" rIns="93117" bIns="46559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6" y="8829982"/>
            <a:ext cx="2982119" cy="466433"/>
          </a:xfrm>
          <a:prstGeom prst="rect">
            <a:avLst/>
          </a:prstGeom>
        </p:spPr>
        <p:txBody>
          <a:bodyPr vert="horz" lIns="93117" tIns="46559" rIns="93117" bIns="46559" rtlCol="0" anchor="b"/>
          <a:lstStyle>
            <a:lvl1pPr algn="r">
              <a:defRPr sz="1200"/>
            </a:lvl1pPr>
          </a:lstStyle>
          <a:p>
            <a:fld id="{7FB667E1-E601-4AAF-B95C-B25720D70A60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1113671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7"/>
          <p:cNvSpPr txBox="1">
            <a:spLocks noChangeArrowheads="1"/>
          </p:cNvSpPr>
          <p:nvPr/>
        </p:nvSpPr>
        <p:spPr bwMode="gray">
          <a:xfrm>
            <a:off x="133048" y="6578667"/>
            <a:ext cx="30780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rgbClr val="616365"/>
                </a:solidFill>
              </a:rPr>
              <a:t>Copyright © 2018 by The Segal Group, Inc. All rights reserved.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03"/>
          <a:stretch/>
        </p:blipFill>
        <p:spPr bwMode="gray">
          <a:xfrm>
            <a:off x="4568646" y="3429000"/>
            <a:ext cx="4575354" cy="3429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6104626" y="5989837"/>
            <a:ext cx="2676912" cy="368363"/>
          </a:xfrm>
          <a:prstGeom prst="rect">
            <a:avLst/>
          </a:prstGeom>
        </p:spPr>
      </p:pic>
      <p:sp>
        <p:nvSpPr>
          <p:cNvPr id="15" name="Picture Placeholder 2"/>
          <p:cNvSpPr>
            <a:spLocks noGrp="1"/>
          </p:cNvSpPr>
          <p:nvPr>
            <p:ph type="pic" sz="quarter" idx="10"/>
          </p:nvPr>
        </p:nvSpPr>
        <p:spPr bwMode="gray">
          <a:xfrm>
            <a:off x="0" y="0"/>
            <a:ext cx="9144000" cy="3429000"/>
          </a:xfrm>
          <a:noFill/>
          <a:ln>
            <a:noFill/>
          </a:ln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6" name="Title 6"/>
          <p:cNvSpPr>
            <a:spLocks noGrp="1"/>
          </p:cNvSpPr>
          <p:nvPr>
            <p:ph type="title"/>
          </p:nvPr>
        </p:nvSpPr>
        <p:spPr bwMode="gray">
          <a:xfrm>
            <a:off x="0" y="3429000"/>
            <a:ext cx="9144000" cy="1066800"/>
          </a:xfrm>
          <a:solidFill>
            <a:schemeClr val="accent5">
              <a:lumMod val="75000"/>
              <a:alpha val="64706"/>
            </a:schemeClr>
          </a:solidFill>
          <a:ln>
            <a:noFill/>
          </a:ln>
          <a:effectLst/>
        </p:spPr>
        <p:txBody>
          <a:bodyPr vert="horz" wrap="square" lIns="228600" tIns="137160" rIns="228600" bIns="91440" numCol="1" rtlCol="0" anchor="ctr" anchorCtr="0" compatLnSpc="1">
            <a:prstTxWarp prst="textNoShape">
              <a:avLst/>
            </a:prstTxWarp>
            <a:noAutofit/>
          </a:bodyPr>
          <a:lstStyle>
            <a:lvl1pPr>
              <a:defRPr lang="en-US" sz="2800" kern="1200" dirty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 marL="0" lvl="0" indent="0">
              <a:spcBef>
                <a:spcPct val="65000"/>
              </a:spcBef>
              <a:buClr>
                <a:schemeClr val="accent5"/>
              </a:buClr>
              <a:buFont typeface="Wingdings" pitchFamily="34" charset="2"/>
              <a:buNone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139938" y="4495800"/>
            <a:ext cx="7429500" cy="91440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spcBef>
                <a:spcPts val="1200"/>
              </a:spcBef>
              <a:buNone/>
              <a:defRPr lang="en-US" sz="2200" b="1" kern="0" noProof="0" smtClean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5620334"/>
            <a:ext cx="4253472" cy="378565"/>
          </a:xfrm>
          <a:solidFill>
            <a:schemeClr val="accent4"/>
          </a:solidFill>
        </p:spPr>
        <p:txBody>
          <a:bodyPr wrap="none" lIns="201168" tIns="64008" rIns="201168" bIns="64008" anchor="ctr" anchorCtr="0">
            <a:spAutoFit/>
          </a:bodyPr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11138" indent="0">
              <a:buFontTx/>
              <a:buNone/>
              <a:defRPr/>
            </a:lvl2pPr>
            <a:lvl3pPr marL="396875" indent="0">
              <a:buFontTx/>
              <a:buNone/>
              <a:defRPr/>
            </a:lvl3pPr>
            <a:lvl4pPr marL="595313" indent="0">
              <a:buFontTx/>
              <a:buNone/>
              <a:defRPr/>
            </a:lvl4pPr>
            <a:lvl5pPr marL="79375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DRAFT or Client Name</a:t>
            </a:r>
          </a:p>
        </p:txBody>
      </p:sp>
    </p:spTree>
    <p:extLst>
      <p:ext uri="{BB962C8B-B14F-4D97-AF65-F5344CB8AC3E}">
        <p14:creationId xmlns:p14="http://schemas.microsoft.com/office/powerpoint/2010/main" val="2557601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380094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7"/>
          <p:cNvSpPr txBox="1">
            <a:spLocks/>
          </p:cNvSpPr>
          <p:nvPr/>
        </p:nvSpPr>
        <p:spPr>
          <a:xfrm>
            <a:off x="8578971" y="6616757"/>
            <a:ext cx="547777" cy="2254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296C8835-0D17-40BE-AF3A-B681D566BC7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692" y="6597294"/>
            <a:ext cx="1591056" cy="21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3422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654" y="990600"/>
            <a:ext cx="8915400" cy="5257800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0835708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54" y="990600"/>
            <a:ext cx="4381500" cy="5334000"/>
          </a:xfr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01554" y="990600"/>
            <a:ext cx="4381500" cy="5334000"/>
          </a:xfr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11" name="Straight Connector 10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0490332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"/>
          </p:nvPr>
        </p:nvSpPr>
        <p:spPr>
          <a:xfrm>
            <a:off x="76200" y="990600"/>
            <a:ext cx="4361471" cy="639762"/>
          </a:xfrm>
          <a:prstGeom prst="rect">
            <a:avLst/>
          </a:prstGeom>
        </p:spPr>
        <p:txBody>
          <a:bodyPr anchor="b"/>
          <a:lstStyle>
            <a:lvl1pPr marL="214313" indent="-214313">
              <a:buFont typeface="Arial" pitchFamily="34" charset="0"/>
              <a:buChar char=" "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Content Placeholder 3"/>
          <p:cNvSpPr>
            <a:spLocks noGrp="1"/>
          </p:cNvSpPr>
          <p:nvPr>
            <p:ph sz="half" idx="2"/>
          </p:nvPr>
        </p:nvSpPr>
        <p:spPr>
          <a:xfrm>
            <a:off x="67654" y="1676400"/>
            <a:ext cx="4343400" cy="480060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990600"/>
            <a:ext cx="4370996" cy="639762"/>
          </a:xfrm>
          <a:prstGeom prst="rect">
            <a:avLst/>
          </a:prstGeom>
        </p:spPr>
        <p:txBody>
          <a:bodyPr anchor="b"/>
          <a:lstStyle>
            <a:lvl1pPr marL="204788" indent="-204788">
              <a:buFont typeface="Arial" pitchFamily="34" charset="0"/>
              <a:buChar char=" "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76400"/>
            <a:ext cx="4346575" cy="480060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7" name="Straight Connector 16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6898029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 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54" y="990600"/>
            <a:ext cx="4343400" cy="2600865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5854" y="990600"/>
            <a:ext cx="4267200" cy="2590800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67654" y="3733800"/>
            <a:ext cx="4343400" cy="2743200"/>
          </a:xfrm>
        </p:spPr>
        <p:txBody>
          <a:bodyPr/>
          <a:lstStyle>
            <a:lvl1pPr>
              <a:defRPr sz="1400"/>
            </a:lvl1pPr>
            <a:lvl2pPr>
              <a:buClr>
                <a:schemeClr val="accent5"/>
              </a:buCl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4715854" y="3733800"/>
            <a:ext cx="4267200" cy="2743200"/>
          </a:xfr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14" name="Straight Connector 13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2584166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9" name="Straight Connector 8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3751027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Custom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7" name="Slide Number Placeholder 7"/>
          <p:cNvSpPr txBox="1">
            <a:spLocks/>
          </p:cNvSpPr>
          <p:nvPr/>
        </p:nvSpPr>
        <p:spPr>
          <a:xfrm>
            <a:off x="8578971" y="6616757"/>
            <a:ext cx="547777" cy="2254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296C8835-0D17-40BE-AF3A-B681D566BC7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692" y="6597294"/>
            <a:ext cx="1591056" cy="21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3542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O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04800" y="990600"/>
            <a:ext cx="4114800" cy="5486400"/>
          </a:xfrm>
        </p:spPr>
        <p:txBody>
          <a:bodyPr/>
          <a:lstStyle>
            <a:lvl1pPr marL="0" indent="0">
              <a:buNone/>
              <a:defRPr sz="1200">
                <a:latin typeface="Arial Narrow" panose="020B0606020202030204" pitchFamily="34" charset="0"/>
              </a:defRPr>
            </a:lvl1pPr>
            <a:lvl2pPr marL="153988" indent="-153988">
              <a:defRPr sz="1200">
                <a:latin typeface="Arial Narrow" panose="020B0606020202030204" pitchFamily="34" charset="0"/>
              </a:defRPr>
            </a:lvl2pPr>
            <a:lvl3pPr marL="325438" indent="-171450">
              <a:defRPr sz="1200">
                <a:latin typeface="Arial Narrow" panose="020B0606020202030204" pitchFamily="34" charset="0"/>
              </a:defRPr>
            </a:lvl3pPr>
            <a:lvl4pPr marL="461963" indent="-153988">
              <a:defRPr sz="1200">
                <a:latin typeface="Arial Narrow" panose="020B0606020202030204" pitchFamily="34" charset="0"/>
              </a:defRPr>
            </a:lvl4pPr>
            <a:lvl5pPr marL="581025" indent="-119063">
              <a:defRPr sz="12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4724400" y="990600"/>
            <a:ext cx="4114800" cy="4495800"/>
          </a:xfrm>
        </p:spPr>
        <p:txBody>
          <a:bodyPr/>
          <a:lstStyle>
            <a:lvl1pPr marL="0" indent="0">
              <a:buNone/>
              <a:defRPr sz="1200">
                <a:latin typeface="Arial Narrow" panose="020B0606020202030204" pitchFamily="34" charset="0"/>
              </a:defRPr>
            </a:lvl1pPr>
            <a:lvl2pPr marL="161925" indent="-161925">
              <a:defRPr sz="1200">
                <a:latin typeface="Arial Narrow" panose="020B0606020202030204" pitchFamily="34" charset="0"/>
              </a:defRPr>
            </a:lvl2pPr>
            <a:lvl3pPr marL="307975" indent="-146050">
              <a:defRPr sz="1200">
                <a:latin typeface="Arial Narrow" panose="020B0606020202030204" pitchFamily="34" charset="0"/>
              </a:defRPr>
            </a:lvl3pPr>
            <a:lvl4pPr marL="427038" indent="-136525">
              <a:defRPr sz="1200">
                <a:latin typeface="Arial Narrow" panose="020B0606020202030204" pitchFamily="34" charset="0"/>
              </a:defRPr>
            </a:lvl4pPr>
            <a:lvl5pPr marL="530225" indent="-103188">
              <a:defRPr sz="12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724400" y="5562600"/>
            <a:ext cx="4114800" cy="914400"/>
          </a:xfrm>
        </p:spPr>
        <p:txBody>
          <a:bodyPr/>
          <a:lstStyle>
            <a:lvl1pPr marL="0" indent="0">
              <a:buNone/>
              <a:defRPr sz="1000">
                <a:solidFill>
                  <a:schemeClr val="accent4"/>
                </a:solidFill>
                <a:latin typeface="Arial Narrow" panose="020B0606020202030204" pitchFamily="34" charset="0"/>
              </a:defRPr>
            </a:lvl1pPr>
            <a:lvl2pPr marL="211138" indent="0">
              <a:buNone/>
              <a:defRPr sz="1000">
                <a:solidFill>
                  <a:schemeClr val="accent4"/>
                </a:solidFill>
                <a:latin typeface="Arial Narrow" panose="020B0606020202030204" pitchFamily="34" charset="0"/>
              </a:defRPr>
            </a:lvl2pPr>
            <a:lvl3pPr marL="396875" indent="0">
              <a:buNone/>
              <a:defRPr sz="1000">
                <a:solidFill>
                  <a:schemeClr val="accent4"/>
                </a:solidFill>
                <a:latin typeface="Arial Narrow" panose="020B0606020202030204" pitchFamily="34" charset="0"/>
              </a:defRPr>
            </a:lvl3pPr>
            <a:lvl4pPr marL="595313" indent="0">
              <a:buNone/>
              <a:defRPr sz="1000">
                <a:solidFill>
                  <a:schemeClr val="accent4"/>
                </a:solidFill>
                <a:latin typeface="Arial Narrow" panose="020B0606020202030204" pitchFamily="34" charset="0"/>
              </a:defRPr>
            </a:lvl4pPr>
            <a:lvl5pPr marL="793750" indent="0">
              <a:buNone/>
              <a:defRPr sz="1000">
                <a:solidFill>
                  <a:schemeClr val="accent4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7" name="Straight Connector 6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5224614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6827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52"/>
          <a:stretch/>
        </p:blipFill>
        <p:spPr bwMode="gray">
          <a:xfrm>
            <a:off x="4629551" y="3443954"/>
            <a:ext cx="4484537" cy="3414045"/>
          </a:xfrm>
          <a:prstGeom prst="rect">
            <a:avLst/>
          </a:prstGeom>
        </p:spPr>
      </p:pic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 bwMode="gray">
          <a:xfrm>
            <a:off x="0" y="0"/>
            <a:ext cx="9144000" cy="3429000"/>
          </a:xfrm>
          <a:noFill/>
          <a:ln>
            <a:noFill/>
          </a:ln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itle 6"/>
          <p:cNvSpPr>
            <a:spLocks noGrp="1"/>
          </p:cNvSpPr>
          <p:nvPr>
            <p:ph type="title"/>
          </p:nvPr>
        </p:nvSpPr>
        <p:spPr bwMode="gray">
          <a:xfrm>
            <a:off x="0" y="3429000"/>
            <a:ext cx="9144000" cy="1066800"/>
          </a:xfrm>
          <a:solidFill>
            <a:schemeClr val="accent5">
              <a:lumMod val="75000"/>
              <a:alpha val="64706"/>
            </a:schemeClr>
          </a:solidFill>
          <a:ln>
            <a:noFill/>
          </a:ln>
          <a:effectLst/>
        </p:spPr>
        <p:txBody>
          <a:bodyPr vert="horz" wrap="square" lIns="228600" tIns="137160" rIns="228600" bIns="91440" numCol="1" rtlCol="0" anchor="ctr" anchorCtr="0" compatLnSpc="1">
            <a:prstTxWarp prst="textNoShape">
              <a:avLst/>
            </a:prstTxWarp>
            <a:noAutofit/>
          </a:bodyPr>
          <a:lstStyle>
            <a:lvl1pPr>
              <a:defRPr lang="en-US" sz="2800" kern="1200" dirty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 marL="0" lvl="0" indent="0">
              <a:spcBef>
                <a:spcPct val="65000"/>
              </a:spcBef>
              <a:buClr>
                <a:schemeClr val="accent5"/>
              </a:buClr>
              <a:buFont typeface="Wingdings" pitchFamily="34" charset="2"/>
              <a:buNone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139938" y="4495800"/>
            <a:ext cx="7429500" cy="91440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spcBef>
                <a:spcPts val="1200"/>
              </a:spcBef>
              <a:buNone/>
              <a:defRPr lang="en-US" sz="2200" b="1" kern="0" noProof="0" smtClean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5620334"/>
            <a:ext cx="4253472" cy="378565"/>
          </a:xfrm>
          <a:solidFill>
            <a:schemeClr val="accent4"/>
          </a:solidFill>
        </p:spPr>
        <p:txBody>
          <a:bodyPr wrap="none" lIns="201168" tIns="64008" rIns="201168" bIns="64008" anchor="ctr" anchorCtr="0">
            <a:spAutoFit/>
          </a:bodyPr>
          <a:lstStyle>
            <a:lvl1pPr marL="0" marR="0" indent="0" algn="l" defTabSz="914400" rtl="0" eaLnBrk="1" fontAlgn="base" latinLnBrk="0" hangingPunct="1">
              <a:lnSpc>
                <a:spcPct val="90000"/>
              </a:lnSpc>
              <a:spcBef>
                <a:spcPct val="65000"/>
              </a:spcBef>
              <a:spcAft>
                <a:spcPct val="0"/>
              </a:spcAft>
              <a:buClr>
                <a:schemeClr val="accent5"/>
              </a:buClr>
              <a:buSzTx/>
              <a:buFontTx/>
              <a:buNone/>
              <a:tabLst/>
              <a:defRPr sz="1800" b="1">
                <a:solidFill>
                  <a:schemeClr val="bg1"/>
                </a:solidFill>
              </a:defRPr>
            </a:lvl1pPr>
            <a:lvl2pPr marL="211138" indent="0">
              <a:buFontTx/>
              <a:buNone/>
              <a:defRPr/>
            </a:lvl2pPr>
            <a:lvl3pPr marL="396875" indent="0">
              <a:buFontTx/>
              <a:buNone/>
              <a:defRPr/>
            </a:lvl3pPr>
            <a:lvl4pPr marL="595313" indent="0">
              <a:buFontTx/>
              <a:buNone/>
              <a:defRPr/>
            </a:lvl4pPr>
            <a:lvl5pPr marL="79375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DRAFT or Client Name</a:t>
            </a:r>
          </a:p>
        </p:txBody>
      </p:sp>
      <p:sp>
        <p:nvSpPr>
          <p:cNvPr id="9" name="Text Box 47"/>
          <p:cNvSpPr txBox="1">
            <a:spLocks noChangeArrowheads="1"/>
          </p:cNvSpPr>
          <p:nvPr/>
        </p:nvSpPr>
        <p:spPr bwMode="gray">
          <a:xfrm>
            <a:off x="133048" y="6578667"/>
            <a:ext cx="30780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rgbClr val="616365"/>
                </a:solidFill>
              </a:rPr>
              <a:t>Copyright © 2018 by The Segal Group, Inc. All rights reserved.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6107204" y="5993827"/>
            <a:ext cx="2674334" cy="368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2680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115889" y="965201"/>
            <a:ext cx="3887787" cy="34925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980065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ty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pPr/>
              <a:t>‹#›</a:t>
            </a:fld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13022696"/>
              </p:ext>
            </p:extLst>
          </p:nvPr>
        </p:nvGraphicFramePr>
        <p:xfrm>
          <a:off x="204788" y="1403202"/>
          <a:ext cx="5953649" cy="3870960"/>
        </p:xfrm>
        <a:graphic>
          <a:graphicData uri="http://schemas.openxmlformats.org/drawingml/2006/table">
            <a:tbl>
              <a:tblPr firstRow="1" lastRow="1" bandRow="1">
                <a:tableStyleId>{1FECB4D8-DB02-4DC6-A0A2-4F2EBAE1DC90}</a:tableStyleId>
              </a:tblPr>
              <a:tblGrid>
                <a:gridCol w="48023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64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48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6167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Answer Choices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Responses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Less than one year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 to 3 years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3 to 5 years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25.00%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25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5 to 7 years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15.00%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15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More than seven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years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40.00%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40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Total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rgbClr val="FFFFFF"/>
                        </a:solidFill>
                        <a:latin typeface="Arial"/>
                        <a:cs typeface="Arial"/>
                      </a:endParaRP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100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15889" y="965201"/>
            <a:ext cx="4478337" cy="34925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976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831" y="1449146"/>
            <a:ext cx="7526338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8831" y="5280847"/>
            <a:ext cx="7526338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72BD6-CB13-404C-BBAB-5920B3CC15CD}" type="datetime1">
              <a:rPr lang="en-US" smtClean="0"/>
              <a:t>9/27/2024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05504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9997" y="2222287"/>
            <a:ext cx="7524003" cy="363651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04C30-85AE-4A92-984D-60C6A1DBFA42}" type="datetime1">
              <a:rPr lang="en-US" smtClean="0"/>
              <a:t>9/27/2024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39315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0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2951396"/>
            <a:ext cx="7526337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4863" y="5281200"/>
            <a:ext cx="7526337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2D159-92A4-4119-87A8-8289266E0BBE}" type="datetime1">
              <a:rPr lang="en-US" smtClean="0"/>
              <a:t>9/27/2024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04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9996" y="2222287"/>
            <a:ext cx="3670723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0" y="2222287"/>
            <a:ext cx="3670720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74D32-E27B-4CF1-9451-12DE577B47D6}" type="datetime1">
              <a:rPr lang="en-US" smtClean="0"/>
              <a:t>9/27/2024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7461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996" y="2174875"/>
            <a:ext cx="367072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9996" y="2751137"/>
            <a:ext cx="3687391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2174875"/>
            <a:ext cx="3670720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751137"/>
            <a:ext cx="3670720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8A779-EBE4-4697-A0A3-DA9E551BDAFC}" type="datetime1">
              <a:rPr lang="en-US" smtClean="0"/>
              <a:t>9/27/2024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1421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666EE-F406-4A69-AC6B-1272CEEE21CC}" type="datetime1">
              <a:rPr lang="en-US" smtClean="0"/>
              <a:t>9/27/2024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0162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EFEFA-CBB5-452B-A6E0-F41E3EEAFFAB}" type="datetime1">
              <a:rPr lang="en-US" smtClean="0"/>
              <a:t>9/27/2024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359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804863" y="446086"/>
            <a:ext cx="2660650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446088"/>
            <a:ext cx="2660650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1724" y="446087"/>
            <a:ext cx="4689475" cy="54149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3" y="2260737"/>
            <a:ext cx="2660650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2693F-7E9C-473F-B9BE-A99371B937BA}" type="datetime1">
              <a:rPr lang="en-US" smtClean="0"/>
              <a:t>9/27/2024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5676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Alt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829"/>
          <a:stretch/>
        </p:blipFill>
        <p:spPr bwMode="gray">
          <a:xfrm flipV="1">
            <a:off x="4539274" y="0"/>
            <a:ext cx="4604726" cy="4572592"/>
          </a:xfrm>
          <a:prstGeom prst="rect">
            <a:avLst/>
          </a:prstGeom>
        </p:spPr>
      </p:pic>
      <p:sp>
        <p:nvSpPr>
          <p:cNvPr id="15" name="Text Box 47"/>
          <p:cNvSpPr txBox="1">
            <a:spLocks noChangeArrowheads="1"/>
          </p:cNvSpPr>
          <p:nvPr/>
        </p:nvSpPr>
        <p:spPr bwMode="gray">
          <a:xfrm>
            <a:off x="133048" y="6578667"/>
            <a:ext cx="30780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rgbClr val="616365"/>
                </a:solidFill>
              </a:rPr>
              <a:t>Copyright © 2019 by The Segal Group, Inc. All rights reserved. 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 bwMode="gray">
          <a:xfrm>
            <a:off x="0" y="1752600"/>
            <a:ext cx="9144000" cy="1066800"/>
          </a:xfrm>
          <a:solidFill>
            <a:schemeClr val="accent5">
              <a:lumMod val="75000"/>
              <a:alpha val="64706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28600" tIns="137160" rIns="228600" bIns="91440" numCol="1" rtlCol="0" anchor="ctr" anchorCtr="0" compatLnSpc="1">
            <a:prstTxWarp prst="textNoShape">
              <a:avLst/>
            </a:prstTxWarp>
            <a:noAutofit/>
          </a:bodyPr>
          <a:lstStyle>
            <a:lvl1pPr>
              <a:defRPr lang="en-US" sz="2800" kern="1200" dirty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 marL="0" lvl="0" indent="0">
              <a:spcBef>
                <a:spcPct val="65000"/>
              </a:spcBef>
              <a:buClr>
                <a:schemeClr val="accent5"/>
              </a:buClr>
              <a:buFont typeface="Wingdings" pitchFamily="34" charset="2"/>
              <a:buNone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120098" y="2819400"/>
            <a:ext cx="7429500" cy="91440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spcBef>
                <a:spcPts val="1200"/>
              </a:spcBef>
              <a:buNone/>
              <a:defRPr lang="en-US" sz="2200" b="1" kern="0" noProof="0" smtClean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120098" y="1050768"/>
            <a:ext cx="6065354" cy="701832"/>
          </a:xfrm>
          <a:noFill/>
        </p:spPr>
        <p:txBody>
          <a:bodyPr wrap="square" rtlCol="0" anchor="b" anchorCtr="0">
            <a:noAutofit/>
          </a:bodyPr>
          <a:lstStyle>
            <a:lvl1pPr marL="0" indent="0">
              <a:buNone/>
              <a:defRPr lang="en-US" sz="2200" b="1" kern="0" dirty="0">
                <a:solidFill>
                  <a:schemeClr val="accent4"/>
                </a:solidFill>
              </a:defRPr>
            </a:lvl1pPr>
          </a:lstStyle>
          <a:p>
            <a:pPr marL="0" lvl="0" defTabSz="914400" latinLnBrk="0"/>
            <a:r>
              <a:rPr lang="en-US" dirty="0"/>
              <a:t>Client or Plan Name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120098" y="4191000"/>
            <a:ext cx="6065354" cy="1371600"/>
          </a:xfrm>
          <a:noFill/>
        </p:spPr>
        <p:txBody>
          <a:bodyPr wrap="square" rtlCol="0" anchor="t" anchorCtr="0">
            <a:noAutofit/>
          </a:bodyPr>
          <a:lstStyle>
            <a:lvl1pPr marL="0" indent="0">
              <a:buNone/>
              <a:defRPr lang="en-US" sz="1800" b="0" i="1" kern="0" dirty="0">
                <a:solidFill>
                  <a:schemeClr val="accent4"/>
                </a:solidFill>
              </a:defRPr>
            </a:lvl1pPr>
          </a:lstStyle>
          <a:p>
            <a:pPr marL="0" lvl="0" defTabSz="914400" latinLnBrk="0"/>
            <a:r>
              <a:rPr lang="en-US" dirty="0"/>
              <a:t>Presented by: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6104626" y="622237"/>
            <a:ext cx="2676912" cy="368363"/>
          </a:xfrm>
          <a:prstGeom prst="rect">
            <a:avLst/>
          </a:prstGeom>
        </p:spPr>
      </p:pic>
      <p:sp>
        <p:nvSpPr>
          <p:cNvPr id="16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733800"/>
            <a:ext cx="4253472" cy="378565"/>
          </a:xfrm>
          <a:solidFill>
            <a:schemeClr val="accent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01168" tIns="64008" rIns="201168" bIns="64008" numCol="1" anchor="ctr" anchorCtr="0" compatLnSpc="1">
            <a:prstTxWarp prst="textNoShape">
              <a:avLst/>
            </a:prstTxWarp>
            <a:spAutoFit/>
          </a:bodyPr>
          <a:lstStyle>
            <a:lvl1pPr marL="0" indent="0">
              <a:buNone/>
              <a:defRPr lang="en-US" sz="1800" b="1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DRAFT or Client Name</a:t>
            </a:r>
          </a:p>
        </p:txBody>
      </p:sp>
    </p:spTree>
    <p:extLst>
      <p:ext uri="{BB962C8B-B14F-4D97-AF65-F5344CB8AC3E}">
        <p14:creationId xmlns:p14="http://schemas.microsoft.com/office/powerpoint/2010/main" val="70525431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9996" y="727521"/>
            <a:ext cx="350154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4573588" y="0"/>
            <a:ext cx="4570412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9996" y="2344684"/>
            <a:ext cx="350154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914357" y="6041361"/>
            <a:ext cx="732659" cy="365125"/>
          </a:xfrm>
        </p:spPr>
        <p:txBody>
          <a:bodyPr/>
          <a:lstStyle/>
          <a:p>
            <a:fld id="{49939ED1-20B6-486E-AD1A-0AF57D3268A8}" type="datetime1">
              <a:rPr lang="en-US" smtClean="0"/>
              <a:t>9/27/2024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42797" y="6041361"/>
            <a:ext cx="247156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647017" y="5915887"/>
            <a:ext cx="796616" cy="490599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79466"/>
      </p:ext>
    </p:extLst>
  </p:cSld>
  <p:clrMapOvr>
    <a:masterClrMapping/>
  </p:clrMapOvr>
  <p:hf sldNum="0" hdr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4800600"/>
            <a:ext cx="752633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9144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3" y="5367338"/>
            <a:ext cx="7526337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39ED1-20B6-486E-AD1A-0AF57D3268A8}" type="datetime1">
              <a:rPr lang="en-US" smtClean="0"/>
              <a:t>9/27/2024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0131233"/>
      </p:ext>
    </p:extLst>
  </p:cSld>
  <p:clrMapOvr>
    <a:masterClrMapping/>
  </p:clrMapOvr>
  <p:hf sldNum="0" hdr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485107" y="1338479"/>
            <a:ext cx="4749312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573" y="1495525"/>
            <a:ext cx="442038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1226" y="4700702"/>
            <a:ext cx="4418727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5398884" y="1338479"/>
            <a:ext cx="3302316" cy="4075464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39ED1-20B6-486E-AD1A-0AF57D3268A8}" type="datetime1">
              <a:rPr lang="en-US" smtClean="0"/>
              <a:t>9/27/2024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8542176"/>
      </p:ext>
    </p:extLst>
  </p:cSld>
  <p:clrMapOvr>
    <a:masterClrMapping/>
  </p:clrMapOvr>
  <p:hf sldNum="0" hdr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855663" y="2286585"/>
            <a:ext cx="3671336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017816" y="2435956"/>
            <a:ext cx="328689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4616450" y="2286000"/>
            <a:ext cx="3671888" cy="2300288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39ED1-20B6-486E-AD1A-0AF57D3268A8}" type="datetime1">
              <a:rPr lang="en-US" smtClean="0"/>
              <a:t>9/27/2024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5295801"/>
      </p:ext>
    </p:extLst>
  </p:cSld>
  <p:clrMapOvr>
    <a:masterClrMapping/>
  </p:clrMapOvr>
  <p:hf sldNum="0" hdr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606F1-6C94-4B42-9107-EF88F69A149F}" type="datetime1">
              <a:rPr lang="en-US" smtClean="0"/>
              <a:t>9/27/2024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73540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5752238" y="446089"/>
            <a:ext cx="3391762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AutoShape 4"/>
          <p:cNvSpPr>
            <a:spLocks noChangeAspect="1" noChangeArrowheads="1" noTextEdit="1"/>
          </p:cNvSpPr>
          <p:nvPr/>
        </p:nvSpPr>
        <p:spPr bwMode="auto">
          <a:xfrm>
            <a:off x="5233988" y="0"/>
            <a:ext cx="3910012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37655" y="586171"/>
            <a:ext cx="1701800" cy="513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4862" y="446089"/>
            <a:ext cx="4947376" cy="5414962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D18A4-7AB3-4151-BAC9-99ED2866EE8D}" type="datetime1">
              <a:rPr lang="en-US" smtClean="0"/>
              <a:t>9/27/2024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34126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148" y="1129513"/>
            <a:ext cx="3244935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40128" y="1122543"/>
            <a:ext cx="2234998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3492" y="3145992"/>
            <a:ext cx="3240286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36664" y="5469857"/>
            <a:ext cx="3252420" cy="320123"/>
          </a:xfrm>
        </p:spPr>
        <p:txBody>
          <a:bodyPr/>
          <a:lstStyle>
            <a:lvl1pPr algn="l">
              <a:defRPr/>
            </a:lvl1pPr>
          </a:lstStyle>
          <a:p>
            <a:fld id="{4CE95A8D-EBA0-4BF6-AE99-54C9718622BD}" type="datetime1">
              <a:rPr lang="en-US" smtClean="0"/>
              <a:t>9/27/2024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37530" y="318641"/>
            <a:ext cx="3251553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295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_Alt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 rot="16454853">
            <a:off x="4470200" y="-124166"/>
            <a:ext cx="4544556" cy="4478750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 bwMode="gray">
          <a:xfrm>
            <a:off x="0" y="1752600"/>
            <a:ext cx="9144000" cy="1066800"/>
          </a:xfrm>
          <a:solidFill>
            <a:schemeClr val="accent5">
              <a:lumMod val="75000"/>
              <a:alpha val="64706"/>
            </a:schemeClr>
          </a:solidFill>
          <a:ln>
            <a:noFill/>
          </a:ln>
          <a:effectLst/>
        </p:spPr>
        <p:txBody>
          <a:bodyPr vert="horz" wrap="square" lIns="228600" tIns="137160" rIns="228600" bIns="91440" numCol="1" rtlCol="0" anchor="ctr" anchorCtr="0" compatLnSpc="1">
            <a:prstTxWarp prst="textNoShape">
              <a:avLst/>
            </a:prstTxWarp>
            <a:noAutofit/>
          </a:bodyPr>
          <a:lstStyle>
            <a:lvl1pPr>
              <a:defRPr lang="en-US" sz="2800" kern="1200" dirty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 marL="0" lvl="0" indent="0">
              <a:spcBef>
                <a:spcPct val="65000"/>
              </a:spcBef>
              <a:buClr>
                <a:schemeClr val="accent5"/>
              </a:buClr>
              <a:buFont typeface="Wingdings" pitchFamily="34" charset="2"/>
              <a:buNone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120098" y="2819400"/>
            <a:ext cx="7429500" cy="91440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spcBef>
                <a:spcPts val="1200"/>
              </a:spcBef>
              <a:buNone/>
              <a:defRPr lang="en-US" sz="2200" b="1" kern="0" noProof="0" smtClean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120098" y="1050768"/>
            <a:ext cx="6065354" cy="701832"/>
          </a:xfrm>
          <a:noFill/>
        </p:spPr>
        <p:txBody>
          <a:bodyPr wrap="square" rtlCol="0" anchor="b" anchorCtr="0">
            <a:noAutofit/>
          </a:bodyPr>
          <a:lstStyle>
            <a:lvl1pPr marL="0" indent="0">
              <a:buNone/>
              <a:defRPr lang="en-US" sz="2200" b="1" kern="0" dirty="0">
                <a:solidFill>
                  <a:schemeClr val="accent4"/>
                </a:solidFill>
              </a:defRPr>
            </a:lvl1pPr>
          </a:lstStyle>
          <a:p>
            <a:pPr marL="0" lvl="0" defTabSz="914400" latinLnBrk="0"/>
            <a:r>
              <a:rPr lang="en-US" dirty="0"/>
              <a:t>Client or Plan Name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120098" y="4191000"/>
            <a:ext cx="6065354" cy="1371600"/>
          </a:xfrm>
          <a:noFill/>
        </p:spPr>
        <p:txBody>
          <a:bodyPr wrap="square" rtlCol="0" anchor="t" anchorCtr="0">
            <a:noAutofit/>
          </a:bodyPr>
          <a:lstStyle>
            <a:lvl1pPr marL="0" indent="0">
              <a:buNone/>
              <a:defRPr lang="en-US" sz="1800" b="0" i="1" kern="0" dirty="0">
                <a:solidFill>
                  <a:schemeClr val="accent4"/>
                </a:solidFill>
              </a:defRPr>
            </a:lvl1pPr>
          </a:lstStyle>
          <a:p>
            <a:pPr marL="0" lvl="0" defTabSz="914400" latinLnBrk="0"/>
            <a:r>
              <a:rPr lang="en-US" dirty="0"/>
              <a:t>Presented by: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733800"/>
            <a:ext cx="4253472" cy="378565"/>
          </a:xfrm>
          <a:solidFill>
            <a:schemeClr val="accent4"/>
          </a:solidFill>
        </p:spPr>
        <p:txBody>
          <a:bodyPr wrap="none" lIns="201168" tIns="64008" rIns="201168" bIns="64008" anchor="ctr" anchorCtr="0">
            <a:spAutoFit/>
          </a:bodyPr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11138" indent="0">
              <a:buFontTx/>
              <a:buNone/>
              <a:defRPr/>
            </a:lvl2pPr>
            <a:lvl3pPr marL="396875" indent="0">
              <a:buFontTx/>
              <a:buNone/>
              <a:defRPr/>
            </a:lvl3pPr>
            <a:lvl4pPr marL="595313" indent="0">
              <a:buFontTx/>
              <a:buNone/>
              <a:defRPr/>
            </a:lvl4pPr>
            <a:lvl5pPr marL="79375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DRAFT or Client Name</a:t>
            </a:r>
          </a:p>
        </p:txBody>
      </p:sp>
      <p:sp>
        <p:nvSpPr>
          <p:cNvPr id="14" name="Text Box 47"/>
          <p:cNvSpPr txBox="1">
            <a:spLocks noChangeArrowheads="1"/>
          </p:cNvSpPr>
          <p:nvPr/>
        </p:nvSpPr>
        <p:spPr bwMode="gray">
          <a:xfrm>
            <a:off x="133048" y="6578667"/>
            <a:ext cx="30780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rgbClr val="616365"/>
                </a:solidFill>
              </a:rPr>
              <a:t>Copyright © 2018 by The Segal Group, Inc. All rights reserved. 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6107204" y="615352"/>
            <a:ext cx="2674334" cy="368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457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Section_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52399" y="1295400"/>
            <a:ext cx="8229601" cy="5078104"/>
          </a:xfrm>
        </p:spPr>
        <p:txBody>
          <a:bodyPr/>
          <a:lstStyle>
            <a:lvl1pPr marL="342900" indent="-342900">
              <a:buFont typeface="+mj-lt"/>
              <a:buNone/>
              <a:defRPr sz="2000" b="0">
                <a:latin typeface="Arial Black" pitchFamily="34" charset="0"/>
              </a:defRPr>
            </a:lvl1pPr>
            <a:lvl2pPr marL="569913" indent="-212725">
              <a:buClr>
                <a:schemeClr val="accent5"/>
              </a:buClr>
              <a:defRPr sz="2000" b="1"/>
            </a:lvl2pPr>
            <a:lvl3pPr marL="914400" indent="-223838">
              <a:buClr>
                <a:schemeClr val="accent5"/>
              </a:buClr>
              <a:defRPr sz="2000" b="1"/>
            </a:lvl3pPr>
            <a:lvl4pPr marL="1258888" indent="-231775">
              <a:buClr>
                <a:schemeClr val="accent5"/>
              </a:buClr>
              <a:defRPr sz="2000" b="1"/>
            </a:lvl4pPr>
            <a:lvl5pPr marL="1484313" indent="-225425">
              <a:buClr>
                <a:schemeClr val="accent5"/>
              </a:buClr>
              <a:defRPr sz="2000" b="1"/>
            </a:lvl5pPr>
          </a:lstStyle>
          <a:p>
            <a:pPr lvl="0"/>
            <a:r>
              <a:rPr lang="en-US" dirty="0"/>
              <a:t>	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Slide Number Placeholder 7"/>
          <p:cNvSpPr txBox="1">
            <a:spLocks/>
          </p:cNvSpPr>
          <p:nvPr/>
        </p:nvSpPr>
        <p:spPr>
          <a:xfrm>
            <a:off x="8578971" y="6616757"/>
            <a:ext cx="547777" cy="2254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296C8835-0D17-40BE-AF3A-B681D566BC7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692" y="6597294"/>
            <a:ext cx="1591056" cy="21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221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654" y="990600"/>
            <a:ext cx="8915400" cy="5257800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84379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54" y="990600"/>
            <a:ext cx="4343400" cy="5211763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5854" y="990600"/>
            <a:ext cx="4267200" cy="5211763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727666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54" y="990600"/>
            <a:ext cx="4343400" cy="2468563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5854" y="990600"/>
            <a:ext cx="4267200" cy="2459010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67654" y="3581400"/>
            <a:ext cx="4343400" cy="2667000"/>
          </a:xfr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4715854" y="3581400"/>
            <a:ext cx="4267200" cy="2667000"/>
          </a:xfr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377667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idx="1"/>
          </p:nvPr>
        </p:nvSpPr>
        <p:spPr>
          <a:xfrm>
            <a:off x="76200" y="990600"/>
            <a:ext cx="4361471" cy="639762"/>
          </a:xfrm>
          <a:prstGeom prst="rect">
            <a:avLst/>
          </a:prstGeom>
        </p:spPr>
        <p:txBody>
          <a:bodyPr anchor="b"/>
          <a:lstStyle>
            <a:lvl1pPr marL="214313" indent="-214313">
              <a:buFont typeface="Arial" pitchFamily="34" charset="0"/>
              <a:buChar char=" "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2"/>
          </p:nvPr>
        </p:nvSpPr>
        <p:spPr>
          <a:xfrm>
            <a:off x="67654" y="1676400"/>
            <a:ext cx="4343400" cy="480060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990600"/>
            <a:ext cx="4370996" cy="639762"/>
          </a:xfrm>
          <a:prstGeom prst="rect">
            <a:avLst/>
          </a:prstGeom>
        </p:spPr>
        <p:txBody>
          <a:bodyPr anchor="b"/>
          <a:lstStyle>
            <a:lvl1pPr marL="204788" indent="-204788">
              <a:buFont typeface="Arial" pitchFamily="34" charset="0"/>
              <a:buChar char=" "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76400"/>
            <a:ext cx="4346575" cy="480060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976963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3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654" y="990600"/>
            <a:ext cx="8915400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" name="Slide Number Placeholder 7"/>
          <p:cNvSpPr txBox="1">
            <a:spLocks/>
          </p:cNvSpPr>
          <p:nvPr/>
        </p:nvSpPr>
        <p:spPr>
          <a:xfrm>
            <a:off x="8578971" y="6616757"/>
            <a:ext cx="547777" cy="2254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296C8835-0D17-40BE-AF3A-B681D566BC7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692" y="6597294"/>
            <a:ext cx="1591056" cy="21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5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44" r:id="rId1"/>
    <p:sldLayoutId id="2147484345" r:id="rId2"/>
    <p:sldLayoutId id="2147484346" r:id="rId3"/>
    <p:sldLayoutId id="2147484347" r:id="rId4"/>
    <p:sldLayoutId id="2147484348" r:id="rId5"/>
    <p:sldLayoutId id="2147484349" r:id="rId6"/>
    <p:sldLayoutId id="2147484350" r:id="rId7"/>
    <p:sldLayoutId id="2147484351" r:id="rId8"/>
    <p:sldLayoutId id="2147484352" r:id="rId9"/>
    <p:sldLayoutId id="2147484353" r:id="rId10"/>
    <p:sldLayoutId id="2147484354" r:id="rId11"/>
    <p:sldLayoutId id="2147484355" r:id="rId12"/>
    <p:sldLayoutId id="2147484356" r:id="rId13"/>
    <p:sldLayoutId id="2147484357" r:id="rId14"/>
    <p:sldLayoutId id="2147484358" r:id="rId15"/>
    <p:sldLayoutId id="2147484359" r:id="rId16"/>
    <p:sldLayoutId id="2147484360" r:id="rId17"/>
    <p:sldLayoutId id="2147484361" r:id="rId18"/>
  </p:sldLayoutIdLst>
  <p:hf sldNum="0"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9pPr>
    </p:titleStyle>
    <p:bodyStyle>
      <a:lvl1pPr marL="209550" indent="-209550" algn="l" rtl="0" eaLnBrk="1" fontAlgn="base" hangingPunct="1">
        <a:lnSpc>
          <a:spcPct val="90000"/>
        </a:lnSpc>
        <a:spcBef>
          <a:spcPct val="65000"/>
        </a:spcBef>
        <a:spcAft>
          <a:spcPct val="0"/>
        </a:spcAft>
        <a:buClr>
          <a:schemeClr val="accent5"/>
        </a:buClr>
        <a:buFont typeface="Wingdings" pitchFamily="34" charset="2"/>
        <a:buChar char="Ø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95288" indent="-184150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accent5"/>
        </a:buClr>
        <a:buFont typeface="Symbol" pitchFamily="82" charset="2"/>
        <a:buChar char="·"/>
        <a:defRPr sz="1600">
          <a:solidFill>
            <a:schemeClr val="tx1"/>
          </a:solidFill>
          <a:latin typeface="+mn-lt"/>
        </a:defRPr>
      </a:lvl2pPr>
      <a:lvl3pPr marL="593725" indent="-1968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accent5"/>
        </a:buClr>
        <a:buChar char="–"/>
        <a:defRPr sz="1600">
          <a:solidFill>
            <a:schemeClr val="tx1"/>
          </a:solidFill>
          <a:latin typeface="+mn-lt"/>
        </a:defRPr>
      </a:lvl3pPr>
      <a:lvl4pPr marL="792163" indent="-1968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accent5"/>
        </a:buClr>
        <a:buChar char="»"/>
        <a:defRPr sz="1600">
          <a:solidFill>
            <a:schemeClr val="tx1"/>
          </a:solidFill>
          <a:latin typeface="+mn-lt"/>
        </a:defRPr>
      </a:lvl4pPr>
      <a:lvl5pPr marL="977900" indent="-1841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accent5"/>
        </a:buClr>
        <a:buChar char="›"/>
        <a:defRPr sz="1600">
          <a:solidFill>
            <a:schemeClr val="tx1"/>
          </a:solidFill>
          <a:latin typeface="+mn-lt"/>
        </a:defRPr>
      </a:lvl5pPr>
      <a:lvl6pPr marL="1435100" indent="-1841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folHlink"/>
        </a:buClr>
        <a:buChar char="›"/>
        <a:defRPr sz="1600">
          <a:solidFill>
            <a:schemeClr val="tx1"/>
          </a:solidFill>
          <a:latin typeface="+mn-lt"/>
        </a:defRPr>
      </a:lvl6pPr>
      <a:lvl7pPr marL="1892300" indent="-1841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folHlink"/>
        </a:buClr>
        <a:buChar char="›"/>
        <a:defRPr sz="1600">
          <a:solidFill>
            <a:schemeClr val="tx1"/>
          </a:solidFill>
          <a:latin typeface="+mn-lt"/>
        </a:defRPr>
      </a:lvl7pPr>
      <a:lvl8pPr marL="2349500" indent="-1841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folHlink"/>
        </a:buClr>
        <a:buChar char="›"/>
        <a:defRPr sz="1600">
          <a:solidFill>
            <a:schemeClr val="tx1"/>
          </a:solidFill>
          <a:latin typeface="+mn-lt"/>
        </a:defRPr>
      </a:lvl8pPr>
      <a:lvl9pPr marL="2806700" indent="-1841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folHlink"/>
        </a:buClr>
        <a:buChar char="›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5136" y="444508"/>
            <a:ext cx="8229600" cy="52169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136" y="982199"/>
            <a:ext cx="5332506" cy="3321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67077" y="6420103"/>
            <a:ext cx="626035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/>
                </a:solidFill>
                <a:latin typeface="Arial"/>
                <a:cs typeface="Arial"/>
              </a:defRPr>
            </a:lvl1pPr>
          </a:lstStyle>
          <a:p>
            <a:fld id="{A88B48FB-E956-2048-9E74-C69E7CAA26C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6420101"/>
            <a:ext cx="9144000" cy="0"/>
          </a:xfrm>
          <a:prstGeom prst="line">
            <a:avLst/>
          </a:prstGeom>
          <a:ln w="12700" cmpd="sng">
            <a:solidFill>
              <a:srgbClr val="CCCCC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04789" y="972237"/>
            <a:ext cx="8780462" cy="0"/>
          </a:xfrm>
          <a:prstGeom prst="line">
            <a:avLst/>
          </a:prstGeom>
          <a:ln w="6350" cmpd="sng">
            <a:solidFill>
              <a:srgbClr val="CCCCC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1260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23" r:id="rId1"/>
    <p:sldLayoutId id="2147484424" r:id="rId2"/>
    <p:sldLayoutId id="2147484425" r:id="rId3"/>
  </p:sldLayoutIdLst>
  <p:txStyles>
    <p:titleStyle>
      <a:lvl1pPr algn="l" defTabSz="457189" rtl="0" eaLnBrk="1" latinLnBrk="0" hangingPunct="1">
        <a:spcBef>
          <a:spcPct val="0"/>
        </a:spcBef>
        <a:buNone/>
        <a:defRPr sz="2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457189" rtl="0" eaLnBrk="1" latinLnBrk="0" hangingPunct="1">
        <a:spcBef>
          <a:spcPct val="20000"/>
        </a:spcBef>
        <a:buFont typeface="Arial"/>
        <a:buNone/>
        <a:defRPr sz="1000" kern="1200">
          <a:solidFill>
            <a:schemeClr val="tx1"/>
          </a:solidFill>
          <a:latin typeface="Arial"/>
          <a:ea typeface="+mn-ea"/>
          <a:cs typeface="Arial"/>
        </a:defRPr>
      </a:lvl1pPr>
      <a:lvl2pPr marL="742931" indent="-285743" algn="l" defTabSz="457189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457189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457189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457189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9997" y="447188"/>
            <a:ext cx="7524003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997" y="2184400"/>
            <a:ext cx="7524003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2797" y="6041361"/>
            <a:ext cx="6289532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1422" y="6041361"/>
            <a:ext cx="993161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9/27/2024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04584" y="5915887"/>
            <a:ext cx="796616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89989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504" r:id="rId1"/>
    <p:sldLayoutId id="2147484505" r:id="rId2"/>
    <p:sldLayoutId id="2147484506" r:id="rId3"/>
    <p:sldLayoutId id="2147484507" r:id="rId4"/>
    <p:sldLayoutId id="2147484508" r:id="rId5"/>
    <p:sldLayoutId id="2147484509" r:id="rId6"/>
    <p:sldLayoutId id="2147484510" r:id="rId7"/>
    <p:sldLayoutId id="2147484511" r:id="rId8"/>
    <p:sldLayoutId id="2147484512" r:id="rId9"/>
    <p:sldLayoutId id="2147484513" r:id="rId10"/>
    <p:sldLayoutId id="2147484514" r:id="rId11"/>
    <p:sldLayoutId id="2147484515" r:id="rId12"/>
    <p:sldLayoutId id="2147484516" r:id="rId13"/>
    <p:sldLayoutId id="2147484517" r:id="rId14"/>
    <p:sldLayoutId id="2147484518" r:id="rId15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https://files.constantcontact.com/4fdfceab001/4cd6bb01-03f4-42e5-8212-a383c9bfe9d8.png?rdr=true" TargetMode="External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package" Target="../embeddings/Microsoft_Excel_Worksheet1.xlsx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package" Target="../embeddings/Microsoft_Excel_Worksheet2.xlsx"/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package" Target="../embeddings/Microsoft_Excel_Worksheet3.xlsx"/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" name="Freeform 6">
            <a:extLst>
              <a:ext uri="{FF2B5EF4-FFF2-40B4-BE49-F238E27FC236}">
                <a16:creationId xmlns:a16="http://schemas.microsoft.com/office/drawing/2014/main" id="{DAD47858-7A44-47E5-AC94-E528B41D1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6="http://schemas.microsoft.com/office/drawing/2014/main" xmlns:p14="http://schemas.microsoft.com/office/powerpoint/2010/main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8C22DE07-B2C6-4253-B21A-6CF66957E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01" y="639097"/>
            <a:ext cx="3721151" cy="378110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dirty="0">
                <a:cs typeface="+mj-cs"/>
              </a:rPr>
              <a:t>GM</a:t>
            </a:r>
            <a:br>
              <a:rPr lang="en-US" sz="3600" dirty="0">
                <a:cs typeface="+mj-cs"/>
              </a:rPr>
            </a:br>
            <a:r>
              <a:rPr lang="en-US" sz="3600" dirty="0">
                <a:cs typeface="+mj-cs"/>
              </a:rPr>
              <a:t>Leadership Report – </a:t>
            </a:r>
            <a:br>
              <a:rPr lang="en-US" sz="3600" dirty="0">
                <a:cs typeface="+mj-cs"/>
              </a:rPr>
            </a:br>
            <a:r>
              <a:rPr lang="en-US" sz="3600" dirty="0">
                <a:cs typeface="+mj-cs"/>
              </a:rPr>
              <a:t>John Viola</a:t>
            </a:r>
          </a:p>
        </p:txBody>
      </p:sp>
      <p:sp>
        <p:nvSpPr>
          <p:cNvPr id="2080" name="Rectangle 2079">
            <a:extLst>
              <a:ext uri="{FF2B5EF4-FFF2-40B4-BE49-F238E27FC236}">
                <a16:creationId xmlns:a16="http://schemas.microsoft.com/office/drawing/2014/main" id="{70356939-E85F-4AD3-B574-8F8C91A4D1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5687" y="0"/>
            <a:ext cx="4568313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82" name="Rounded Rectangle 14">
            <a:extLst>
              <a:ext uri="{FF2B5EF4-FFF2-40B4-BE49-F238E27FC236}">
                <a16:creationId xmlns:a16="http://schemas.microsoft.com/office/drawing/2014/main" id="{A374A477-3F18-4367-9F4F-41EF328040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67244" y="958640"/>
            <a:ext cx="3594158" cy="4945244"/>
          </a:xfrm>
          <a:prstGeom prst="roundRect">
            <a:avLst>
              <a:gd name="adj" fmla="val 3513"/>
            </a:avLst>
          </a:prstGeom>
          <a:solidFill>
            <a:schemeClr val="tx1"/>
          </a:solidFill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5E3E375-0E07-4792-E39D-A8028972E29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0167"/>
          <a:stretch/>
        </p:blipFill>
        <p:spPr>
          <a:xfrm flipH="1">
            <a:off x="5301169" y="2630152"/>
            <a:ext cx="3130750" cy="1567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310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0"/>
            <a:ext cx="7524003" cy="905523"/>
          </a:xfrm>
        </p:spPr>
        <p:txBody>
          <a:bodyPr/>
          <a:lstStyle/>
          <a:p>
            <a:pPr algn="ctr"/>
            <a:r>
              <a:rPr lang="en-US" dirty="0"/>
              <a:t>RFP – Food &amp; Beverage</a:t>
            </a:r>
          </a:p>
        </p:txBody>
      </p:sp>
      <p:sp>
        <p:nvSpPr>
          <p:cNvPr id="7" name="Title 12">
            <a:extLst>
              <a:ext uri="{FF2B5EF4-FFF2-40B4-BE49-F238E27FC236}">
                <a16:creationId xmlns:a16="http://schemas.microsoft.com/office/drawing/2014/main" id="{42666314-3D73-8B9D-2B4E-4C0F93AA1B05}"/>
              </a:ext>
            </a:extLst>
          </p:cNvPr>
          <p:cNvSpPr txBox="1">
            <a:spLocks/>
          </p:cNvSpPr>
          <p:nvPr/>
        </p:nvSpPr>
        <p:spPr>
          <a:xfrm>
            <a:off x="452761" y="2121764"/>
            <a:ext cx="8691236" cy="2227242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6075" lvl="1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Current contract for food and beverage services ends April 30, 2025</a:t>
            </a:r>
          </a:p>
          <a:p>
            <a:pPr marL="346075" lvl="1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900" dirty="0">
                <a:solidFill>
                  <a:prstClr val="black"/>
                </a:solidFill>
              </a:rPr>
              <a:t>RFP required per 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Section 9.05 of the Bylaws 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900" dirty="0">
                <a:solidFill>
                  <a:prstClr val="black"/>
                </a:solidFill>
                <a:latin typeface="Century Gothic" panose="020B0502020202020204"/>
              </a:rPr>
              <a:t>RFP release date:  September 13, 2024</a:t>
            </a:r>
            <a:endParaRPr kumimoji="0" lang="en-US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Questions &amp; </a:t>
            </a:r>
            <a:r>
              <a:rPr lang="en-US" sz="1900" dirty="0">
                <a:solidFill>
                  <a:prstClr val="black"/>
                </a:solidFill>
                <a:latin typeface="Century Gothic" panose="020B0502020202020204"/>
                <a:ea typeface="+mj-ea"/>
                <a:cs typeface="+mj-cs"/>
              </a:rPr>
              <a:t>inquiries deadline:  October 4, 2024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Proposal submission deadline:  October 18, 2024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900" dirty="0">
                <a:solidFill>
                  <a:prstClr val="black"/>
                </a:solidFill>
                <a:latin typeface="Century Gothic" panose="020B0502020202020204"/>
                <a:ea typeface="+mj-ea"/>
                <a:cs typeface="+mj-cs"/>
              </a:rPr>
              <a:t>To be presented at the October 26, 2024 Board Meeting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It is a process – the team is fully engaged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83D01A8-5C79-DF80-FE77-C279E85BA3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2" t="1553" r="70375" b="82136"/>
          <a:stretch/>
        </p:blipFill>
        <p:spPr bwMode="auto">
          <a:xfrm>
            <a:off x="3790763" y="4823486"/>
            <a:ext cx="1562470" cy="1697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lubhouseMenu Summer2024 Pg2">
            <a:extLst>
              <a:ext uri="{FF2B5EF4-FFF2-40B4-BE49-F238E27FC236}">
                <a16:creationId xmlns:a16="http://schemas.microsoft.com/office/drawing/2014/main" id="{1B4078EF-BF5D-17D5-037E-EAAFBC69B9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795" b="93916"/>
          <a:stretch/>
        </p:blipFill>
        <p:spPr bwMode="auto">
          <a:xfrm>
            <a:off x="809997" y="4823486"/>
            <a:ext cx="2452587" cy="1340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36AA943B-05E6-3D2A-FA3C-3494AC52FB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30" t="1942" r="28230" b="88479"/>
          <a:stretch/>
        </p:blipFill>
        <p:spPr bwMode="auto">
          <a:xfrm>
            <a:off x="5788241" y="5209491"/>
            <a:ext cx="2725445" cy="925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29794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1" name="Freeform 6">
            <a:extLst>
              <a:ext uri="{FF2B5EF4-FFF2-40B4-BE49-F238E27FC236}">
                <a16:creationId xmlns:a16="http://schemas.microsoft.com/office/drawing/2014/main" id="{A14CE2B0-0F0F-433D-8ED6-770921C984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xmlns:p14="http://schemas.microsoft.com/office/powerpoint/2010/main" xmlns:a16="http://schemas.microsoft.com/office/drawing/2014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073" name="Freeform 9">
            <a:extLst>
              <a:ext uri="{FF2B5EF4-FFF2-40B4-BE49-F238E27FC236}">
                <a16:creationId xmlns:a16="http://schemas.microsoft.com/office/drawing/2014/main" id="{02AB05CC-4371-4DE4-AAE6-20E4B15796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4547642"/>
            <a:ext cx="9144000" cy="2332906"/>
          </a:xfrm>
          <a:custGeom>
            <a:avLst/>
            <a:gdLst>
              <a:gd name="connsiteX0" fmla="*/ 0 w 12192000"/>
              <a:gd name="connsiteY0" fmla="*/ 0 h 2332906"/>
              <a:gd name="connsiteX1" fmla="*/ 1996017 w 12192000"/>
              <a:gd name="connsiteY1" fmla="*/ 0 h 2332906"/>
              <a:gd name="connsiteX2" fmla="*/ 2377017 w 12192000"/>
              <a:gd name="connsiteY2" fmla="*/ 263783 h 2332906"/>
              <a:gd name="connsiteX3" fmla="*/ 2385484 w 12192000"/>
              <a:gd name="connsiteY3" fmla="*/ 266713 h 2332906"/>
              <a:gd name="connsiteX4" fmla="*/ 2398184 w 12192000"/>
              <a:gd name="connsiteY4" fmla="*/ 271110 h 2332906"/>
              <a:gd name="connsiteX5" fmla="*/ 2410883 w 12192000"/>
              <a:gd name="connsiteY5" fmla="*/ 275506 h 2332906"/>
              <a:gd name="connsiteX6" fmla="*/ 2421467 w 12192000"/>
              <a:gd name="connsiteY6" fmla="*/ 275506 h 2332906"/>
              <a:gd name="connsiteX7" fmla="*/ 2434167 w 12192000"/>
              <a:gd name="connsiteY7" fmla="*/ 275506 h 2332906"/>
              <a:gd name="connsiteX8" fmla="*/ 2444750 w 12192000"/>
              <a:gd name="connsiteY8" fmla="*/ 271110 h 2332906"/>
              <a:gd name="connsiteX9" fmla="*/ 2457450 w 12192000"/>
              <a:gd name="connsiteY9" fmla="*/ 266713 h 2332906"/>
              <a:gd name="connsiteX10" fmla="*/ 2465917 w 12192000"/>
              <a:gd name="connsiteY10" fmla="*/ 263783 h 2332906"/>
              <a:gd name="connsiteX11" fmla="*/ 2846917 w 12192000"/>
              <a:gd name="connsiteY11" fmla="*/ 0 h 2332906"/>
              <a:gd name="connsiteX12" fmla="*/ 12192000 w 12192000"/>
              <a:gd name="connsiteY12" fmla="*/ 0 h 2332906"/>
              <a:gd name="connsiteX13" fmla="*/ 12192000 w 12192000"/>
              <a:gd name="connsiteY13" fmla="*/ 2332906 h 2332906"/>
              <a:gd name="connsiteX14" fmla="*/ 0 w 12192000"/>
              <a:gd name="connsiteY14" fmla="*/ 2332906 h 2332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2332906">
                <a:moveTo>
                  <a:pt x="0" y="0"/>
                </a:moveTo>
                <a:lnTo>
                  <a:pt x="1996017" y="0"/>
                </a:lnTo>
                <a:lnTo>
                  <a:pt x="2377017" y="263783"/>
                </a:lnTo>
                <a:lnTo>
                  <a:pt x="2385484" y="266713"/>
                </a:lnTo>
                <a:lnTo>
                  <a:pt x="2398184" y="271110"/>
                </a:lnTo>
                <a:lnTo>
                  <a:pt x="2410883" y="275506"/>
                </a:lnTo>
                <a:lnTo>
                  <a:pt x="2421467" y="275506"/>
                </a:lnTo>
                <a:lnTo>
                  <a:pt x="2434167" y="275506"/>
                </a:lnTo>
                <a:lnTo>
                  <a:pt x="2444750" y="271110"/>
                </a:lnTo>
                <a:lnTo>
                  <a:pt x="2457450" y="266713"/>
                </a:lnTo>
                <a:lnTo>
                  <a:pt x="2465917" y="263783"/>
                </a:lnTo>
                <a:lnTo>
                  <a:pt x="2846917" y="0"/>
                </a:lnTo>
                <a:lnTo>
                  <a:pt x="12192000" y="0"/>
                </a:lnTo>
                <a:lnTo>
                  <a:pt x="12192000" y="2332906"/>
                </a:lnTo>
                <a:lnTo>
                  <a:pt x="0" y="2332906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8C22DE07-B2C6-4253-B21A-6CF66957E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797" y="3865188"/>
            <a:ext cx="7501632" cy="2983230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200" dirty="0">
                <a:cs typeface="+mj-cs"/>
              </a:rPr>
              <a:t>Director of Business Administration – </a:t>
            </a:r>
            <a:br>
              <a:rPr lang="en-US" sz="3200" dirty="0">
                <a:cs typeface="+mj-cs"/>
              </a:rPr>
            </a:br>
            <a:r>
              <a:rPr lang="en-US" sz="3200" dirty="0">
                <a:cs typeface="+mj-cs"/>
              </a:rPr>
              <a:t>Linda Martin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B2CA86D-02F1-4F7C-A6A9-4007A11D4F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6959" y="146360"/>
            <a:ext cx="6090082" cy="4060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8243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0"/>
            <a:ext cx="7524003" cy="905523"/>
          </a:xfrm>
        </p:spPr>
        <p:txBody>
          <a:bodyPr/>
          <a:lstStyle/>
          <a:p>
            <a:pPr algn="ctr"/>
            <a:r>
              <a:rPr lang="en-US" dirty="0"/>
              <a:t>Maintenance</a:t>
            </a:r>
          </a:p>
        </p:txBody>
      </p:sp>
      <p:sp>
        <p:nvSpPr>
          <p:cNvPr id="7" name="Title 12">
            <a:extLst>
              <a:ext uri="{FF2B5EF4-FFF2-40B4-BE49-F238E27FC236}">
                <a16:creationId xmlns:a16="http://schemas.microsoft.com/office/drawing/2014/main" id="{42666314-3D73-8B9D-2B4E-4C0F93AA1B05}"/>
              </a:ext>
            </a:extLst>
          </p:cNvPr>
          <p:cNvSpPr txBox="1">
            <a:spLocks/>
          </p:cNvSpPr>
          <p:nvPr/>
        </p:nvSpPr>
        <p:spPr>
          <a:xfrm>
            <a:off x="284085" y="2219416"/>
            <a:ext cx="8629096" cy="2129589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6075" lvl="1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</a:rPr>
              <a:t>Beach Club – installed air hand dryers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prstClr val="black"/>
                </a:solidFill>
              </a:rPr>
              <a:t>Air hand dryer also to be installed in upcoming racquet center bathroom renovation</a:t>
            </a:r>
          </a:p>
          <a:p>
            <a:pPr marL="346075" lvl="1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</a:rPr>
              <a:t>Sports Core Pool – closed August 19 – September 2 for cleaning</a:t>
            </a:r>
          </a:p>
          <a:p>
            <a:pPr marL="346075" lvl="1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</a:rPr>
              <a:t>Marina – cleaned docks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Yacht Club Pool – </a:t>
            </a:r>
            <a:r>
              <a:rPr lang="en-US" sz="1600" dirty="0">
                <a:solidFill>
                  <a:prstClr val="black"/>
                </a:solidFill>
                <a:latin typeface="Century Gothic" panose="020B0502020202020204"/>
              </a:rPr>
              <a:t>removed ladder for repair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pic>
        <p:nvPicPr>
          <p:cNvPr id="4" name="Picture 3" descr="A person cleaning a dock&#10;&#10;Description automatically generated">
            <a:extLst>
              <a:ext uri="{FF2B5EF4-FFF2-40B4-BE49-F238E27FC236}">
                <a16:creationId xmlns:a16="http://schemas.microsoft.com/office/drawing/2014/main" id="{00EC3BD6-1522-2155-8EC9-5F9111F81F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4149" y="3850488"/>
            <a:ext cx="2249851" cy="2999801"/>
          </a:xfrm>
          <a:prstGeom prst="rect">
            <a:avLst/>
          </a:prstGeom>
        </p:spPr>
      </p:pic>
      <p:pic>
        <p:nvPicPr>
          <p:cNvPr id="6" name="Picture 5" descr="A person standing in a public bathroom&#10;&#10;Description automatically generated">
            <a:extLst>
              <a:ext uri="{FF2B5EF4-FFF2-40B4-BE49-F238E27FC236}">
                <a16:creationId xmlns:a16="http://schemas.microsoft.com/office/drawing/2014/main" id="{18157940-D9CA-63C5-521E-A68E4D27DC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73880" y="4233132"/>
            <a:ext cx="2991037" cy="2243277"/>
          </a:xfrm>
          <a:prstGeom prst="rect">
            <a:avLst/>
          </a:prstGeom>
        </p:spPr>
      </p:pic>
      <p:pic>
        <p:nvPicPr>
          <p:cNvPr id="8" name="Picture 7" descr="A swimming pool with people in it&#10;&#10;Description automatically generated">
            <a:extLst>
              <a:ext uri="{FF2B5EF4-FFF2-40B4-BE49-F238E27FC236}">
                <a16:creationId xmlns:a16="http://schemas.microsoft.com/office/drawing/2014/main" id="{9A20645B-1088-FF5C-29CD-C867F781BA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5855" y="4207140"/>
            <a:ext cx="3965715" cy="2643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4764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0"/>
            <a:ext cx="7524003" cy="905523"/>
          </a:xfrm>
        </p:spPr>
        <p:txBody>
          <a:bodyPr/>
          <a:lstStyle/>
          <a:p>
            <a:pPr algn="ctr"/>
            <a:r>
              <a:rPr lang="en-US"/>
              <a:t>Drainage</a:t>
            </a:r>
            <a:endParaRPr lang="en-US" dirty="0"/>
          </a:p>
        </p:txBody>
      </p:sp>
      <p:sp>
        <p:nvSpPr>
          <p:cNvPr id="7" name="Title 12">
            <a:extLst>
              <a:ext uri="{FF2B5EF4-FFF2-40B4-BE49-F238E27FC236}">
                <a16:creationId xmlns:a16="http://schemas.microsoft.com/office/drawing/2014/main" id="{42666314-3D73-8B9D-2B4E-4C0F93AA1B05}"/>
              </a:ext>
            </a:extLst>
          </p:cNvPr>
          <p:cNvSpPr txBox="1">
            <a:spLocks/>
          </p:cNvSpPr>
          <p:nvPr/>
        </p:nvSpPr>
        <p:spPr>
          <a:xfrm>
            <a:off x="-2" y="2192784"/>
            <a:ext cx="9143999" cy="2156221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Repair made to failing drainage pipe: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  <a:latin typeface="Century Gothic" panose="020B0502020202020204"/>
              </a:rPr>
              <a:t>Work done in-house by Public Works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  <a:latin typeface="Century Gothic" panose="020B0502020202020204"/>
              </a:rPr>
              <a:t>Total cost:  $1,878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pic>
        <p:nvPicPr>
          <p:cNvPr id="4" name="Picture 3" descr="A grass field with trees and a red car&#10;&#10;Description automatically generated">
            <a:extLst>
              <a:ext uri="{FF2B5EF4-FFF2-40B4-BE49-F238E27FC236}">
                <a16:creationId xmlns:a16="http://schemas.microsoft.com/office/drawing/2014/main" id="{83C1BBE5-4A41-8B51-7464-7FB9B6E8FC8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85102" y="3746866"/>
            <a:ext cx="3559205" cy="2669404"/>
          </a:xfrm>
          <a:prstGeom prst="rect">
            <a:avLst/>
          </a:prstGeom>
        </p:spPr>
      </p:pic>
      <p:pic>
        <p:nvPicPr>
          <p:cNvPr id="6" name="Picture 5" descr="A black pipes on a grassy area&#10;&#10;Description automatically generated">
            <a:extLst>
              <a:ext uri="{FF2B5EF4-FFF2-40B4-BE49-F238E27FC236}">
                <a16:creationId xmlns:a16="http://schemas.microsoft.com/office/drawing/2014/main" id="{E9C3E302-BF13-4DCE-CDCD-000E895253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76020" y="3743693"/>
            <a:ext cx="3559208" cy="2669406"/>
          </a:xfrm>
          <a:prstGeom prst="rect">
            <a:avLst/>
          </a:prstGeom>
        </p:spPr>
      </p:pic>
      <p:pic>
        <p:nvPicPr>
          <p:cNvPr id="9" name="Picture 8" descr="A group of men working in the woods&#10;&#10;Description automatically generated">
            <a:extLst>
              <a:ext uri="{FF2B5EF4-FFF2-40B4-BE49-F238E27FC236}">
                <a16:creationId xmlns:a16="http://schemas.microsoft.com/office/drawing/2014/main" id="{4273D2F8-55E1-894E-BC23-541A01FF0E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07103" y="3743695"/>
            <a:ext cx="3559205" cy="2669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1992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0"/>
            <a:ext cx="7524003" cy="905523"/>
          </a:xfrm>
        </p:spPr>
        <p:txBody>
          <a:bodyPr/>
          <a:lstStyle/>
          <a:p>
            <a:pPr algn="ctr"/>
            <a:r>
              <a:rPr lang="en-US" dirty="0"/>
              <a:t>Roads</a:t>
            </a:r>
          </a:p>
        </p:txBody>
      </p:sp>
      <p:sp>
        <p:nvSpPr>
          <p:cNvPr id="7" name="Title 12">
            <a:extLst>
              <a:ext uri="{FF2B5EF4-FFF2-40B4-BE49-F238E27FC236}">
                <a16:creationId xmlns:a16="http://schemas.microsoft.com/office/drawing/2014/main" id="{42666314-3D73-8B9D-2B4E-4C0F93AA1B05}"/>
              </a:ext>
            </a:extLst>
          </p:cNvPr>
          <p:cNvSpPr txBox="1">
            <a:spLocks/>
          </p:cNvSpPr>
          <p:nvPr/>
        </p:nvSpPr>
        <p:spPr>
          <a:xfrm>
            <a:off x="284085" y="2254928"/>
            <a:ext cx="8859912" cy="2094077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Road paving – roads to be completed this year: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Commodore Court, Dinghy Court, Fairhaven Court, Juneway Lane, Portside Court, Riverside Court &amp; Weeping Willow Court</a:t>
            </a:r>
          </a:p>
          <a:p>
            <a:pPr marL="346075" lvl="1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Road safety: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Curve signs added to Ocean Parkway 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pic>
        <p:nvPicPr>
          <p:cNvPr id="4" name="Picture 3" descr="A road with signs on it&#10;&#10;Description automatically generated">
            <a:extLst>
              <a:ext uri="{FF2B5EF4-FFF2-40B4-BE49-F238E27FC236}">
                <a16:creationId xmlns:a16="http://schemas.microsoft.com/office/drawing/2014/main" id="{C7486A15-BEE3-3262-871E-D5CB5E8C6C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56" b="3480"/>
          <a:stretch/>
        </p:blipFill>
        <p:spPr>
          <a:xfrm>
            <a:off x="2231915" y="3977452"/>
            <a:ext cx="4680170" cy="2880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0498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0"/>
            <a:ext cx="7524003" cy="905523"/>
          </a:xfrm>
        </p:spPr>
        <p:txBody>
          <a:bodyPr/>
          <a:lstStyle/>
          <a:p>
            <a:pPr algn="ctr"/>
            <a:r>
              <a:rPr lang="en-US" dirty="0"/>
              <a:t>Bulkheads</a:t>
            </a:r>
          </a:p>
        </p:txBody>
      </p:sp>
      <p:sp>
        <p:nvSpPr>
          <p:cNvPr id="7" name="Title 12">
            <a:extLst>
              <a:ext uri="{FF2B5EF4-FFF2-40B4-BE49-F238E27FC236}">
                <a16:creationId xmlns:a16="http://schemas.microsoft.com/office/drawing/2014/main" id="{42666314-3D73-8B9D-2B4E-4C0F93AA1B05}"/>
              </a:ext>
            </a:extLst>
          </p:cNvPr>
          <p:cNvSpPr txBox="1">
            <a:spLocks/>
          </p:cNvSpPr>
          <p:nvPr/>
        </p:nvSpPr>
        <p:spPr>
          <a:xfrm>
            <a:off x="435006" y="2254928"/>
            <a:ext cx="8708991" cy="2094077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2024/2025 Bulkhead Replacement to begin soon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Properties to be completed: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74, 76, 78 &amp; 80 Wood Duck Drive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4, 8, 10, 14, 16, 18 20, 22, 23, 24, &amp; 25 Mallard Drive East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3, 5, 7, 9, 11, 13, 15 &amp; 17 Ebb Tide Court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652047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0"/>
            <a:ext cx="7524003" cy="905523"/>
          </a:xfrm>
        </p:spPr>
        <p:txBody>
          <a:bodyPr/>
          <a:lstStyle/>
          <a:p>
            <a:pPr algn="ctr"/>
            <a:r>
              <a:rPr lang="en-US" dirty="0"/>
              <a:t>Mailboxes</a:t>
            </a:r>
          </a:p>
        </p:txBody>
      </p:sp>
      <p:sp>
        <p:nvSpPr>
          <p:cNvPr id="7" name="Title 12">
            <a:extLst>
              <a:ext uri="{FF2B5EF4-FFF2-40B4-BE49-F238E27FC236}">
                <a16:creationId xmlns:a16="http://schemas.microsoft.com/office/drawing/2014/main" id="{42666314-3D73-8B9D-2B4E-4C0F93AA1B05}"/>
              </a:ext>
            </a:extLst>
          </p:cNvPr>
          <p:cNvSpPr txBox="1">
            <a:spLocks/>
          </p:cNvSpPr>
          <p:nvPr/>
        </p:nvSpPr>
        <p:spPr>
          <a:xfrm>
            <a:off x="-2" y="2254928"/>
            <a:ext cx="9143999" cy="2094077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Hopewell Court: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Pedestals replaced (per phase I of the mailbox project)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Be</a:t>
            </a:r>
            <a:r>
              <a:rPr lang="en-US" dirty="0" err="1">
                <a:solidFill>
                  <a:prstClr val="black"/>
                </a:solidFill>
                <a:latin typeface="Century Gothic" panose="020B0502020202020204"/>
              </a:rPr>
              <a:t>nch</a:t>
            </a: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 donated by the Ocean Pines Garden Club and placed near the mailboxes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pic>
        <p:nvPicPr>
          <p:cNvPr id="4" name="Picture 3" descr="A green bench in a park&#10;&#10;Description automatically generated">
            <a:extLst>
              <a:ext uri="{FF2B5EF4-FFF2-40B4-BE49-F238E27FC236}">
                <a16:creationId xmlns:a16="http://schemas.microsoft.com/office/drawing/2014/main" id="{FC5F7DF5-CBEB-E515-C1D6-1D39C94332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b="27883"/>
          <a:stretch/>
        </p:blipFill>
        <p:spPr>
          <a:xfrm>
            <a:off x="4660126" y="4349005"/>
            <a:ext cx="4483871" cy="2520675"/>
          </a:xfrm>
          <a:prstGeom prst="rect">
            <a:avLst/>
          </a:prstGeom>
        </p:spPr>
      </p:pic>
      <p:pic>
        <p:nvPicPr>
          <p:cNvPr id="6" name="Picture 5" descr="A row of mailboxes on a sidewalk&#10;&#10;Description automatically generated">
            <a:extLst>
              <a:ext uri="{FF2B5EF4-FFF2-40B4-BE49-F238E27FC236}">
                <a16:creationId xmlns:a16="http://schemas.microsoft.com/office/drawing/2014/main" id="{78DF35B3-CC38-4BD5-E115-1643A3AE85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0" t="2252" b="27788"/>
          <a:stretch/>
        </p:blipFill>
        <p:spPr>
          <a:xfrm>
            <a:off x="1" y="4349004"/>
            <a:ext cx="4572000" cy="252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9830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1244125-7992-4A01-98A0-5A7AF00DD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b="1" u="sng" dirty="0">
                <a:solidFill>
                  <a:schemeClr val="tx1"/>
                </a:solidFill>
              </a:rPr>
              <a:t>CPI Violation Dashboard</a:t>
            </a:r>
            <a:br>
              <a:rPr lang="en-US" b="1" u="sng" dirty="0">
                <a:solidFill>
                  <a:schemeClr val="tx1"/>
                </a:solidFill>
              </a:rPr>
            </a:br>
            <a:r>
              <a:rPr lang="en-US" b="1" u="sng" dirty="0">
                <a:solidFill>
                  <a:schemeClr val="tx1"/>
                </a:solidFill>
              </a:rPr>
              <a:t>August</a:t>
            </a:r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5C0D99A1-EF5E-4757-A838-781C5A71FF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0586745"/>
              </p:ext>
            </p:extLst>
          </p:nvPr>
        </p:nvGraphicFramePr>
        <p:xfrm>
          <a:off x="109536" y="3091340"/>
          <a:ext cx="8847908" cy="9509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7832">
                  <a:extLst>
                    <a:ext uri="{9D8B030D-6E8A-4147-A177-3AD203B41FA5}">
                      <a16:colId xmlns:a16="http://schemas.microsoft.com/office/drawing/2014/main" val="497003325"/>
                    </a:ext>
                  </a:extLst>
                </a:gridCol>
                <a:gridCol w="2307832">
                  <a:extLst>
                    <a:ext uri="{9D8B030D-6E8A-4147-A177-3AD203B41FA5}">
                      <a16:colId xmlns:a16="http://schemas.microsoft.com/office/drawing/2014/main" val="1596258838"/>
                    </a:ext>
                  </a:extLst>
                </a:gridCol>
                <a:gridCol w="2479867">
                  <a:extLst>
                    <a:ext uri="{9D8B030D-6E8A-4147-A177-3AD203B41FA5}">
                      <a16:colId xmlns:a16="http://schemas.microsoft.com/office/drawing/2014/main" val="4124166728"/>
                    </a:ext>
                  </a:extLst>
                </a:gridCol>
                <a:gridCol w="1752377">
                  <a:extLst>
                    <a:ext uri="{9D8B030D-6E8A-4147-A177-3AD203B41FA5}">
                      <a16:colId xmlns:a16="http://schemas.microsoft.com/office/drawing/2014/main" val="2169824023"/>
                    </a:ext>
                  </a:extLst>
                </a:gridCol>
              </a:tblGrid>
              <a:tr h="342019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As of 8/1/24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New Violations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Closed Violations</a:t>
                      </a:r>
                      <a:endParaRPr lang="en-US" sz="16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As of 8/31/24</a:t>
                      </a:r>
                      <a:endParaRPr lang="en-US" sz="16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4583703"/>
                  </a:ext>
                </a:extLst>
              </a:tr>
              <a:tr h="608961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j-lt"/>
                        </a:rPr>
                        <a:t>266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j-lt"/>
                        </a:rPr>
                        <a:t>146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169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243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1243918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5BAD86D9-C03E-4A30-A454-1333AEBA4A40}"/>
              </a:ext>
            </a:extLst>
          </p:cNvPr>
          <p:cNvSpPr txBox="1"/>
          <p:nvPr/>
        </p:nvSpPr>
        <p:spPr>
          <a:xfrm>
            <a:off x="122598" y="2723080"/>
            <a:ext cx="3283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Violations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545EED-5BDB-2387-3FB6-2B720D18D314}"/>
              </a:ext>
            </a:extLst>
          </p:cNvPr>
          <p:cNvSpPr txBox="1"/>
          <p:nvPr/>
        </p:nvSpPr>
        <p:spPr>
          <a:xfrm>
            <a:off x="122598" y="4509848"/>
            <a:ext cx="9144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146 violations initiated in August:  63 maintenance/trash/debris; 17 no permit;  21 signs;              45 miscellaneous</a:t>
            </a:r>
          </a:p>
          <a:p>
            <a:pPr marL="742950" lvl="1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Miscellaneous violations includes stop work orders, trailers, unregistered/junk vehicles, and vehicle parking</a:t>
            </a:r>
          </a:p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169 violations complied out; 243 remain open</a:t>
            </a:r>
          </a:p>
          <a:p>
            <a:pPr marL="742950" lvl="1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97 maintenance/trash/debris; 57 no permit; 14 signs</a:t>
            </a:r>
            <a:r>
              <a:rPr lang="en-US">
                <a:solidFill>
                  <a:prstClr val="black"/>
                </a:solidFill>
                <a:latin typeface="Gill Sans MT" panose="020B0502020104020203"/>
              </a:rPr>
              <a:t>; 75 </a:t>
            </a: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miscellaneous</a:t>
            </a:r>
          </a:p>
        </p:txBody>
      </p:sp>
    </p:spTree>
    <p:extLst>
      <p:ext uri="{BB962C8B-B14F-4D97-AF65-F5344CB8AC3E}">
        <p14:creationId xmlns:p14="http://schemas.microsoft.com/office/powerpoint/2010/main" val="15547114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1244125-7992-4A01-98A0-5A7AF00DD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b="1" u="sng" dirty="0">
                <a:solidFill>
                  <a:schemeClr val="tx1"/>
                </a:solidFill>
              </a:rPr>
              <a:t>Work Orders</a:t>
            </a:r>
            <a:br>
              <a:rPr lang="en-US" b="1" u="sng" dirty="0">
                <a:solidFill>
                  <a:schemeClr val="tx1"/>
                </a:solidFill>
              </a:rPr>
            </a:br>
            <a:r>
              <a:rPr lang="en-US" b="1" u="sng" dirty="0">
                <a:solidFill>
                  <a:schemeClr val="tx1"/>
                </a:solidFill>
              </a:rPr>
              <a:t>August</a:t>
            </a:r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5C0D99A1-EF5E-4757-A838-781C5A71FF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3394061"/>
              </p:ext>
            </p:extLst>
          </p:nvPr>
        </p:nvGraphicFramePr>
        <p:xfrm>
          <a:off x="571175" y="2521994"/>
          <a:ext cx="8046719" cy="14090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7722">
                  <a:extLst>
                    <a:ext uri="{9D8B030D-6E8A-4147-A177-3AD203B41FA5}">
                      <a16:colId xmlns:a16="http://schemas.microsoft.com/office/drawing/2014/main" val="497003325"/>
                    </a:ext>
                  </a:extLst>
                </a:gridCol>
                <a:gridCol w="2164411">
                  <a:extLst>
                    <a:ext uri="{9D8B030D-6E8A-4147-A177-3AD203B41FA5}">
                      <a16:colId xmlns:a16="http://schemas.microsoft.com/office/drawing/2014/main" val="1596258838"/>
                    </a:ext>
                  </a:extLst>
                </a:gridCol>
                <a:gridCol w="2204843">
                  <a:extLst>
                    <a:ext uri="{9D8B030D-6E8A-4147-A177-3AD203B41FA5}">
                      <a16:colId xmlns:a16="http://schemas.microsoft.com/office/drawing/2014/main" val="4124166728"/>
                    </a:ext>
                  </a:extLst>
                </a:gridCol>
                <a:gridCol w="1879743">
                  <a:extLst>
                    <a:ext uri="{9D8B030D-6E8A-4147-A177-3AD203B41FA5}">
                      <a16:colId xmlns:a16="http://schemas.microsoft.com/office/drawing/2014/main" val="2169824023"/>
                    </a:ext>
                  </a:extLst>
                </a:gridCol>
              </a:tblGrid>
              <a:tr h="342019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Open Work Orders as of 8/1/24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New Work Orders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Closed Work Orders</a:t>
                      </a:r>
                      <a:endParaRPr lang="en-US" sz="16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Open Work Orders as of 8/31/24</a:t>
                      </a:r>
                      <a:endParaRPr lang="en-US" sz="16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384583703"/>
                  </a:ext>
                </a:extLst>
              </a:tr>
              <a:tr h="608961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j-lt"/>
                        </a:rPr>
                        <a:t>202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j-lt"/>
                        </a:rPr>
                        <a:t>121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208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115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28124391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496AD777-9903-050C-60B7-A95C92E997D2}"/>
              </a:ext>
            </a:extLst>
          </p:cNvPr>
          <p:cNvSpPr txBox="1"/>
          <p:nvPr/>
        </p:nvSpPr>
        <p:spPr>
          <a:xfrm>
            <a:off x="1001195" y="4502597"/>
            <a:ext cx="733280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121 work orders initiated in August:  8 bulkhead;  29 drainage;                                       15 grounds/landscaping; 2 roads; 3 signs; 64 general maintenance</a:t>
            </a:r>
          </a:p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Majority still open in drainage (56):</a:t>
            </a:r>
          </a:p>
          <a:p>
            <a:pPr marL="742950" lvl="1" indent="-285750" defTabSz="4572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  <a:latin typeface="Gill Sans MT" panose="020B0502020104020203"/>
              </a:rPr>
              <a:t>8 – over 30 days; 24 – over 60 days</a:t>
            </a:r>
          </a:p>
          <a:p>
            <a:pPr marL="1200150" lvl="2" indent="-285750" defTabSz="4572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Gill Sans MT" panose="020B0502020104020203"/>
              </a:rPr>
              <a:t>Average 1-4 work orders a day to complete depending upon severity</a:t>
            </a:r>
          </a:p>
        </p:txBody>
      </p:sp>
    </p:spTree>
    <p:extLst>
      <p:ext uri="{BB962C8B-B14F-4D97-AF65-F5344CB8AC3E}">
        <p14:creationId xmlns:p14="http://schemas.microsoft.com/office/powerpoint/2010/main" val="7082871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1244125-7992-4A01-98A0-5A7AF00DD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139332"/>
            <a:ext cx="7524003" cy="1663343"/>
          </a:xfrm>
        </p:spPr>
        <p:txBody>
          <a:bodyPr>
            <a:noAutofit/>
          </a:bodyPr>
          <a:lstStyle/>
          <a:p>
            <a:pPr algn="ctr"/>
            <a:r>
              <a:rPr lang="en-US" u="sng" dirty="0">
                <a:solidFill>
                  <a:schemeClr val="tx1"/>
                </a:solidFill>
              </a:rPr>
              <a:t>Customer Service Dashboard</a:t>
            </a:r>
            <a:br>
              <a:rPr lang="en-US" b="0" u="sng" dirty="0">
                <a:solidFill>
                  <a:schemeClr val="tx1"/>
                </a:solidFill>
              </a:rPr>
            </a:br>
            <a:r>
              <a:rPr lang="en-US" sz="3200" b="0" u="sng" dirty="0">
                <a:solidFill>
                  <a:schemeClr val="tx1"/>
                </a:solidFill>
              </a:rPr>
              <a:t>(from info@oceanpines.org)</a:t>
            </a:r>
            <a:br>
              <a:rPr lang="en-US" sz="3200" b="0" u="sng" dirty="0">
                <a:solidFill>
                  <a:schemeClr val="tx1"/>
                </a:solidFill>
              </a:rPr>
            </a:br>
            <a:r>
              <a:rPr lang="en-US" u="sng" dirty="0">
                <a:solidFill>
                  <a:schemeClr val="tx1"/>
                </a:solidFill>
              </a:rPr>
              <a:t>August</a:t>
            </a:r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5C0D99A1-EF5E-4757-A838-781C5A71FF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3155707"/>
              </p:ext>
            </p:extLst>
          </p:nvPr>
        </p:nvGraphicFramePr>
        <p:xfrm>
          <a:off x="2159726" y="2125434"/>
          <a:ext cx="4977921" cy="25374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7906">
                  <a:extLst>
                    <a:ext uri="{9D8B030D-6E8A-4147-A177-3AD203B41FA5}">
                      <a16:colId xmlns:a16="http://schemas.microsoft.com/office/drawing/2014/main" val="160533530"/>
                    </a:ext>
                  </a:extLst>
                </a:gridCol>
                <a:gridCol w="2520015">
                  <a:extLst>
                    <a:ext uri="{9D8B030D-6E8A-4147-A177-3AD203B41FA5}">
                      <a16:colId xmlns:a16="http://schemas.microsoft.com/office/drawing/2014/main" val="2169824023"/>
                    </a:ext>
                  </a:extLst>
                </a:gridCol>
              </a:tblGrid>
              <a:tr h="227651"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>
                          <a:solidFill>
                            <a:schemeClr val="bg1"/>
                          </a:solidFill>
                        </a:rPr>
                        <a:t>Type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# Received – Aug.</a:t>
                      </a:r>
                    </a:p>
                  </a:txBody>
                  <a:tcPr marL="68580" marR="68580" marT="34290" marB="34290" anchor="b"/>
                </a:tc>
                <a:extLst>
                  <a:ext uri="{0D108BD9-81ED-4DB2-BD59-A6C34878D82A}">
                    <a16:rowId xmlns:a16="http://schemas.microsoft.com/office/drawing/2014/main" val="2384583703"/>
                  </a:ext>
                </a:extLst>
              </a:tr>
              <a:tr h="250417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Amenities</a:t>
                      </a:r>
                      <a:endParaRPr lang="en-US" sz="1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769008789"/>
                  </a:ext>
                </a:extLst>
              </a:tr>
              <a:tr h="250417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CPI</a:t>
                      </a:r>
                      <a:endParaRPr lang="en-US" sz="1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958475169"/>
                  </a:ext>
                </a:extLst>
              </a:tr>
              <a:tr h="250417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Drainage</a:t>
                      </a:r>
                      <a:endParaRPr lang="en-US" sz="1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924032667"/>
                  </a:ext>
                </a:extLst>
              </a:tr>
              <a:tr h="317588">
                <a:tc>
                  <a:txBody>
                    <a:bodyPr/>
                    <a:lstStyle/>
                    <a:p>
                      <a:pPr algn="l"/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</a:rPr>
                        <a:t>General </a:t>
                      </a:r>
                      <a:endParaRPr lang="en-US" sz="1800" b="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279019372"/>
                  </a:ext>
                </a:extLst>
              </a:tr>
              <a:tr h="250417"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Public Works</a:t>
                      </a:r>
                      <a:endParaRPr lang="en-US" sz="1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862857128"/>
                  </a:ext>
                </a:extLst>
              </a:tr>
              <a:tr h="250417"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bg1"/>
                          </a:solidFill>
                        </a:rPr>
                        <a:t>TOTAL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112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802448314"/>
                  </a:ext>
                </a:extLst>
              </a:tr>
            </a:tbl>
          </a:graphicData>
        </a:graphic>
      </p:graphicFrame>
      <p:pic>
        <p:nvPicPr>
          <p:cNvPr id="5" name="Picture 2">
            <a:extLst>
              <a:ext uri="{FF2B5EF4-FFF2-40B4-BE49-F238E27FC236}">
                <a16:creationId xmlns:a16="http://schemas.microsoft.com/office/drawing/2014/main" id="{97C8FB9E-F9E1-9DA5-4E9C-7C66AD0CD3AF}"/>
              </a:ext>
            </a:extLst>
          </p:cNvPr>
          <p:cNvPicPr>
            <a:picLocks noChangeAspect="1" noChangeArrowheads="1"/>
          </p:cNvPicPr>
          <p:nvPr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0350" y="4802772"/>
            <a:ext cx="3708179" cy="195768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63427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Chief Tim Robinson</a:t>
            </a:r>
          </a:p>
        </p:txBody>
      </p:sp>
      <p:sp>
        <p:nvSpPr>
          <p:cNvPr id="3" name="Title 12">
            <a:extLst>
              <a:ext uri="{FF2B5EF4-FFF2-40B4-BE49-F238E27FC236}">
                <a16:creationId xmlns:a16="http://schemas.microsoft.com/office/drawing/2014/main" id="{E97F0850-CE68-2D06-3D01-F7652B414FC2}"/>
              </a:ext>
            </a:extLst>
          </p:cNvPr>
          <p:cNvSpPr txBox="1">
            <a:spLocks/>
          </p:cNvSpPr>
          <p:nvPr/>
        </p:nvSpPr>
        <p:spPr>
          <a:xfrm>
            <a:off x="124287" y="2459306"/>
            <a:ext cx="5051395" cy="2081430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  </a:t>
            </a: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sp>
        <p:nvSpPr>
          <p:cNvPr id="4" name="Title 12">
            <a:extLst>
              <a:ext uri="{FF2B5EF4-FFF2-40B4-BE49-F238E27FC236}">
                <a16:creationId xmlns:a16="http://schemas.microsoft.com/office/drawing/2014/main" id="{24345C02-9E0D-31EE-36F7-F846DE3DEB96}"/>
              </a:ext>
            </a:extLst>
          </p:cNvPr>
          <p:cNvSpPr txBox="1">
            <a:spLocks/>
          </p:cNvSpPr>
          <p:nvPr/>
        </p:nvSpPr>
        <p:spPr>
          <a:xfrm>
            <a:off x="479395" y="2254928"/>
            <a:ext cx="8167456" cy="2094077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Grants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Cell phone reception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School buses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871635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6">
            <a:extLst>
              <a:ext uri="{FF2B5EF4-FFF2-40B4-BE49-F238E27FC236}">
                <a16:creationId xmlns:a16="http://schemas.microsoft.com/office/drawing/2014/main" id="{8775F366-526C-4C42-8931-696FFE8AA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6="http://schemas.microsoft.com/office/drawing/2014/main"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597EA66B-2AAB-42B0-9F9D-38920D8D82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723899" y="885433"/>
            <a:ext cx="7696201" cy="2543567"/>
          </a:xfrm>
          <a:effectLst/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dirty="0">
                <a:solidFill>
                  <a:schemeClr val="tx1"/>
                </a:solidFill>
                <a:cs typeface="+mj-cs"/>
              </a:rPr>
              <a:t>Financials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D360EBE3-31BB-422F-AA87-FA3873DAE4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0800000">
            <a:off x="0" y="5388384"/>
            <a:ext cx="9144000" cy="1469616"/>
          </a:xfrm>
          <a:custGeom>
            <a:avLst/>
            <a:gdLst>
              <a:gd name="connsiteX0" fmla="*/ 6113881 w 12192000"/>
              <a:gd name="connsiteY0" fmla="*/ 1469616 h 1469616"/>
              <a:gd name="connsiteX1" fmla="*/ 6101181 w 12192000"/>
              <a:gd name="connsiteY1" fmla="*/ 1469616 h 1469616"/>
              <a:gd name="connsiteX2" fmla="*/ 6090598 w 12192000"/>
              <a:gd name="connsiteY2" fmla="*/ 1469616 h 1469616"/>
              <a:gd name="connsiteX3" fmla="*/ 6077897 w 12192000"/>
              <a:gd name="connsiteY3" fmla="*/ 1464854 h 1469616"/>
              <a:gd name="connsiteX4" fmla="*/ 6065198 w 12192000"/>
              <a:gd name="connsiteY4" fmla="*/ 1460091 h 1469616"/>
              <a:gd name="connsiteX5" fmla="*/ 6056731 w 12192000"/>
              <a:gd name="connsiteY5" fmla="*/ 1456916 h 1469616"/>
              <a:gd name="connsiteX6" fmla="*/ 5678033 w 12192000"/>
              <a:gd name="connsiteY6" fmla="*/ 1172892 h 1469616"/>
              <a:gd name="connsiteX7" fmla="*/ 0 w 12192000"/>
              <a:gd name="connsiteY7" fmla="*/ 1172892 h 1469616"/>
              <a:gd name="connsiteX8" fmla="*/ 0 w 12192000"/>
              <a:gd name="connsiteY8" fmla="*/ 1162370 h 1469616"/>
              <a:gd name="connsiteX9" fmla="*/ 0 w 12192000"/>
              <a:gd name="connsiteY9" fmla="*/ 403347 h 1469616"/>
              <a:gd name="connsiteX10" fmla="*/ 0 w 12192000"/>
              <a:gd name="connsiteY10" fmla="*/ 0 h 1469616"/>
              <a:gd name="connsiteX11" fmla="*/ 12192000 w 12192000"/>
              <a:gd name="connsiteY11" fmla="*/ 0 h 1469616"/>
              <a:gd name="connsiteX12" fmla="*/ 12192000 w 12192000"/>
              <a:gd name="connsiteY12" fmla="*/ 403347 h 1469616"/>
              <a:gd name="connsiteX13" fmla="*/ 12192000 w 12192000"/>
              <a:gd name="connsiteY13" fmla="*/ 1162370 h 1469616"/>
              <a:gd name="connsiteX14" fmla="*/ 12192000 w 12192000"/>
              <a:gd name="connsiteY14" fmla="*/ 1172892 h 1469616"/>
              <a:gd name="connsiteX15" fmla="*/ 6524330 w 12192000"/>
              <a:gd name="connsiteY15" fmla="*/ 1172892 h 1469616"/>
              <a:gd name="connsiteX16" fmla="*/ 6145631 w 12192000"/>
              <a:gd name="connsiteY16" fmla="*/ 1456916 h 1469616"/>
              <a:gd name="connsiteX17" fmla="*/ 6137163 w 12192000"/>
              <a:gd name="connsiteY17" fmla="*/ 1460091 h 1469616"/>
              <a:gd name="connsiteX18" fmla="*/ 6124463 w 12192000"/>
              <a:gd name="connsiteY18" fmla="*/ 1464854 h 1469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0" h="1469616">
                <a:moveTo>
                  <a:pt x="6113881" y="1469616"/>
                </a:moveTo>
                <a:lnTo>
                  <a:pt x="6101181" y="1469616"/>
                </a:lnTo>
                <a:lnTo>
                  <a:pt x="6090598" y="1469616"/>
                </a:lnTo>
                <a:lnTo>
                  <a:pt x="6077897" y="1464854"/>
                </a:lnTo>
                <a:lnTo>
                  <a:pt x="6065198" y="1460091"/>
                </a:lnTo>
                <a:lnTo>
                  <a:pt x="6056731" y="1456916"/>
                </a:lnTo>
                <a:lnTo>
                  <a:pt x="5678033" y="1172892"/>
                </a:lnTo>
                <a:lnTo>
                  <a:pt x="0" y="1172892"/>
                </a:lnTo>
                <a:lnTo>
                  <a:pt x="0" y="1162370"/>
                </a:lnTo>
                <a:lnTo>
                  <a:pt x="0" y="403347"/>
                </a:lnTo>
                <a:lnTo>
                  <a:pt x="0" y="0"/>
                </a:lnTo>
                <a:lnTo>
                  <a:pt x="12192000" y="0"/>
                </a:lnTo>
                <a:lnTo>
                  <a:pt x="12192000" y="403347"/>
                </a:lnTo>
                <a:lnTo>
                  <a:pt x="12192000" y="1162370"/>
                </a:lnTo>
                <a:lnTo>
                  <a:pt x="12192000" y="1172892"/>
                </a:lnTo>
                <a:lnTo>
                  <a:pt x="6524330" y="1172892"/>
                </a:lnTo>
                <a:lnTo>
                  <a:pt x="6145631" y="1456916"/>
                </a:lnTo>
                <a:lnTo>
                  <a:pt x="6137163" y="1460091"/>
                </a:lnTo>
                <a:lnTo>
                  <a:pt x="6124463" y="1464854"/>
                </a:lnTo>
                <a:close/>
              </a:path>
            </a:pathLst>
          </a:custGeom>
          <a:ln>
            <a:noFill/>
          </a:ln>
          <a:effectLst/>
          <a:extLst>
            <a:ext uri="{91240B29-F687-4f45-9708-019B960494DF}">
              <a14:hiddenLine xmlns:a14="http://schemas.microsoft.com/office/drawing/2010/main" xmlns:p14="http://schemas.microsoft.com/office/powerpoint/2010/main" xmlns:a16="http://schemas.microsoft.com/office/drawing/2014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8675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0"/>
            <a:ext cx="7524003" cy="905523"/>
          </a:xfrm>
        </p:spPr>
        <p:txBody>
          <a:bodyPr/>
          <a:lstStyle/>
          <a:p>
            <a:pPr algn="ctr"/>
            <a:r>
              <a:rPr lang="en-US" dirty="0"/>
              <a:t>Budget 2025-2026</a:t>
            </a:r>
          </a:p>
        </p:txBody>
      </p:sp>
      <p:sp>
        <p:nvSpPr>
          <p:cNvPr id="7" name="Title 12">
            <a:extLst>
              <a:ext uri="{FF2B5EF4-FFF2-40B4-BE49-F238E27FC236}">
                <a16:creationId xmlns:a16="http://schemas.microsoft.com/office/drawing/2014/main" id="{42666314-3D73-8B9D-2B4E-4C0F93AA1B05}"/>
              </a:ext>
            </a:extLst>
          </p:cNvPr>
          <p:cNvSpPr txBox="1">
            <a:spLocks/>
          </p:cNvSpPr>
          <p:nvPr/>
        </p:nvSpPr>
        <p:spPr>
          <a:xfrm>
            <a:off x="497150" y="2254928"/>
            <a:ext cx="8646847" cy="2094077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Pivot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The cost of safety and decisions made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Support department and amenities (Golf, Aquatics, Rec &amp; Parks and Racquet Sports) continue to address costs and efficiencies</a:t>
            </a:r>
          </a:p>
          <a:p>
            <a:pPr marL="346075" lvl="1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Increase investment in amenities</a:t>
            </a:r>
          </a:p>
          <a:p>
            <a:pPr marL="346075" lvl="1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</a:t>
            </a: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ricing studies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918405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1950" y="529697"/>
            <a:ext cx="5707559" cy="1043201"/>
          </a:xfrm>
        </p:spPr>
        <p:txBody>
          <a:bodyPr>
            <a:normAutofit/>
          </a:bodyPr>
          <a:lstStyle/>
          <a:p>
            <a:pPr algn="ctr"/>
            <a:r>
              <a:rPr lang="en-US" sz="2700" dirty="0">
                <a:latin typeface="Century Gothic" panose="020B0502020202020204" pitchFamily="34" charset="0"/>
              </a:rPr>
              <a:t>MONTH OF AUGUST 2024 </a:t>
            </a:r>
            <a:br>
              <a:rPr lang="en-US" sz="2700" dirty="0">
                <a:latin typeface="Century Gothic" panose="020B0502020202020204" pitchFamily="34" charset="0"/>
              </a:rPr>
            </a:br>
            <a:r>
              <a:rPr lang="en-US" sz="2700" dirty="0">
                <a:latin typeface="Franklin Gothic Medium" panose="020B0603020102020204" pitchFamily="34" charset="0"/>
              </a:rPr>
              <a:t>FINANCIAL RESULTS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6A069AC-E94D-40E5-9EDF-5E65AB9AC418}"/>
              </a:ext>
            </a:extLst>
          </p:cNvPr>
          <p:cNvCxnSpPr>
            <a:cxnSpLocks/>
          </p:cNvCxnSpPr>
          <p:nvPr/>
        </p:nvCxnSpPr>
        <p:spPr>
          <a:xfrm>
            <a:off x="5728681" y="6961373"/>
            <a:ext cx="66380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9BB0CDF-5ABB-387D-8A08-0F31CC442672}"/>
              </a:ext>
            </a:extLst>
          </p:cNvPr>
          <p:cNvCxnSpPr>
            <a:cxnSpLocks/>
          </p:cNvCxnSpPr>
          <p:nvPr/>
        </p:nvCxnSpPr>
        <p:spPr>
          <a:xfrm>
            <a:off x="5728681" y="5806701"/>
            <a:ext cx="66380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11C9E175-DB6D-08EF-7715-16CACF84963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77938" y="2357037"/>
          <a:ext cx="5175584" cy="3449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4495829" imgH="4257695" progId="Excel.Sheet.12">
                  <p:embed/>
                </p:oleObj>
              </mc:Choice>
              <mc:Fallback>
                <p:oleObj name="Worksheet" r:id="rId2" imgW="4495829" imgH="4257695" progId="Excel.Sheet.12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11C9E175-DB6D-08EF-7715-16CACF84963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877938" y="2357037"/>
                        <a:ext cx="5175584" cy="3449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61431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6526" y="431309"/>
            <a:ext cx="5623560" cy="110562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700" dirty="0">
                <a:latin typeface="Century Gothic" panose="020B0502020202020204" pitchFamily="34" charset="0"/>
              </a:rPr>
              <a:t>AUGUST 2024 YTD</a:t>
            </a:r>
            <a:br>
              <a:rPr lang="en-US" sz="2700" dirty="0">
                <a:latin typeface="Century Gothic" panose="020B0502020202020204" pitchFamily="34" charset="0"/>
              </a:rPr>
            </a:br>
            <a:r>
              <a:rPr lang="en-US" sz="2700" dirty="0">
                <a:latin typeface="Century Gothic" panose="020B0502020202020204" pitchFamily="34" charset="0"/>
              </a:rPr>
              <a:t>FINANCIAL RESULTS</a:t>
            </a:r>
            <a:br>
              <a:rPr lang="en-US" sz="2700" dirty="0">
                <a:latin typeface="Century Gothic" panose="020B0502020202020204" pitchFamily="34" charset="0"/>
              </a:rPr>
            </a:br>
            <a:endParaRPr lang="en-US" sz="2025" dirty="0">
              <a:latin typeface="Franklin Gothic Medium" panose="020B0603020102020204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ABD57F0-C576-4D33-9D5C-8AA05477F7A7}"/>
              </a:ext>
            </a:extLst>
          </p:cNvPr>
          <p:cNvCxnSpPr/>
          <p:nvPr/>
        </p:nvCxnSpPr>
        <p:spPr>
          <a:xfrm>
            <a:off x="3605346" y="4935497"/>
            <a:ext cx="82296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93FF8C9-394A-4DB1-B0B7-27187982C27B}"/>
              </a:ext>
            </a:extLst>
          </p:cNvPr>
          <p:cNvCxnSpPr/>
          <p:nvPr/>
        </p:nvCxnSpPr>
        <p:spPr>
          <a:xfrm>
            <a:off x="3605346" y="4613232"/>
            <a:ext cx="82296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6E8791C-6187-4DB4-AC51-A3441D2C644F}"/>
              </a:ext>
            </a:extLst>
          </p:cNvPr>
          <p:cNvCxnSpPr/>
          <p:nvPr/>
        </p:nvCxnSpPr>
        <p:spPr>
          <a:xfrm>
            <a:off x="5164725" y="4966221"/>
            <a:ext cx="82296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C4BCDB8-FD88-44B1-926B-CAF5B511EF42}"/>
              </a:ext>
            </a:extLst>
          </p:cNvPr>
          <p:cNvCxnSpPr/>
          <p:nvPr/>
        </p:nvCxnSpPr>
        <p:spPr>
          <a:xfrm>
            <a:off x="5164725" y="4622794"/>
            <a:ext cx="82296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FBE8885-3D74-48CC-831A-3D441959FAC2}"/>
              </a:ext>
            </a:extLst>
          </p:cNvPr>
          <p:cNvCxnSpPr/>
          <p:nvPr/>
        </p:nvCxnSpPr>
        <p:spPr>
          <a:xfrm>
            <a:off x="6560820" y="4935497"/>
            <a:ext cx="82296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D3EE72A-EF33-4FB1-8F07-9D325E592EAB}"/>
              </a:ext>
            </a:extLst>
          </p:cNvPr>
          <p:cNvCxnSpPr/>
          <p:nvPr/>
        </p:nvCxnSpPr>
        <p:spPr>
          <a:xfrm>
            <a:off x="6613067" y="4613331"/>
            <a:ext cx="82296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72730892-E829-E739-14AA-B6CCC96EDF4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77939" y="2343930"/>
          <a:ext cx="5175653" cy="34292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4495829" imgH="4257695" progId="Excel.Sheet.12">
                  <p:embed/>
                </p:oleObj>
              </mc:Choice>
              <mc:Fallback>
                <p:oleObj name="Worksheet" r:id="rId2" imgW="4495829" imgH="4257695" progId="Excel.Sheet.12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72730892-E829-E739-14AA-B6CCC96EDF4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877939" y="2343930"/>
                        <a:ext cx="5175653" cy="34292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74065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0220" y="454891"/>
            <a:ext cx="5623560" cy="110562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700" dirty="0">
                <a:latin typeface="Century Gothic" panose="020B0502020202020204" pitchFamily="34" charset="0"/>
              </a:rPr>
              <a:t>PUBLIC SAFETY PERCENTAGE OF ASSESSMENT</a:t>
            </a:r>
            <a:br>
              <a:rPr lang="en-US" sz="2700" dirty="0">
                <a:latin typeface="Century Gothic" panose="020B0502020202020204" pitchFamily="34" charset="0"/>
              </a:rPr>
            </a:br>
            <a:endParaRPr lang="en-US" sz="2025" dirty="0">
              <a:latin typeface="Franklin Gothic Medium" panose="020B0603020102020204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ABD57F0-C576-4D33-9D5C-8AA05477F7A7}"/>
              </a:ext>
            </a:extLst>
          </p:cNvPr>
          <p:cNvCxnSpPr/>
          <p:nvPr/>
        </p:nvCxnSpPr>
        <p:spPr>
          <a:xfrm>
            <a:off x="3605346" y="4935497"/>
            <a:ext cx="82296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93FF8C9-394A-4DB1-B0B7-27187982C27B}"/>
              </a:ext>
            </a:extLst>
          </p:cNvPr>
          <p:cNvCxnSpPr/>
          <p:nvPr/>
        </p:nvCxnSpPr>
        <p:spPr>
          <a:xfrm>
            <a:off x="3605346" y="4613232"/>
            <a:ext cx="82296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6E8791C-6187-4DB4-AC51-A3441D2C644F}"/>
              </a:ext>
            </a:extLst>
          </p:cNvPr>
          <p:cNvCxnSpPr/>
          <p:nvPr/>
        </p:nvCxnSpPr>
        <p:spPr>
          <a:xfrm>
            <a:off x="5164725" y="4966221"/>
            <a:ext cx="82296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C4BCDB8-FD88-44B1-926B-CAF5B511EF42}"/>
              </a:ext>
            </a:extLst>
          </p:cNvPr>
          <p:cNvCxnSpPr/>
          <p:nvPr/>
        </p:nvCxnSpPr>
        <p:spPr>
          <a:xfrm>
            <a:off x="5164725" y="4622794"/>
            <a:ext cx="82296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FBE8885-3D74-48CC-831A-3D441959FAC2}"/>
              </a:ext>
            </a:extLst>
          </p:cNvPr>
          <p:cNvCxnSpPr/>
          <p:nvPr/>
        </p:nvCxnSpPr>
        <p:spPr>
          <a:xfrm>
            <a:off x="6560820" y="4935497"/>
            <a:ext cx="82296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D3EE72A-EF33-4FB1-8F07-9D325E592EAB}"/>
              </a:ext>
            </a:extLst>
          </p:cNvPr>
          <p:cNvCxnSpPr/>
          <p:nvPr/>
        </p:nvCxnSpPr>
        <p:spPr>
          <a:xfrm>
            <a:off x="6613067" y="4613331"/>
            <a:ext cx="82296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8F81A2EE-ED56-F45F-A13D-5E22213049C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1500" y="2581278"/>
          <a:ext cx="7972425" cy="25622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6324629" imgH="1342927" progId="Excel.Sheet.12">
                  <p:embed/>
                </p:oleObj>
              </mc:Choice>
              <mc:Fallback>
                <p:oleObj name="Worksheet" r:id="rId2" imgW="6324629" imgH="1342927" progId="Excel.Sheet.12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8F81A2EE-ED56-F45F-A13D-5E22213049C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71500" y="2581278"/>
                        <a:ext cx="7972425" cy="25622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27314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6526" y="443925"/>
            <a:ext cx="5623560" cy="110562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700" dirty="0">
                <a:latin typeface="Century Gothic" panose="020B0502020202020204" pitchFamily="34" charset="0"/>
              </a:rPr>
              <a:t>PUBLIC SAFETY INCREASES TO ASSESSMENT</a:t>
            </a:r>
            <a:br>
              <a:rPr lang="en-US" sz="2700" dirty="0">
                <a:latin typeface="Century Gothic" panose="020B0502020202020204" pitchFamily="34" charset="0"/>
              </a:rPr>
            </a:br>
            <a:endParaRPr lang="en-US" sz="2025" dirty="0">
              <a:latin typeface="Franklin Gothic Medium" panose="020B0603020102020204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ABD57F0-C576-4D33-9D5C-8AA05477F7A7}"/>
              </a:ext>
            </a:extLst>
          </p:cNvPr>
          <p:cNvCxnSpPr/>
          <p:nvPr/>
        </p:nvCxnSpPr>
        <p:spPr>
          <a:xfrm>
            <a:off x="3605346" y="4935497"/>
            <a:ext cx="82296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93FF8C9-394A-4DB1-B0B7-27187982C27B}"/>
              </a:ext>
            </a:extLst>
          </p:cNvPr>
          <p:cNvCxnSpPr/>
          <p:nvPr/>
        </p:nvCxnSpPr>
        <p:spPr>
          <a:xfrm>
            <a:off x="3605346" y="4613232"/>
            <a:ext cx="82296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6E8791C-6187-4DB4-AC51-A3441D2C644F}"/>
              </a:ext>
            </a:extLst>
          </p:cNvPr>
          <p:cNvCxnSpPr/>
          <p:nvPr/>
        </p:nvCxnSpPr>
        <p:spPr>
          <a:xfrm>
            <a:off x="5164725" y="4966221"/>
            <a:ext cx="82296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C4BCDB8-FD88-44B1-926B-CAF5B511EF42}"/>
              </a:ext>
            </a:extLst>
          </p:cNvPr>
          <p:cNvCxnSpPr/>
          <p:nvPr/>
        </p:nvCxnSpPr>
        <p:spPr>
          <a:xfrm>
            <a:off x="5164725" y="4622794"/>
            <a:ext cx="82296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FBE8885-3D74-48CC-831A-3D441959FAC2}"/>
              </a:ext>
            </a:extLst>
          </p:cNvPr>
          <p:cNvCxnSpPr/>
          <p:nvPr/>
        </p:nvCxnSpPr>
        <p:spPr>
          <a:xfrm>
            <a:off x="6560820" y="4935497"/>
            <a:ext cx="82296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D3EE72A-EF33-4FB1-8F07-9D325E592EAB}"/>
              </a:ext>
            </a:extLst>
          </p:cNvPr>
          <p:cNvCxnSpPr/>
          <p:nvPr/>
        </p:nvCxnSpPr>
        <p:spPr>
          <a:xfrm>
            <a:off x="6613067" y="4613331"/>
            <a:ext cx="82296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4811F44F-EA7A-A3C2-6C99-3593659183E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7767400"/>
              </p:ext>
            </p:extLst>
          </p:nvPr>
        </p:nvGraphicFramePr>
        <p:xfrm>
          <a:off x="1708150" y="2466975"/>
          <a:ext cx="5597525" cy="314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2743200" imgH="2266814" progId="Excel.Sheet.12">
                  <p:embed/>
                </p:oleObj>
              </mc:Choice>
              <mc:Fallback>
                <p:oleObj name="Worksheet" r:id="rId2" imgW="2743200" imgH="2266814" progId="Excel.Sheet.12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4811F44F-EA7A-A3C2-6C99-3593659183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708150" y="2466975"/>
                        <a:ext cx="5597525" cy="3143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31279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004C8E-759C-4538-9575-26595E557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746" y="540399"/>
            <a:ext cx="5986328" cy="868748"/>
          </a:xfrm>
        </p:spPr>
        <p:txBody>
          <a:bodyPr>
            <a:noAutofit/>
          </a:bodyPr>
          <a:lstStyle/>
          <a:p>
            <a:pPr algn="ctr"/>
            <a:r>
              <a:rPr lang="en-US" sz="2700" dirty="0">
                <a:latin typeface="Franklin Gothic Medium" panose="020B0603020102020204" pitchFamily="34" charset="0"/>
              </a:rPr>
              <a:t>UNAUDITED RESERVE SUMMARY </a:t>
            </a:r>
            <a:br>
              <a:rPr lang="en-US" sz="2700" dirty="0">
                <a:latin typeface="Franklin Gothic Medium" panose="020B0603020102020204" pitchFamily="34" charset="0"/>
              </a:rPr>
            </a:br>
            <a:r>
              <a:rPr lang="en-US" sz="2700" dirty="0">
                <a:latin typeface="Franklin Gothic Medium" panose="020B0603020102020204" pitchFamily="34" charset="0"/>
              </a:rPr>
              <a:t>AUGUST 2024 ($ MILLIONS)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6339740-C4C2-4E66-9638-BF57A372FE54}"/>
              </a:ext>
            </a:extLst>
          </p:cNvPr>
          <p:cNvGraphicFramePr>
            <a:graphicFrameLocks noGrp="1"/>
          </p:cNvGraphicFramePr>
          <p:nvPr/>
        </p:nvGraphicFramePr>
        <p:xfrm>
          <a:off x="1123107" y="2081182"/>
          <a:ext cx="6957606" cy="38020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2835">
                  <a:extLst>
                    <a:ext uri="{9D8B030D-6E8A-4147-A177-3AD203B41FA5}">
                      <a16:colId xmlns:a16="http://schemas.microsoft.com/office/drawing/2014/main" val="1394482498"/>
                    </a:ext>
                  </a:extLst>
                </a:gridCol>
                <a:gridCol w="924699">
                  <a:extLst>
                    <a:ext uri="{9D8B030D-6E8A-4147-A177-3AD203B41FA5}">
                      <a16:colId xmlns:a16="http://schemas.microsoft.com/office/drawing/2014/main" val="3016120161"/>
                    </a:ext>
                  </a:extLst>
                </a:gridCol>
                <a:gridCol w="1071586">
                  <a:extLst>
                    <a:ext uri="{9D8B030D-6E8A-4147-A177-3AD203B41FA5}">
                      <a16:colId xmlns:a16="http://schemas.microsoft.com/office/drawing/2014/main" val="3864248913"/>
                    </a:ext>
                  </a:extLst>
                </a:gridCol>
                <a:gridCol w="958257">
                  <a:extLst>
                    <a:ext uri="{9D8B030D-6E8A-4147-A177-3AD203B41FA5}">
                      <a16:colId xmlns:a16="http://schemas.microsoft.com/office/drawing/2014/main" val="963910479"/>
                    </a:ext>
                  </a:extLst>
                </a:gridCol>
                <a:gridCol w="918641">
                  <a:extLst>
                    <a:ext uri="{9D8B030D-6E8A-4147-A177-3AD203B41FA5}">
                      <a16:colId xmlns:a16="http://schemas.microsoft.com/office/drawing/2014/main" val="2806363114"/>
                    </a:ext>
                  </a:extLst>
                </a:gridCol>
                <a:gridCol w="779335">
                  <a:extLst>
                    <a:ext uri="{9D8B030D-6E8A-4147-A177-3AD203B41FA5}">
                      <a16:colId xmlns:a16="http://schemas.microsoft.com/office/drawing/2014/main" val="2625739660"/>
                    </a:ext>
                  </a:extLst>
                </a:gridCol>
                <a:gridCol w="602253">
                  <a:extLst>
                    <a:ext uri="{9D8B030D-6E8A-4147-A177-3AD203B41FA5}">
                      <a16:colId xmlns:a16="http://schemas.microsoft.com/office/drawing/2014/main" val="2085935011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endParaRPr lang="en-US" sz="1400" dirty="0">
                        <a:latin typeface="Franklin Gothic Medium" panose="020B0603020102020204" pitchFamily="34" charset="0"/>
                      </a:endParaRPr>
                    </a:p>
                  </a:txBody>
                  <a:tcPr marL="51435" marR="51435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General Replace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Bulkheads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Roads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Drainage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New Capital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Total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3190847527"/>
                  </a:ext>
                </a:extLst>
              </a:tr>
              <a:tr h="438845">
                <a:tc>
                  <a:txBody>
                    <a:bodyPr/>
                    <a:lstStyle/>
                    <a:p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4/30/24 Balance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$5.5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 $0.3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$0.8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$0.4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$7.1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2939790926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Contributions/</a:t>
                      </a:r>
                    </a:p>
                    <a:p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Interest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1.8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 1.1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2.9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823467776"/>
                  </a:ext>
                </a:extLst>
              </a:tr>
              <a:tr h="438845"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Casino Funds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0.3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0.1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0.4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3199560772"/>
                  </a:ext>
                </a:extLst>
              </a:tr>
              <a:tr h="438845"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Transfer (Spend)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(1.1)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(0.3)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(0.2)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(1.6)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2918661611"/>
                  </a:ext>
                </a:extLst>
              </a:tr>
              <a:tr h="438845">
                <a:tc>
                  <a:txBody>
                    <a:bodyPr/>
                    <a:lstStyle/>
                    <a:p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8/31/24 Balance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$6.2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$1.1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$1.1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$0.3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$8.8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1901422235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Est Remaining FY Spend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 (1.2)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  (0.8)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 (0.3)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 (0.2)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(2.5)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3310204638"/>
                  </a:ext>
                </a:extLst>
              </a:tr>
              <a:tr h="438845">
                <a:tc>
                  <a:txBody>
                    <a:bodyPr/>
                    <a:lstStyle/>
                    <a:p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4/30/25 Estimate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$5.0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$0.3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$0.8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$6.3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39938172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2356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5654767" y="3162471"/>
            <a:ext cx="2335109" cy="1780887"/>
          </a:xfrm>
        </p:spPr>
        <p:txBody>
          <a:bodyPr vert="horz" lIns="68580" tIns="34290" rIns="68580" bIns="0" rtlCol="0" anchor="b">
            <a:noAutofit/>
          </a:bodyPr>
          <a:lstStyle/>
          <a:p>
            <a:pPr defTabSz="685800"/>
            <a:r>
              <a:rPr lang="en-US" sz="3200" dirty="0">
                <a:solidFill>
                  <a:schemeClr val="bg1"/>
                </a:solidFill>
              </a:rPr>
              <a:t>Treasurer’s Report - </a:t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>Monica Rakowski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3617803-0051-4A79-B7E2-BA5BD7564C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797" y="2334827"/>
            <a:ext cx="3653817" cy="335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418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EFF842A-92F4-4637-B96B-ABE0E1852D76}"/>
              </a:ext>
            </a:extLst>
          </p:cNvPr>
          <p:cNvSpPr txBox="1"/>
          <p:nvPr/>
        </p:nvSpPr>
        <p:spPr>
          <a:xfrm>
            <a:off x="1598625" y="890903"/>
            <a:ext cx="5946749" cy="727838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  <a:defRPr/>
            </a:pPr>
            <a:r>
              <a:rPr lang="en-US" sz="1875" b="1" dirty="0">
                <a:solidFill>
                  <a:prstClr val="black"/>
                </a:solidFill>
                <a:latin typeface="Calibri Light" panose="020F0302020204030204"/>
              </a:rPr>
              <a:t>Cash &amp; Short-Term Investments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  <a:defRPr/>
            </a:pPr>
            <a:r>
              <a:rPr lang="en-US" sz="1875" b="1" u="sng" dirty="0">
                <a:solidFill>
                  <a:prstClr val="black"/>
                </a:solidFill>
                <a:latin typeface="Calibri Light" panose="020F0302020204030204"/>
              </a:rPr>
              <a:t>Month of August</a:t>
            </a:r>
            <a:endParaRPr lang="en-US" sz="1875" b="1" dirty="0">
              <a:solidFill>
                <a:srgbClr val="FEFEFE"/>
              </a:solidFill>
              <a:latin typeface="Calibri Light" panose="020F0302020204030204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303081" y="2118904"/>
            <a:ext cx="3536708" cy="322326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marL="349250" indent="-34925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837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63650" indent="-295275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4622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As of August 31, 2024, the Association had Approximately (~) $18.9M in Cash</a:t>
            </a:r>
          </a:p>
          <a:p>
            <a:pPr lvl="1"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Cash Increased ~ $0.2M from the Same Time Period Last Year</a:t>
            </a:r>
          </a:p>
          <a:p>
            <a:pPr lvl="1"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Cash Decreased Less than ~ $0.1M from July 2024</a:t>
            </a:r>
          </a:p>
          <a:p>
            <a:pPr lvl="1"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$11.6M Invested in CDAR’s</a:t>
            </a:r>
          </a:p>
          <a:p>
            <a:pPr lvl="1"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$66K in Interest Income Recognized for the Month</a:t>
            </a:r>
          </a:p>
          <a:p>
            <a:pPr lvl="1"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Remaining $7.3M in Insured Cash Sweep, Treasury Bills, Money Market and Other Operating Accounts (Diversified Between 2 Local Banks)</a:t>
            </a:r>
          </a:p>
        </p:txBody>
      </p:sp>
      <p:pic>
        <p:nvPicPr>
          <p:cNvPr id="8" name="Graphic 7" descr="Dollar">
            <a:extLst>
              <a:ext uri="{FF2B5EF4-FFF2-40B4-BE49-F238E27FC236}">
                <a16:creationId xmlns:a16="http://schemas.microsoft.com/office/drawing/2014/main" id="{4FEA77A1-BF0C-4E09-BE54-FF8A202F69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53666" y="2452005"/>
            <a:ext cx="2787254" cy="2787254"/>
          </a:xfrm>
          <a:prstGeom prst="roundRect">
            <a:avLst>
              <a:gd name="adj" fmla="val 3876"/>
            </a:avLst>
          </a:prstGeom>
          <a:ln>
            <a:solidFill>
              <a:schemeClr val="accent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3291944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6">
            <a:extLst>
              <a:ext uri="{FF2B5EF4-FFF2-40B4-BE49-F238E27FC236}">
                <a16:creationId xmlns:a16="http://schemas.microsoft.com/office/drawing/2014/main" id="{8775F366-526C-4C42-8931-696FFE8AA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xmlns:a16="http://schemas.microsoft.com/office/drawing/2014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FE8DED1-24FF-4A79-873B-ECE3ABE73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0AA6A048-501A-4387-906B-B8A8543E7B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819" y="643467"/>
            <a:ext cx="8188361" cy="5571066"/>
          </a:xfrm>
          <a:custGeom>
            <a:avLst/>
            <a:gdLst>
              <a:gd name="connsiteX0" fmla="*/ 195712 w 10917814"/>
              <a:gd name="connsiteY0" fmla="*/ 0 h 5571066"/>
              <a:gd name="connsiteX1" fmla="*/ 5062165 w 10917814"/>
              <a:gd name="connsiteY1" fmla="*/ 0 h 5571066"/>
              <a:gd name="connsiteX2" fmla="*/ 5419638 w 10917814"/>
              <a:gd name="connsiteY2" fmla="*/ 268105 h 5571066"/>
              <a:gd name="connsiteX3" fmla="*/ 5428105 w 10917814"/>
              <a:gd name="connsiteY3" fmla="*/ 271280 h 5571066"/>
              <a:gd name="connsiteX4" fmla="*/ 5440804 w 10917814"/>
              <a:gd name="connsiteY4" fmla="*/ 276043 h 5571066"/>
              <a:gd name="connsiteX5" fmla="*/ 5453505 w 10917814"/>
              <a:gd name="connsiteY5" fmla="*/ 280805 h 5571066"/>
              <a:gd name="connsiteX6" fmla="*/ 5464088 w 10917814"/>
              <a:gd name="connsiteY6" fmla="*/ 280805 h 5571066"/>
              <a:gd name="connsiteX7" fmla="*/ 5476788 w 10917814"/>
              <a:gd name="connsiteY7" fmla="*/ 280805 h 5571066"/>
              <a:gd name="connsiteX8" fmla="*/ 5487371 w 10917814"/>
              <a:gd name="connsiteY8" fmla="*/ 276043 h 5571066"/>
              <a:gd name="connsiteX9" fmla="*/ 5500071 w 10917814"/>
              <a:gd name="connsiteY9" fmla="*/ 271280 h 5571066"/>
              <a:gd name="connsiteX10" fmla="*/ 5508538 w 10917814"/>
              <a:gd name="connsiteY10" fmla="*/ 268105 h 5571066"/>
              <a:gd name="connsiteX11" fmla="*/ 5866011 w 10917814"/>
              <a:gd name="connsiteY11" fmla="*/ 0 h 5571066"/>
              <a:gd name="connsiteX12" fmla="*/ 10722102 w 10917814"/>
              <a:gd name="connsiteY12" fmla="*/ 0 h 5571066"/>
              <a:gd name="connsiteX13" fmla="*/ 10917814 w 10917814"/>
              <a:gd name="connsiteY13" fmla="*/ 195712 h 5571066"/>
              <a:gd name="connsiteX14" fmla="*/ 10917814 w 10917814"/>
              <a:gd name="connsiteY14" fmla="*/ 5375354 h 5571066"/>
              <a:gd name="connsiteX15" fmla="*/ 10722102 w 10917814"/>
              <a:gd name="connsiteY15" fmla="*/ 5571066 h 5571066"/>
              <a:gd name="connsiteX16" fmla="*/ 195712 w 10917814"/>
              <a:gd name="connsiteY16" fmla="*/ 5571066 h 5571066"/>
              <a:gd name="connsiteX17" fmla="*/ 0 w 10917814"/>
              <a:gd name="connsiteY17" fmla="*/ 5375354 h 5571066"/>
              <a:gd name="connsiteX18" fmla="*/ 0 w 10917814"/>
              <a:gd name="connsiteY18" fmla="*/ 195712 h 5571066"/>
              <a:gd name="connsiteX19" fmla="*/ 195712 w 10917814"/>
              <a:gd name="connsiteY19" fmla="*/ 0 h 5571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0917814" h="5571066">
                <a:moveTo>
                  <a:pt x="195712" y="0"/>
                </a:moveTo>
                <a:lnTo>
                  <a:pt x="5062165" y="0"/>
                </a:lnTo>
                <a:lnTo>
                  <a:pt x="5419638" y="268105"/>
                </a:lnTo>
                <a:lnTo>
                  <a:pt x="5428105" y="271280"/>
                </a:lnTo>
                <a:lnTo>
                  <a:pt x="5440804" y="276043"/>
                </a:lnTo>
                <a:lnTo>
                  <a:pt x="5453505" y="280805"/>
                </a:lnTo>
                <a:lnTo>
                  <a:pt x="5464088" y="280805"/>
                </a:lnTo>
                <a:lnTo>
                  <a:pt x="5476788" y="280805"/>
                </a:lnTo>
                <a:lnTo>
                  <a:pt x="5487371" y="276043"/>
                </a:lnTo>
                <a:lnTo>
                  <a:pt x="5500071" y="271280"/>
                </a:lnTo>
                <a:lnTo>
                  <a:pt x="5508538" y="268105"/>
                </a:lnTo>
                <a:lnTo>
                  <a:pt x="5866011" y="0"/>
                </a:lnTo>
                <a:lnTo>
                  <a:pt x="10722102" y="0"/>
                </a:lnTo>
                <a:cubicBezTo>
                  <a:pt x="10830191" y="0"/>
                  <a:pt x="10917814" y="87623"/>
                  <a:pt x="10917814" y="195712"/>
                </a:cubicBezTo>
                <a:lnTo>
                  <a:pt x="10917814" y="5375354"/>
                </a:lnTo>
                <a:cubicBezTo>
                  <a:pt x="10917814" y="5483443"/>
                  <a:pt x="10830191" y="5571066"/>
                  <a:pt x="10722102" y="5571066"/>
                </a:cubicBezTo>
                <a:lnTo>
                  <a:pt x="195712" y="5571066"/>
                </a:lnTo>
                <a:cubicBezTo>
                  <a:pt x="87623" y="5571066"/>
                  <a:pt x="0" y="5483443"/>
                  <a:pt x="0" y="5375354"/>
                </a:cubicBezTo>
                <a:lnTo>
                  <a:pt x="0" y="195712"/>
                </a:lnTo>
                <a:cubicBezTo>
                  <a:pt x="0" y="87623"/>
                  <a:pt x="87623" y="0"/>
                  <a:pt x="195712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A06C59-3F02-F27D-BA1E-8E9684FDB7F5}"/>
              </a:ext>
            </a:extLst>
          </p:cNvPr>
          <p:cNvSpPr txBox="1"/>
          <p:nvPr/>
        </p:nvSpPr>
        <p:spPr>
          <a:xfrm>
            <a:off x="852265" y="941032"/>
            <a:ext cx="7434428" cy="5086899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pPr marL="0" lvl="0" defTabSz="457200">
              <a:lnSpc>
                <a:spcPct val="120000"/>
              </a:lnSpc>
              <a:spcBef>
                <a:spcPct val="0"/>
              </a:spcBef>
            </a:pPr>
            <a:r>
              <a:rPr lang="en-US" sz="2000" b="1" u="sng" dirty="0">
                <a:latin typeface="+mj-lt"/>
                <a:ea typeface="+mj-ea"/>
                <a:cs typeface="+mj-cs"/>
              </a:rPr>
              <a:t>Initiatives</a:t>
            </a:r>
            <a:endParaRPr lang="en-US" sz="2000" dirty="0">
              <a:latin typeface="+mj-lt"/>
              <a:ea typeface="+mj-ea"/>
              <a:cs typeface="+mj-cs"/>
            </a:endParaRPr>
          </a:p>
          <a:p>
            <a:pPr marL="461963" lvl="1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  <a:ea typeface="+mj-ea"/>
                <a:cs typeface="+mj-cs"/>
              </a:rPr>
              <a:t>Golf Course Irrigation</a:t>
            </a:r>
          </a:p>
          <a:p>
            <a:pPr marL="461963" lvl="1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  <a:ea typeface="+mj-ea"/>
                <a:cs typeface="+mj-cs"/>
              </a:rPr>
              <a:t>Veterans Memorial Pavilion</a:t>
            </a:r>
          </a:p>
          <a:p>
            <a:pPr marL="461963" lvl="1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  <a:ea typeface="+mj-ea"/>
                <a:cs typeface="+mj-cs"/>
              </a:rPr>
              <a:t>Racquet Sports Building</a:t>
            </a:r>
          </a:p>
          <a:p>
            <a:pPr marL="461963" lvl="1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  <a:ea typeface="+mj-ea"/>
                <a:cs typeface="+mj-cs"/>
              </a:rPr>
              <a:t>Jet Ski Slips</a:t>
            </a:r>
          </a:p>
          <a:p>
            <a:pPr marL="461963" lvl="1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  <a:ea typeface="+mj-ea"/>
                <a:cs typeface="+mj-cs"/>
              </a:rPr>
              <a:t>Firehouse</a:t>
            </a:r>
          </a:p>
          <a:p>
            <a:pPr marL="461963" lvl="1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  <a:ea typeface="+mj-ea"/>
                <a:cs typeface="+mj-cs"/>
              </a:rPr>
              <a:t>Electric at Sports Core Pool</a:t>
            </a:r>
          </a:p>
          <a:p>
            <a:pPr marL="461963" lvl="1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  <a:ea typeface="+mj-ea"/>
                <a:cs typeface="+mj-cs"/>
              </a:rPr>
              <a:t>RFP – Food &amp; Beverage</a:t>
            </a:r>
          </a:p>
          <a:p>
            <a:pPr marL="0" lvl="1" defTabSz="457200">
              <a:lnSpc>
                <a:spcPct val="120000"/>
              </a:lnSpc>
              <a:spcBef>
                <a:spcPct val="0"/>
              </a:spcBef>
              <a:defRPr/>
            </a:pPr>
            <a:r>
              <a:rPr lang="en-US" sz="2000" b="1" u="sng" dirty="0">
                <a:latin typeface="+mj-lt"/>
                <a:ea typeface="+mj-ea"/>
                <a:cs typeface="+mj-cs"/>
              </a:rPr>
              <a:t>Operations</a:t>
            </a:r>
            <a:endParaRPr lang="en-US" sz="2000" dirty="0">
              <a:latin typeface="+mj-lt"/>
              <a:ea typeface="+mj-ea"/>
              <a:cs typeface="+mj-cs"/>
            </a:endParaRPr>
          </a:p>
          <a:p>
            <a:pPr marL="461963" lvl="1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  <a:ea typeface="+mj-ea"/>
                <a:cs typeface="+mj-cs"/>
              </a:rPr>
              <a:t>Maintenance</a:t>
            </a:r>
          </a:p>
          <a:p>
            <a:pPr marL="461963" lvl="1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  <a:ea typeface="+mj-ea"/>
                <a:cs typeface="+mj-cs"/>
              </a:rPr>
              <a:t>Drainage</a:t>
            </a:r>
          </a:p>
          <a:p>
            <a:pPr marL="461963" lvl="1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  <a:ea typeface="+mj-ea"/>
                <a:cs typeface="+mj-cs"/>
              </a:rPr>
              <a:t>Roads</a:t>
            </a:r>
          </a:p>
          <a:p>
            <a:pPr marL="461963" lvl="1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  <a:ea typeface="+mj-ea"/>
                <a:cs typeface="+mj-cs"/>
              </a:rPr>
              <a:t>Bulkheads</a:t>
            </a:r>
          </a:p>
          <a:p>
            <a:pPr marL="461963" lvl="1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  <a:ea typeface="+mj-ea"/>
                <a:cs typeface="+mj-cs"/>
              </a:rPr>
              <a:t>Mailboxes</a:t>
            </a:r>
          </a:p>
          <a:p>
            <a:pPr marL="461963" lvl="1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  <a:ea typeface="+mj-ea"/>
                <a:cs typeface="+mj-cs"/>
              </a:rPr>
              <a:t>M</a:t>
            </a:r>
            <a:r>
              <a:rPr lang="en-US" spc="0" baseline="0" dirty="0">
                <a:latin typeface="+mj-lt"/>
                <a:ea typeface="+mj-ea"/>
                <a:cs typeface="+mj-cs"/>
              </a:rPr>
              <a:t>etrics</a:t>
            </a:r>
          </a:p>
        </p:txBody>
      </p:sp>
    </p:spTree>
    <p:extLst>
      <p:ext uri="{BB962C8B-B14F-4D97-AF65-F5344CB8AC3E}">
        <p14:creationId xmlns:p14="http://schemas.microsoft.com/office/powerpoint/2010/main" val="42932889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0"/>
            <a:ext cx="7524003" cy="905523"/>
          </a:xfrm>
        </p:spPr>
        <p:txBody>
          <a:bodyPr/>
          <a:lstStyle/>
          <a:p>
            <a:pPr algn="ctr"/>
            <a:r>
              <a:rPr lang="en-US" dirty="0"/>
              <a:t>Golf Course Irrigation</a:t>
            </a:r>
          </a:p>
        </p:txBody>
      </p:sp>
      <p:sp>
        <p:nvSpPr>
          <p:cNvPr id="7" name="Title 12">
            <a:extLst>
              <a:ext uri="{FF2B5EF4-FFF2-40B4-BE49-F238E27FC236}">
                <a16:creationId xmlns:a16="http://schemas.microsoft.com/office/drawing/2014/main" id="{42666314-3D73-8B9D-2B4E-4C0F93AA1B05}"/>
              </a:ext>
            </a:extLst>
          </p:cNvPr>
          <p:cNvSpPr txBox="1">
            <a:spLocks/>
          </p:cNvSpPr>
          <p:nvPr/>
        </p:nvSpPr>
        <p:spPr>
          <a:xfrm>
            <a:off x="257452" y="1873188"/>
            <a:ext cx="5095783" cy="2475817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0" marR="0" lvl="1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Phase I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Timeline:  started this month, to be completed by February/March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Cost:  $934,000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Status: 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Green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pic>
        <p:nvPicPr>
          <p:cNvPr id="4" name="Picture 3" descr="A black pipes in a field&#10;&#10;Description automatically generated">
            <a:extLst>
              <a:ext uri="{FF2B5EF4-FFF2-40B4-BE49-F238E27FC236}">
                <a16:creationId xmlns:a16="http://schemas.microsoft.com/office/drawing/2014/main" id="{4EF8D333-4F33-0159-5F7C-E35397B9BCF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46065" y="2617711"/>
            <a:ext cx="4606772" cy="345508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BED8F481-2215-8911-110D-2B1B7D5FB1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37442"/>
            <a:ext cx="5353235" cy="3011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49302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0"/>
            <a:ext cx="7524003" cy="905523"/>
          </a:xfrm>
        </p:spPr>
        <p:txBody>
          <a:bodyPr/>
          <a:lstStyle/>
          <a:p>
            <a:pPr algn="ctr"/>
            <a:r>
              <a:rPr lang="en-US" dirty="0"/>
              <a:t>Veterans Memorial Pavilion</a:t>
            </a:r>
          </a:p>
        </p:txBody>
      </p:sp>
      <p:sp>
        <p:nvSpPr>
          <p:cNvPr id="7" name="Title 12">
            <a:extLst>
              <a:ext uri="{FF2B5EF4-FFF2-40B4-BE49-F238E27FC236}">
                <a16:creationId xmlns:a16="http://schemas.microsoft.com/office/drawing/2014/main" id="{42666314-3D73-8B9D-2B4E-4C0F93AA1B05}"/>
              </a:ext>
            </a:extLst>
          </p:cNvPr>
          <p:cNvSpPr txBox="1">
            <a:spLocks/>
          </p:cNvSpPr>
          <p:nvPr/>
        </p:nvSpPr>
        <p:spPr>
          <a:xfrm>
            <a:off x="195308" y="2414726"/>
            <a:ext cx="3755253" cy="2281562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Timeline:  anticipated completion by Veterans Day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Cost:  $</a:t>
            </a: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200,000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Status: 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Green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pic>
        <p:nvPicPr>
          <p:cNvPr id="4" name="Picture 3" descr="A gazebo in a field&#10;&#10;Description automatically generated">
            <a:extLst>
              <a:ext uri="{FF2B5EF4-FFF2-40B4-BE49-F238E27FC236}">
                <a16:creationId xmlns:a16="http://schemas.microsoft.com/office/drawing/2014/main" id="{10103046-2206-0EB2-AEF4-7BB24AB523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9" r="4660" b="23983"/>
          <a:stretch/>
        </p:blipFill>
        <p:spPr>
          <a:xfrm>
            <a:off x="4030462" y="1613870"/>
            <a:ext cx="5113538" cy="240376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90588254-3471-14B0-A17B-9C7896BC2D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87"/>
          <a:stretch/>
        </p:blipFill>
        <p:spPr bwMode="auto">
          <a:xfrm>
            <a:off x="4030462" y="4104843"/>
            <a:ext cx="5113538" cy="2748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1179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0"/>
            <a:ext cx="7524003" cy="905523"/>
          </a:xfrm>
        </p:spPr>
        <p:txBody>
          <a:bodyPr/>
          <a:lstStyle/>
          <a:p>
            <a:pPr algn="ctr"/>
            <a:r>
              <a:rPr lang="en-US" dirty="0"/>
              <a:t>Racquet Sports Building</a:t>
            </a:r>
          </a:p>
        </p:txBody>
      </p:sp>
      <p:sp>
        <p:nvSpPr>
          <p:cNvPr id="7" name="Title 12">
            <a:extLst>
              <a:ext uri="{FF2B5EF4-FFF2-40B4-BE49-F238E27FC236}">
                <a16:creationId xmlns:a16="http://schemas.microsoft.com/office/drawing/2014/main" id="{42666314-3D73-8B9D-2B4E-4C0F93AA1B05}"/>
              </a:ext>
            </a:extLst>
          </p:cNvPr>
          <p:cNvSpPr txBox="1">
            <a:spLocks/>
          </p:cNvSpPr>
          <p:nvPr/>
        </p:nvSpPr>
        <p:spPr>
          <a:xfrm>
            <a:off x="266330" y="2183904"/>
            <a:ext cx="8877667" cy="2094077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Timeline:  to begin Fall &amp; Winter 2024/2025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Estimated Cost:  $150,000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Status:  </a:t>
            </a: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Green (planning stage)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8DE77C-BB0E-C91A-F12B-39111146B7A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233"/>
          <a:stretch/>
        </p:blipFill>
        <p:spPr>
          <a:xfrm>
            <a:off x="2068497" y="3276886"/>
            <a:ext cx="5477523" cy="3514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9679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0"/>
            <a:ext cx="7524003" cy="905523"/>
          </a:xfrm>
        </p:spPr>
        <p:txBody>
          <a:bodyPr/>
          <a:lstStyle/>
          <a:p>
            <a:pPr algn="ctr"/>
            <a:r>
              <a:rPr lang="en-US" dirty="0"/>
              <a:t>Jet Ski Slips</a:t>
            </a:r>
          </a:p>
        </p:txBody>
      </p:sp>
      <p:sp>
        <p:nvSpPr>
          <p:cNvPr id="7" name="Title 12">
            <a:extLst>
              <a:ext uri="{FF2B5EF4-FFF2-40B4-BE49-F238E27FC236}">
                <a16:creationId xmlns:a16="http://schemas.microsoft.com/office/drawing/2014/main" id="{42666314-3D73-8B9D-2B4E-4C0F93AA1B05}"/>
              </a:ext>
            </a:extLst>
          </p:cNvPr>
          <p:cNvSpPr txBox="1">
            <a:spLocks/>
          </p:cNvSpPr>
          <p:nvPr/>
        </p:nvSpPr>
        <p:spPr>
          <a:xfrm>
            <a:off x="-2" y="2254928"/>
            <a:ext cx="9143999" cy="2094077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Timeline:  reviewing options for installing jet ski slips at the Swim &amp; Racquet Marina by next season (we have received interest)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Cost:  TBD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Status: 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Green (planning stage – 6 slips)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CCDFA4D-0F62-DCBF-09CD-DF98172763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459" y="3862523"/>
            <a:ext cx="3666478" cy="2444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9EF3B676-88AC-1785-5448-51FBB99726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5064" y="3863634"/>
            <a:ext cx="3666478" cy="2444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70268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0"/>
            <a:ext cx="7524003" cy="905523"/>
          </a:xfrm>
        </p:spPr>
        <p:txBody>
          <a:bodyPr/>
          <a:lstStyle/>
          <a:p>
            <a:pPr algn="ctr"/>
            <a:r>
              <a:rPr lang="en-US" dirty="0"/>
              <a:t>Firehouse</a:t>
            </a:r>
          </a:p>
        </p:txBody>
      </p:sp>
      <p:sp>
        <p:nvSpPr>
          <p:cNvPr id="7" name="Title 12">
            <a:extLst>
              <a:ext uri="{FF2B5EF4-FFF2-40B4-BE49-F238E27FC236}">
                <a16:creationId xmlns:a16="http://schemas.microsoft.com/office/drawing/2014/main" id="{42666314-3D73-8B9D-2B4E-4C0F93AA1B05}"/>
              </a:ext>
            </a:extLst>
          </p:cNvPr>
          <p:cNvSpPr txBox="1">
            <a:spLocks/>
          </p:cNvSpPr>
          <p:nvPr/>
        </p:nvSpPr>
        <p:spPr>
          <a:xfrm>
            <a:off x="0" y="3927603"/>
            <a:ext cx="2986416" cy="2486914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Timeline:  shovel in the ground Fall 2025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Cost:  TBD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Agreement made on preliminary plans with 15,110 sq. footage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Status: 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Green (planning stage)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3498D2-ACCD-F771-91DE-89E98D51B50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25" t="8390" r="1203" b="6100"/>
          <a:stretch/>
        </p:blipFill>
        <p:spPr>
          <a:xfrm>
            <a:off x="0" y="1438187"/>
            <a:ext cx="9143999" cy="201744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45279BB-A8EF-6636-FBDD-5A62768CD6B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604" r="1240" b="2648"/>
          <a:stretch/>
        </p:blipFill>
        <p:spPr>
          <a:xfrm>
            <a:off x="3062796" y="3517780"/>
            <a:ext cx="6082124" cy="3335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9535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0"/>
            <a:ext cx="7524003" cy="1056443"/>
          </a:xfrm>
        </p:spPr>
        <p:txBody>
          <a:bodyPr/>
          <a:lstStyle/>
          <a:p>
            <a:pPr algn="ctr"/>
            <a:r>
              <a:rPr lang="en-US" dirty="0"/>
              <a:t>Electrical Issues </a:t>
            </a:r>
            <a:br>
              <a:rPr lang="en-US" dirty="0"/>
            </a:br>
            <a:r>
              <a:rPr lang="en-US" dirty="0"/>
              <a:t>at Sports Core Pool</a:t>
            </a:r>
          </a:p>
        </p:txBody>
      </p:sp>
      <p:sp>
        <p:nvSpPr>
          <p:cNvPr id="7" name="Title 12">
            <a:extLst>
              <a:ext uri="{FF2B5EF4-FFF2-40B4-BE49-F238E27FC236}">
                <a16:creationId xmlns:a16="http://schemas.microsoft.com/office/drawing/2014/main" id="{42666314-3D73-8B9D-2B4E-4C0F93AA1B05}"/>
              </a:ext>
            </a:extLst>
          </p:cNvPr>
          <p:cNvSpPr txBox="1">
            <a:spLocks/>
          </p:cNvSpPr>
          <p:nvPr/>
        </p:nvSpPr>
        <p:spPr>
          <a:xfrm>
            <a:off x="248575" y="2254928"/>
            <a:ext cx="4545368" cy="2094077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Electrical issues found on September 2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nd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(loss of power)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R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epairs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completed in-house by Public Works to including running new wire to the building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Outsource vs. in-house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pic>
        <p:nvPicPr>
          <p:cNvPr id="4" name="Picture 3" descr="Men holding a hose in the dirt&#10;&#10;Description automatically generated">
            <a:extLst>
              <a:ext uri="{FF2B5EF4-FFF2-40B4-BE49-F238E27FC236}">
                <a16:creationId xmlns:a16="http://schemas.microsoft.com/office/drawing/2014/main" id="{EEA297E8-B522-7EB5-4B14-1A0D22E437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26295" y="2647950"/>
            <a:ext cx="4536148" cy="3402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582914"/>
      </p:ext>
    </p:extLst>
  </p:cSld>
  <p:clrMapOvr>
    <a:masterClrMapping/>
  </p:clrMapOvr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theme1.xml><?xml version="1.0" encoding="utf-8"?>
<a:theme xmlns:a="http://schemas.openxmlformats.org/drawingml/2006/main" name="SIBSON CONSULTING Document">
  <a:themeElements>
    <a:clrScheme name="Sibson">
      <a:dk1>
        <a:sysClr val="windowText" lastClr="000000"/>
      </a:dk1>
      <a:lt1>
        <a:sysClr val="window" lastClr="FFFFFF"/>
      </a:lt1>
      <a:dk2>
        <a:srgbClr val="000000"/>
      </a:dk2>
      <a:lt2>
        <a:srgbClr val="B2B4B3"/>
      </a:lt2>
      <a:accent1>
        <a:srgbClr val="A0CFEB"/>
      </a:accent1>
      <a:accent2>
        <a:srgbClr val="0065BD"/>
      </a:accent2>
      <a:accent3>
        <a:srgbClr val="429C35"/>
      </a:accent3>
      <a:accent4>
        <a:srgbClr val="616365"/>
      </a:accent4>
      <a:accent5>
        <a:srgbClr val="C4262E"/>
      </a:accent5>
      <a:accent6>
        <a:srgbClr val="EEAF30"/>
      </a:accent6>
      <a:hlink>
        <a:srgbClr val="0065BD"/>
      </a:hlink>
      <a:folHlink>
        <a:srgbClr val="7030A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egal Report 1">
        <a:dk1>
          <a:srgbClr val="000000"/>
        </a:dk1>
        <a:lt1>
          <a:srgbClr val="FFFFFF"/>
        </a:lt1>
        <a:dk2>
          <a:srgbClr val="000000"/>
        </a:dk2>
        <a:lt2>
          <a:srgbClr val="B2B4B3"/>
        </a:lt2>
        <a:accent1>
          <a:srgbClr val="A0CFEB"/>
        </a:accent1>
        <a:accent2>
          <a:srgbClr val="C4262E"/>
        </a:accent2>
        <a:accent3>
          <a:srgbClr val="FFFFFF"/>
        </a:accent3>
        <a:accent4>
          <a:srgbClr val="000000"/>
        </a:accent4>
        <a:accent5>
          <a:srgbClr val="CDE4F3"/>
        </a:accent5>
        <a:accent6>
          <a:srgbClr val="B12129"/>
        </a:accent6>
        <a:hlink>
          <a:srgbClr val="3F9C35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SIBSON CONSULTING Document" id="{8B48DD64-9FB5-4282-8588-7B21241C64BB}" vid="{85534FED-CE0B-46C2-A386-62A7B1E79165}"/>
    </a:ext>
  </a:extLst>
</a:theme>
</file>

<file path=ppt/theme/theme2.xml><?xml version="1.0" encoding="utf-8"?>
<a:theme xmlns:a="http://schemas.openxmlformats.org/drawingml/2006/main" name="Data slides">
  <a:themeElements>
    <a:clrScheme name="Custom 1">
      <a:dk1>
        <a:srgbClr val="333333"/>
      </a:dk1>
      <a:lt1>
        <a:sysClr val="window" lastClr="FFFFFF"/>
      </a:lt1>
      <a:dk2>
        <a:srgbClr val="666666"/>
      </a:dk2>
      <a:lt2>
        <a:srgbClr val="EEECE1"/>
      </a:lt2>
      <a:accent1>
        <a:srgbClr val="8BAB42"/>
      </a:accent1>
      <a:accent2>
        <a:srgbClr val="CCCCCC"/>
      </a:accent2>
      <a:accent3>
        <a:srgbClr val="60574C"/>
      </a:accent3>
      <a:accent4>
        <a:srgbClr val="31859C"/>
      </a:accent4>
      <a:accent5>
        <a:srgbClr val="A8BC33"/>
      </a:accent5>
      <a:accent6>
        <a:srgbClr val="FFFFFF"/>
      </a:accent6>
      <a:hlink>
        <a:srgbClr val="31859C"/>
      </a:hlink>
      <a:folHlink>
        <a:srgbClr val="31859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9ECD33"/>
      </a:accent1>
      <a:accent2>
        <a:srgbClr val="E19933"/>
      </a:accent2>
      <a:accent3>
        <a:srgbClr val="DC5D3D"/>
      </a:accent3>
      <a:accent4>
        <a:srgbClr val="A967CB"/>
      </a:accent4>
      <a:accent5>
        <a:srgbClr val="5EA5DD"/>
      </a:accent5>
      <a:accent6>
        <a:srgbClr val="44BEA9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98D1675B-7325-48AD-994B-0DEF3379A98D}"/>
    </a:ext>
  </a:extLst>
</a:theme>
</file>

<file path=ppt/theme/theme4.xml><?xml version="1.0" encoding="utf-8"?>
<a:theme xmlns:a="http://schemas.openxmlformats.org/drawingml/2006/main" name="Office Theme">
  <a:themeElements>
    <a:clrScheme name="Seashells">
      <a:dk1>
        <a:srgbClr val="634823"/>
      </a:dk1>
      <a:lt1>
        <a:sysClr val="window" lastClr="FFFFFF"/>
      </a:lt1>
      <a:dk2>
        <a:srgbClr val="000000"/>
      </a:dk2>
      <a:lt2>
        <a:srgbClr val="F9EDD7"/>
      </a:lt2>
      <a:accent1>
        <a:srgbClr val="803C63"/>
      </a:accent1>
      <a:accent2>
        <a:srgbClr val="5A95A4"/>
      </a:accent2>
      <a:accent3>
        <a:srgbClr val="EBB419"/>
      </a:accent3>
      <a:accent4>
        <a:srgbClr val="E1771F"/>
      </a:accent4>
      <a:accent5>
        <a:srgbClr val="648C7A"/>
      </a:accent5>
      <a:accent6>
        <a:srgbClr val="ACBB51"/>
      </a:accent6>
      <a:hlink>
        <a:srgbClr val="5A95A4"/>
      </a:hlink>
      <a:folHlink>
        <a:srgbClr val="E1771F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Seashells">
      <a:dk1>
        <a:srgbClr val="634823"/>
      </a:dk1>
      <a:lt1>
        <a:sysClr val="window" lastClr="FFFFFF"/>
      </a:lt1>
      <a:dk2>
        <a:srgbClr val="000000"/>
      </a:dk2>
      <a:lt2>
        <a:srgbClr val="F9EDD7"/>
      </a:lt2>
      <a:accent1>
        <a:srgbClr val="803C63"/>
      </a:accent1>
      <a:accent2>
        <a:srgbClr val="5A95A4"/>
      </a:accent2>
      <a:accent3>
        <a:srgbClr val="EBB419"/>
      </a:accent3>
      <a:accent4>
        <a:srgbClr val="E1771F"/>
      </a:accent4>
      <a:accent5>
        <a:srgbClr val="648C7A"/>
      </a:accent5>
      <a:accent6>
        <a:srgbClr val="ACBB51"/>
      </a:accent6>
      <a:hlink>
        <a:srgbClr val="5A95A4"/>
      </a:hlink>
      <a:folHlink>
        <a:srgbClr val="E1771F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05420c5-ce29-4fd8-9b0b-06107616db1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58D88600E1A94FA3EA08FFB8100B44" ma:contentTypeVersion="12" ma:contentTypeDescription="Create a new document." ma:contentTypeScope="" ma:versionID="07e4ddd58a83c4db61c786069a0f1040">
  <xsd:schema xmlns:xsd="http://www.w3.org/2001/XMLSchema" xmlns:xs="http://www.w3.org/2001/XMLSchema" xmlns:p="http://schemas.microsoft.com/office/2006/metadata/properties" xmlns:ns3="005420c5-ce29-4fd8-9b0b-06107616db10" xmlns:ns4="2410f877-682a-4a84-b4b9-52eb2a99858c" targetNamespace="http://schemas.microsoft.com/office/2006/metadata/properties" ma:root="true" ma:fieldsID="1f8d1c40977bbf3988b8287b743bd47e" ns3:_="" ns4:_="">
    <xsd:import namespace="005420c5-ce29-4fd8-9b0b-06107616db10"/>
    <xsd:import namespace="2410f877-682a-4a84-b4b9-52eb2a99858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AutoTags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5420c5-ce29-4fd8-9b0b-06107616db1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15" nillable="true" ma:displayName="_activity" ma:hidden="true" ma:internalName="_activity">
      <xsd:simpleType>
        <xsd:restriction base="dms:Note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10f877-682a-4a84-b4b9-52eb2a99858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B739C01-A55D-4154-8A5A-0B12F337382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5C4FE95-5FDD-4F38-A968-D37070C529A2}">
  <ds:schemaRefs>
    <ds:schemaRef ds:uri="http://purl.org/dc/elements/1.1/"/>
    <ds:schemaRef ds:uri="005420c5-ce29-4fd8-9b0b-06107616db10"/>
    <ds:schemaRef ds:uri="http://schemas.microsoft.com/office/infopath/2007/PartnerControls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purl.org/dc/terms/"/>
    <ds:schemaRef ds:uri="2410f877-682a-4a84-b4b9-52eb2a99858c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CA0E10A-4563-40F3-ADDD-5B4D89EAB10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05420c5-ce29-4fd8-9b0b-06107616db10"/>
    <ds:schemaRef ds:uri="2410f877-682a-4a84-b4b9-52eb2a99858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186157</TotalTime>
  <Words>981</Words>
  <Application>Microsoft Office PowerPoint</Application>
  <PresentationFormat>On-screen Show (4:3)</PresentationFormat>
  <Paragraphs>200</Paragraphs>
  <Slides>28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13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45" baseType="lpstr">
      <vt:lpstr>Arial</vt:lpstr>
      <vt:lpstr>Arial Black</vt:lpstr>
      <vt:lpstr>Arial Narrow</vt:lpstr>
      <vt:lpstr>Calibri</vt:lpstr>
      <vt:lpstr>Calibri Light</vt:lpstr>
      <vt:lpstr>Century Gothic</vt:lpstr>
      <vt:lpstr>Corbel</vt:lpstr>
      <vt:lpstr>Franklin Gothic Medium</vt:lpstr>
      <vt:lpstr>Gill Sans MT</vt:lpstr>
      <vt:lpstr>Symbol</vt:lpstr>
      <vt:lpstr>Times New Roman</vt:lpstr>
      <vt:lpstr>Wingdings</vt:lpstr>
      <vt:lpstr>Wingdings 2</vt:lpstr>
      <vt:lpstr>SIBSON CONSULTING Document</vt:lpstr>
      <vt:lpstr>Data slides</vt:lpstr>
      <vt:lpstr>Quotable</vt:lpstr>
      <vt:lpstr>Worksheet</vt:lpstr>
      <vt:lpstr>GM Leadership Report –  John Viola</vt:lpstr>
      <vt:lpstr>Chief Tim Robinson</vt:lpstr>
      <vt:lpstr>PowerPoint Presentation</vt:lpstr>
      <vt:lpstr>Golf Course Irrigation</vt:lpstr>
      <vt:lpstr>Veterans Memorial Pavilion</vt:lpstr>
      <vt:lpstr>Racquet Sports Building</vt:lpstr>
      <vt:lpstr>Jet Ski Slips</vt:lpstr>
      <vt:lpstr>Firehouse</vt:lpstr>
      <vt:lpstr>Electrical Issues  at Sports Core Pool</vt:lpstr>
      <vt:lpstr>RFP – Food &amp; Beverage</vt:lpstr>
      <vt:lpstr>Director of Business Administration –  Linda Martin</vt:lpstr>
      <vt:lpstr>Maintenance</vt:lpstr>
      <vt:lpstr>Drainage</vt:lpstr>
      <vt:lpstr>Roads</vt:lpstr>
      <vt:lpstr>Bulkheads</vt:lpstr>
      <vt:lpstr>Mailboxes</vt:lpstr>
      <vt:lpstr>CPI Violation Dashboard August</vt:lpstr>
      <vt:lpstr>Work Orders August</vt:lpstr>
      <vt:lpstr>Customer Service Dashboard (from info@oceanpines.org) August</vt:lpstr>
      <vt:lpstr>Financials</vt:lpstr>
      <vt:lpstr>Budget 2025-2026</vt:lpstr>
      <vt:lpstr>MONTH OF AUGUST 2024  FINANCIAL RESULTS</vt:lpstr>
      <vt:lpstr>AUGUST 2024 YTD FINANCIAL RESULTS </vt:lpstr>
      <vt:lpstr>PUBLIC SAFETY PERCENTAGE OF ASSESSMENT </vt:lpstr>
      <vt:lpstr>PUBLIC SAFETY INCREASES TO ASSESSMENT </vt:lpstr>
      <vt:lpstr>UNAUDITED RESERVE SUMMARY  AUGUST 2024 ($ MILLIONS)</vt:lpstr>
      <vt:lpstr>Treasurer’s Report -  Monica Rakowski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Board of Directors Meeting</dc:title>
  <dc:creator>Michelle Bennett</dc:creator>
  <cp:lastModifiedBy>Linda Martin</cp:lastModifiedBy>
  <cp:revision>1640</cp:revision>
  <cp:lastPrinted>2024-09-27T17:02:15Z</cp:lastPrinted>
  <dcterms:created xsi:type="dcterms:W3CDTF">2021-01-13T14:26:54Z</dcterms:created>
  <dcterms:modified xsi:type="dcterms:W3CDTF">2024-09-27T19:29:02Z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0x010100DF58D88600E1A94FA3EA08FFB8100B44</vt:lpwstr>
  </property>
</Properties>
</file>