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87" r:id="rId1"/>
  </p:sldMasterIdLst>
  <p:notesMasterIdLst>
    <p:notesMasterId r:id="rId14"/>
  </p:notesMasterIdLst>
  <p:handoutMasterIdLst>
    <p:handoutMasterId r:id="rId15"/>
  </p:handoutMasterIdLst>
  <p:sldIdLst>
    <p:sldId id="315" r:id="rId2"/>
    <p:sldId id="1348" r:id="rId3"/>
    <p:sldId id="1352" r:id="rId4"/>
    <p:sldId id="1355" r:id="rId5"/>
    <p:sldId id="1354" r:id="rId6"/>
    <p:sldId id="1357" r:id="rId7"/>
    <p:sldId id="1356" r:id="rId8"/>
    <p:sldId id="1351" r:id="rId9"/>
    <p:sldId id="1353" r:id="rId10"/>
    <p:sldId id="1330" r:id="rId11"/>
    <p:sldId id="1358" r:id="rId12"/>
    <p:sldId id="311" r:id="rId13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208D5D-B8D9-43E6-8D23-5F760EEF8BE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A9A489-E618-43F9-A836-78C63F0C4B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7513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6DF0A-7F35-4758-A98E-1AE1BE47CD90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E70DA7-DF16-4E7B-96FB-CE7F7CA5D5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29377-86DD-4EC7-8E60-148F585716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7513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84ADD-A09F-4F32-A948-BCB5E8CB6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39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513" y="1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297BE-6CCA-498D-AD2E-7D3867CAE80E}" type="datetimeFigureOut">
              <a:rPr lang="en-US" smtClean="0"/>
              <a:t>2/7/2024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371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05" y="4473576"/>
            <a:ext cx="5504204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513" y="8829676"/>
            <a:ext cx="298274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88CE51-F1E1-468F-B8CD-7C3DBE303D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7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8CE51-F1E1-468F-B8CD-7C3DBE303D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26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8CE51-F1E1-468F-B8CD-7C3DBE303D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3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8CE51-F1E1-468F-B8CD-7C3DBE303D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14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88CE51-F1E1-468F-B8CD-7C3DBE303D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8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1B63A76-31D5-423F-BD94-F48D645CCA35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753797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94349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7875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21948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27946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15286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0480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59674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00599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36065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3E94-E1BF-471D-89E1-2CAA5A3C824F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29522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94340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1438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FEBA-5C63-4CF7-BFAD-179BB73B1E8D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2610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855AD-6F5A-428E-A33F-1C07FB5DF21A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12446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54397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065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087D094-DF7B-4547-B4EC-E0C69CBCA3F1}" type="datetime1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7A100F-4E49-415F-94DF-B89B68944E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2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289" r:id="rId2"/>
    <p:sldLayoutId id="2147484290" r:id="rId3"/>
    <p:sldLayoutId id="2147484291" r:id="rId4"/>
    <p:sldLayoutId id="2147484292" r:id="rId5"/>
    <p:sldLayoutId id="2147484293" r:id="rId6"/>
    <p:sldLayoutId id="2147484294" r:id="rId7"/>
    <p:sldLayoutId id="2147484295" r:id="rId8"/>
    <p:sldLayoutId id="2147484296" r:id="rId9"/>
    <p:sldLayoutId id="2147484297" r:id="rId10"/>
    <p:sldLayoutId id="2147484298" r:id="rId11"/>
    <p:sldLayoutId id="2147484299" r:id="rId12"/>
    <p:sldLayoutId id="2147484300" r:id="rId13"/>
    <p:sldLayoutId id="2147484301" r:id="rId14"/>
    <p:sldLayoutId id="2147484302" r:id="rId15"/>
    <p:sldLayoutId id="2147484303" r:id="rId16"/>
    <p:sldLayoutId id="2147484304" r:id="rId17"/>
  </p:sldLayoutIdLst>
  <p:transition spd="med">
    <p:pull/>
  </p:transition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emf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em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emf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EWOceanPinesAssociation_Circle_logo small">
            <a:extLst>
              <a:ext uri="{FF2B5EF4-FFF2-40B4-BE49-F238E27FC236}">
                <a16:creationId xmlns:a16="http://schemas.microsoft.com/office/drawing/2014/main" id="{793F46EB-5545-4533-BD0D-0C85B6783D9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35800" y="1418597"/>
            <a:ext cx="3858780" cy="385878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C5E93-1D57-415B-835B-0EA5858FD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303" y="2558642"/>
            <a:ext cx="6438948" cy="3317226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 Budget Hearing on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Recommended FY 2024-2025 Budget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b="1" dirty="0">
              <a:solidFill>
                <a:srgbClr val="26262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February 7</a:t>
            </a:r>
            <a:r>
              <a:rPr lang="en-US" sz="2800" b="1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2024</a:t>
            </a:r>
            <a:endParaRPr lang="en-US" sz="2800" b="1" dirty="0">
              <a:solidFill>
                <a:srgbClr val="26262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b="1" dirty="0">
              <a:solidFill>
                <a:srgbClr val="26262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11:00 AM – Clubhouse Meeting Room</a:t>
            </a:r>
          </a:p>
        </p:txBody>
      </p:sp>
    </p:spTree>
    <p:extLst>
      <p:ext uri="{BB962C8B-B14F-4D97-AF65-F5344CB8AC3E}">
        <p14:creationId xmlns:p14="http://schemas.microsoft.com/office/powerpoint/2010/main" val="845828818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07172-CD61-45EB-BEE3-F644503E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ADA5DB-ED12-413A-AAB5-6A8D1152E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A45E5C-ACB9-49E8-B4DB-5255C237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5EB90E-F1E9-4734-B292-99EE6F97FC9A}"/>
              </a:ext>
            </a:extLst>
          </p:cNvPr>
          <p:cNvSpPr/>
          <p:nvPr/>
        </p:nvSpPr>
        <p:spPr>
          <a:xfrm>
            <a:off x="924120" y="1557727"/>
            <a:ext cx="3073940" cy="29553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n w="3175" cmpd="sng">
                  <a:noFill/>
                </a:ln>
                <a:solidFill>
                  <a:srgbClr val="26262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Pricing Schedule – Recommended Combo Pricing</a:t>
            </a:r>
            <a:endParaRPr lang="en-US" sz="3600" dirty="0">
              <a:ln w="3175" cmpd="sng">
                <a:noFill/>
              </a:ln>
              <a:solidFill>
                <a:srgbClr val="262626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57E618C-1D7B-4A51-90C1-6106CD8A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F4C16-1FC8-CE52-2E2E-ABF0CE260B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057" r="31016" b="1"/>
          <a:stretch/>
        </p:blipFill>
        <p:spPr>
          <a:xfrm>
            <a:off x="5880338" y="1782171"/>
            <a:ext cx="5256162" cy="27308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47B97D-8D33-A5DC-22C7-B8E21D2ACEDF}"/>
              </a:ext>
            </a:extLst>
          </p:cNvPr>
          <p:cNvSpPr txBox="1"/>
          <p:nvPr/>
        </p:nvSpPr>
        <p:spPr>
          <a:xfrm>
            <a:off x="8168738" y="1539143"/>
            <a:ext cx="679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New</a:t>
            </a:r>
          </a:p>
        </p:txBody>
      </p:sp>
    </p:spTree>
    <p:extLst>
      <p:ext uri="{BB962C8B-B14F-4D97-AF65-F5344CB8AC3E}">
        <p14:creationId xmlns:p14="http://schemas.microsoft.com/office/powerpoint/2010/main" val="1133693199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78DD00-4792-D9E5-6D16-E46417D4A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E959FB12-2399-9F57-84F7-6BA440A59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A14E401-42E0-A751-5010-05B9113ED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655B8C-D220-9D23-0841-1E8183573A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9CCC006-1250-448F-401C-6EB3AF00F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C6B3EA5-316B-088C-F71C-7A7D07822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9276D2-5C98-6157-380B-611800027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CE28E5E2-23CC-1A1E-8825-D18051FBD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A3C796-6CDB-DD2B-DA22-ECDF1886A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7738AFD-AD3B-598A-4F42-CAC476EC2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F2C1F9-1AA4-4222-CCCB-4D6F65966BDA}"/>
              </a:ext>
            </a:extLst>
          </p:cNvPr>
          <p:cNvSpPr/>
          <p:nvPr/>
        </p:nvSpPr>
        <p:spPr>
          <a:xfrm>
            <a:off x="826852" y="1128409"/>
            <a:ext cx="3073940" cy="29553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Capital Summary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C672311-02EB-48FC-C0C2-444EFAB1E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198F8-839C-8BA2-42CE-CF3D243C39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879" y="287643"/>
            <a:ext cx="4994808" cy="633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02928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1CD07172-CD61-45EB-BEE3-F644503E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EADA5DB-ED12-413A-AAB5-6A8D1152E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BA45E5C-ACB9-49E8-B4DB-5255C237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E792A1-29DA-408F-8C50-737EB39FAD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26852" y="872061"/>
            <a:ext cx="3073940" cy="333082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dirty="0"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Items/Projects</a:t>
            </a:r>
          </a:p>
        </p:txBody>
      </p:sp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857E618C-1D7B-4A51-90C1-6106CD8A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167AB7-F94A-059C-46CC-E9CA472ABE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000">
            <a:off x="5539677" y="118710"/>
            <a:ext cx="6092697" cy="663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621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792A1-29DA-408F-8C50-737EB39FAD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7562" y="591627"/>
            <a:ext cx="10905689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Recommended FY 2024/2025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433A1-4D3D-47A1-910B-1677064D99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7562" y="1748901"/>
            <a:ext cx="10905689" cy="44280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Key items that were addressed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Pricing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Salaries (statutory)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Reserves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Safety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Capital (will address in a separate slide)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Recommended budget highlights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Increased revenue from amenities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Increased spend replacement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Lower assessment</a:t>
            </a:r>
          </a:p>
          <a:p>
            <a:pPr lvl="1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790026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792A1-29DA-408F-8C50-737EB39FAD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7562" y="591627"/>
            <a:ext cx="10905689" cy="6477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Recommended FY 2024/2025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433A1-4D3D-47A1-910B-1677064D99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7562" y="1748901"/>
            <a:ext cx="10905689" cy="4428062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Infrastructure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Roads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Bulkheads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Drainage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Capital Replacement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Balance Sheet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DMA Study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November 2024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Tiki Bar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Racquet Sports building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Veterans Memorial pavilion</a:t>
            </a:r>
          </a:p>
          <a:p>
            <a:pPr lvl="1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91777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63A964-C91E-66BF-BBAC-F25D108CF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2D3869D-0C20-3F53-15AE-02A4D033E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A23FB34-ADAB-0818-19F7-62F08889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D70989-4964-8350-B0A9-729357E17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29B11B-6C84-A566-4392-766521328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61A3177-1124-93D0-0651-990764972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C2C6E5-8F73-DA23-2707-B8D02FEF2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02170CAD-74C1-70A1-524A-D122D5C17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4B1C04F-CC83-1DE6-BE0F-8A238E2F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26133F9-7497-22A3-40F9-380B186B0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6BEF1B-4FFB-A4A2-3D4A-60606721806A}"/>
              </a:ext>
            </a:extLst>
          </p:cNvPr>
          <p:cNvSpPr/>
          <p:nvPr/>
        </p:nvSpPr>
        <p:spPr>
          <a:xfrm>
            <a:off x="826852" y="1128408"/>
            <a:ext cx="3073940" cy="33541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Estimate/ Budget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3175" cmpd="sng">
                  <a:noFill/>
                </a:ln>
                <a:solidFill>
                  <a:srgbClr val="26262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Comparison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29DD82F-8664-F3F3-7671-A6E2F0719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95BAFE-4B3E-5FFC-CBC6-8146C3728C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1498" y="0"/>
            <a:ext cx="57983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3576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30F1D-AF88-29C6-ADCA-030827366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A96327AB-06F1-7FA0-4300-DCA489AD6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E56498-7BF3-5D85-8588-71596A5BD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45277B-DC87-6CFA-0608-A6CF74E28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5CEE3D-B4D1-159D-2AE5-64879462CD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3FE22D-38E6-D140-F1E6-832CCC29E8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4DE9BE0-4327-ED86-3034-96123A98B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24CE8554-D1C2-45DA-F62E-123D3A934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D44A93-8066-7086-3277-D9EA8A9E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574162-4067-2EDD-A4A2-95EC89EEE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987ED2-6CF8-3F57-6F39-C0E4400E3E27}"/>
              </a:ext>
            </a:extLst>
          </p:cNvPr>
          <p:cNvSpPr/>
          <p:nvPr/>
        </p:nvSpPr>
        <p:spPr>
          <a:xfrm>
            <a:off x="826852" y="1128409"/>
            <a:ext cx="3073940" cy="299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Department Summary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B6D9178-8BD0-2CC0-153B-039C854AF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5D37D9-A3E2-419E-04A9-7BED2E38F5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1104" y="0"/>
            <a:ext cx="4729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1577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A3876-D10A-33B7-1577-56C6616F0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3E0C5CB-B3AC-E94E-B7FC-D6DD0E4C5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C288A1-C4D9-16F4-1406-34A6BA7CE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A4CD2F-9540-FBE7-A682-09CD49C45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65D04FB-51D1-B847-2642-394706C15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2D308FF-9247-392D-F6A4-5F7864813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E7B6CC-60A9-BABB-E09F-E8CD0D3F5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F6E600E8-2C2C-2ADE-F9C6-7789F8A11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44D68FD-5B38-3087-782D-C3767B90D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F228FC-2303-4104-1597-22DA13C61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CB0EED-6B14-B24B-4090-8E69AACF910C}"/>
              </a:ext>
            </a:extLst>
          </p:cNvPr>
          <p:cNvSpPr/>
          <p:nvPr/>
        </p:nvSpPr>
        <p:spPr>
          <a:xfrm>
            <a:off x="826852" y="1128409"/>
            <a:ext cx="3073940" cy="299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Assessment Rates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510C410-DA2D-878E-C0A9-1AD64BE7D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E96C78-83FA-A709-DC4A-3B30CFA7E8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4369" y="810324"/>
            <a:ext cx="4836710" cy="504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717319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6D3237-CCED-6E85-D3C8-24737E79C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3C0EE55-8F89-476D-D80D-AE0D4B734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55C81B-50B6-3311-FF2C-E31FF819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1D7CCD7-576B-5A9D-88B1-B0673F7980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0413CF4-A2BB-DD5C-4599-C712298C1C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5150E25-6245-32F7-B379-CDF0ABEAC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D3091B-9B29-A4CE-63FC-40D1E8E3D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877F7F23-CC4B-8A34-B17E-AEE3DF2F7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23D9D1-4C16-4D2A-01C9-DF706EF80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DC3CE7-88B2-51A0-C47B-4912AE042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83AC17-D650-1D1D-E9CC-57EFCF1D06AB}"/>
              </a:ext>
            </a:extLst>
          </p:cNvPr>
          <p:cNvSpPr/>
          <p:nvPr/>
        </p:nvSpPr>
        <p:spPr>
          <a:xfrm>
            <a:off x="826852" y="1128409"/>
            <a:ext cx="3073940" cy="299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Assessment Summary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430F53D-46D0-24B1-ACAA-88DA69553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38A0B-5F2C-078F-93FE-158CA23C3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8538" y="749252"/>
            <a:ext cx="5655076" cy="535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44927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07172-CD61-45EB-BEE3-F644503E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ADA5DB-ED12-413A-AAB5-6A8D1152E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A45E5C-ACB9-49E8-B4DB-5255C237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5EB90E-F1E9-4734-B292-99EE6F97FC9A}"/>
              </a:ext>
            </a:extLst>
          </p:cNvPr>
          <p:cNvSpPr/>
          <p:nvPr/>
        </p:nvSpPr>
        <p:spPr>
          <a:xfrm>
            <a:off x="826852" y="1128409"/>
            <a:ext cx="3073940" cy="29907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Assessment Detail</a:t>
            </a:r>
            <a:endParaRPr kumimoji="0" lang="en-US" sz="44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57E618C-1D7B-4A51-90C1-6106CD8A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9A96C6-751F-6C4C-CAA1-8158E934B3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0000">
            <a:off x="6788426" y="0"/>
            <a:ext cx="4317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58055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49C117F-F390-437B-ADB0-57E87EFF3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7EF42F8-2417-49A6-95CE-DE9503B0A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F623B-2003-4AED-B02F-541A150EC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11837A-4F3D-419F-ACE2-E80B1EA28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9411D1A-7E2C-4A36-BE32-BF7A8E130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0742BC3-654B-4E41-9A6A-73A42E477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CD07172-CD61-45EB-BEE3-F644503E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ADA5DB-ED12-413A-AAB5-6A8D1152E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6138" y="496090"/>
            <a:ext cx="3823215" cy="588329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BA45E5C-ACB9-49E8-B4DB-5255C237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2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5EB90E-F1E9-4734-B292-99EE6F97FC9A}"/>
              </a:ext>
            </a:extLst>
          </p:cNvPr>
          <p:cNvSpPr/>
          <p:nvPr/>
        </p:nvSpPr>
        <p:spPr>
          <a:xfrm>
            <a:off x="860776" y="1539143"/>
            <a:ext cx="3073940" cy="29553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3175" cmpd="sng"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Pricing Schedule – Recommended Changes</a:t>
            </a:r>
            <a:endParaRPr kumimoji="0" lang="en-US" sz="3600" b="0" i="0" u="none" strike="noStrike" kern="1200" cap="none" spc="0" normalizeH="0" baseline="0" noProof="0" dirty="0">
              <a:ln w="3175" cmpd="sng">
                <a:noFill/>
              </a:ln>
              <a:solidFill>
                <a:srgbClr val="262626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57E618C-1D7B-4A51-90C1-6106CD8A1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95491" y="0"/>
            <a:ext cx="7396509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20C820-2DFF-8E8F-C42B-21BC164768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097" b="25191"/>
          <a:stretch/>
        </p:blipFill>
        <p:spPr>
          <a:xfrm>
            <a:off x="6119261" y="-3574"/>
            <a:ext cx="6069564" cy="6859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7D5CA2-F694-009B-9002-5320A36942A6}"/>
              </a:ext>
            </a:extLst>
          </p:cNvPr>
          <p:cNvSpPr txBox="1"/>
          <p:nvPr/>
        </p:nvSpPr>
        <p:spPr>
          <a:xfrm>
            <a:off x="5359500" y="5627701"/>
            <a:ext cx="84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Daily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87AA0B-3A71-4363-B0BB-ABF43A2EA937}"/>
              </a:ext>
            </a:extLst>
          </p:cNvPr>
          <p:cNvSpPr txBox="1"/>
          <p:nvPr/>
        </p:nvSpPr>
        <p:spPr>
          <a:xfrm>
            <a:off x="4702517" y="230101"/>
            <a:ext cx="155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Memberships</a:t>
            </a:r>
          </a:p>
        </p:txBody>
      </p:sp>
    </p:spTree>
    <p:extLst>
      <p:ext uri="{BB962C8B-B14F-4D97-AF65-F5344CB8AC3E}">
        <p14:creationId xmlns:p14="http://schemas.microsoft.com/office/powerpoint/2010/main" val="2051770562"/>
      </p:ext>
    </p:extLst>
  </p:cSld>
  <p:clrMapOvr>
    <a:masterClrMapping/>
  </p:clrMapOvr>
  <p:transition spd="med">
    <p:pull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5771</TotalTime>
  <Words>114</Words>
  <Application>Microsoft Office PowerPoint</Application>
  <PresentationFormat>Widescreen</PresentationFormat>
  <Paragraphs>47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Garamond</vt:lpstr>
      <vt:lpstr>Organic</vt:lpstr>
      <vt:lpstr>PowerPoint Presentation</vt:lpstr>
      <vt:lpstr>Recommended FY 2024/2025</vt:lpstr>
      <vt:lpstr>Recommended FY 2024/2025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Capital Items/Projects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Recommended Budget  Fiscal Year 2018-2019</dc:title>
  <dc:creator>John Bailey</dc:creator>
  <cp:lastModifiedBy>Linda Martin</cp:lastModifiedBy>
  <cp:revision>210</cp:revision>
  <cp:lastPrinted>2024-02-07T14:43:55Z</cp:lastPrinted>
  <dcterms:created xsi:type="dcterms:W3CDTF">2018-01-17T20:33:43Z</dcterms:created>
  <dcterms:modified xsi:type="dcterms:W3CDTF">2024-02-07T15:13:53Z</dcterms:modified>
</cp:coreProperties>
</file>