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8" r:id="rId3"/>
    <p:sldId id="266" r:id="rId4"/>
    <p:sldId id="257" r:id="rId5"/>
    <p:sldId id="259" r:id="rId6"/>
    <p:sldId id="260" r:id="rId7"/>
    <p:sldId id="261" r:id="rId8"/>
    <p:sldId id="263" r:id="rId9"/>
    <p:sldId id="262" r:id="rId10"/>
    <p:sldId id="265"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8"/>
    <p:restoredTop sz="94694"/>
  </p:normalViewPr>
  <p:slideViewPr>
    <p:cSldViewPr snapToGrid="0">
      <p:cViewPr varScale="1">
        <p:scale>
          <a:sx n="121" d="100"/>
          <a:sy n="121" d="100"/>
        </p:scale>
        <p:origin x="51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1D3F7C-E75A-5941-A84E-FCCA6C21568B}" type="datetimeFigureOut">
              <a:rPr lang="en-US" smtClean="0"/>
              <a:t>3/14/23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97D4C3-92A7-FB4A-B671-C2359E7194E3}" type="slidenum">
              <a:rPr lang="en-US" smtClean="0"/>
              <a:t>‹#›</a:t>
            </a:fld>
            <a:endParaRPr lang="en-US"/>
          </a:p>
        </p:txBody>
      </p:sp>
    </p:spTree>
    <p:extLst>
      <p:ext uri="{BB962C8B-B14F-4D97-AF65-F5344CB8AC3E}">
        <p14:creationId xmlns:p14="http://schemas.microsoft.com/office/powerpoint/2010/main" val="877304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46E6D-F421-2E59-6624-10827CAB4A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D12FB9-11C3-7431-0F04-4774D011A6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D1D322-C55C-65E3-0B71-C8B9941182F1}"/>
              </a:ext>
            </a:extLst>
          </p:cNvPr>
          <p:cNvSpPr>
            <a:spLocks noGrp="1"/>
          </p:cNvSpPr>
          <p:nvPr>
            <p:ph type="dt" sz="half" idx="10"/>
          </p:nvPr>
        </p:nvSpPr>
        <p:spPr/>
        <p:txBody>
          <a:bodyPr/>
          <a:lstStyle/>
          <a:p>
            <a:fld id="{5DAD8A27-A7CC-4746-8265-F744A609C9CC}" type="datetime1">
              <a:rPr lang="en-US" smtClean="0"/>
              <a:t>3/14/23</a:t>
            </a:fld>
            <a:endParaRPr lang="en-US"/>
          </a:p>
        </p:txBody>
      </p:sp>
      <p:sp>
        <p:nvSpPr>
          <p:cNvPr id="5" name="Footer Placeholder 4">
            <a:extLst>
              <a:ext uri="{FF2B5EF4-FFF2-40B4-BE49-F238E27FC236}">
                <a16:creationId xmlns:a16="http://schemas.microsoft.com/office/drawing/2014/main" id="{838BB50D-C329-D9A9-D16E-FBCD661CCE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0E6C1D-D361-3B52-710D-D0758E19BC6E}"/>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2088023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70D52-CC1F-CF0E-1C5C-2C4C097316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17014D-00E2-364E-F2E4-0104961368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0DCDB2-FFE7-1437-7FAE-61C009E87B78}"/>
              </a:ext>
            </a:extLst>
          </p:cNvPr>
          <p:cNvSpPr>
            <a:spLocks noGrp="1"/>
          </p:cNvSpPr>
          <p:nvPr>
            <p:ph type="dt" sz="half" idx="10"/>
          </p:nvPr>
        </p:nvSpPr>
        <p:spPr/>
        <p:txBody>
          <a:bodyPr/>
          <a:lstStyle/>
          <a:p>
            <a:fld id="{EB722790-73E3-934F-A765-BB29E2217FFD}" type="datetime1">
              <a:rPr lang="en-US" smtClean="0"/>
              <a:t>3/14/23</a:t>
            </a:fld>
            <a:endParaRPr lang="en-US"/>
          </a:p>
        </p:txBody>
      </p:sp>
      <p:sp>
        <p:nvSpPr>
          <p:cNvPr id="5" name="Footer Placeholder 4">
            <a:extLst>
              <a:ext uri="{FF2B5EF4-FFF2-40B4-BE49-F238E27FC236}">
                <a16:creationId xmlns:a16="http://schemas.microsoft.com/office/drawing/2014/main" id="{A0FBFFD4-E4BA-ABBD-EF6A-B5A7E0C836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BA7928-A190-BB75-8AE0-6F3A5E6F03F9}"/>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116777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98F10E-49BE-01B8-F96E-5255AB1845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21F656-2A42-4E27-375C-5AFC042FE78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E51502-8B2E-D1FE-B459-AA91C12187A9}"/>
              </a:ext>
            </a:extLst>
          </p:cNvPr>
          <p:cNvSpPr>
            <a:spLocks noGrp="1"/>
          </p:cNvSpPr>
          <p:nvPr>
            <p:ph type="dt" sz="half" idx="10"/>
          </p:nvPr>
        </p:nvSpPr>
        <p:spPr/>
        <p:txBody>
          <a:bodyPr/>
          <a:lstStyle/>
          <a:p>
            <a:fld id="{1647F061-CA68-6B4F-A316-D9DAE4765B5D}" type="datetime1">
              <a:rPr lang="en-US" smtClean="0"/>
              <a:t>3/14/23</a:t>
            </a:fld>
            <a:endParaRPr lang="en-US"/>
          </a:p>
        </p:txBody>
      </p:sp>
      <p:sp>
        <p:nvSpPr>
          <p:cNvPr id="5" name="Footer Placeholder 4">
            <a:extLst>
              <a:ext uri="{FF2B5EF4-FFF2-40B4-BE49-F238E27FC236}">
                <a16:creationId xmlns:a16="http://schemas.microsoft.com/office/drawing/2014/main" id="{D89D1121-66DB-4CDE-C9ED-108C0C0862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CCF891-92FB-B5D5-3BF5-6F06316ECC4E}"/>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113751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9C000-8B9A-E62B-F8D7-C3E317AD73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F97AE4-93C7-261C-7549-7E08770FEB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D576DE-DE58-C637-B690-13905FC4F5D3}"/>
              </a:ext>
            </a:extLst>
          </p:cNvPr>
          <p:cNvSpPr>
            <a:spLocks noGrp="1"/>
          </p:cNvSpPr>
          <p:nvPr>
            <p:ph type="dt" sz="half" idx="10"/>
          </p:nvPr>
        </p:nvSpPr>
        <p:spPr/>
        <p:txBody>
          <a:bodyPr/>
          <a:lstStyle/>
          <a:p>
            <a:fld id="{A6A0486D-A01E-6A49-881A-3C4EC9B349EA}" type="datetime1">
              <a:rPr lang="en-US" smtClean="0"/>
              <a:t>3/14/23</a:t>
            </a:fld>
            <a:endParaRPr lang="en-US"/>
          </a:p>
        </p:txBody>
      </p:sp>
      <p:sp>
        <p:nvSpPr>
          <p:cNvPr id="5" name="Footer Placeholder 4">
            <a:extLst>
              <a:ext uri="{FF2B5EF4-FFF2-40B4-BE49-F238E27FC236}">
                <a16:creationId xmlns:a16="http://schemas.microsoft.com/office/drawing/2014/main" id="{9110A860-8B02-8E57-6748-10DC4E0202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9FE1B4-0808-7F62-1A75-8CF345EE9B24}"/>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1243945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6AD11-AE9E-A08D-755B-5F4C1E8473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9920DB-B487-8424-85C8-14EF704E3A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9767C5-82BA-8CD7-EA76-B018A027E64C}"/>
              </a:ext>
            </a:extLst>
          </p:cNvPr>
          <p:cNvSpPr>
            <a:spLocks noGrp="1"/>
          </p:cNvSpPr>
          <p:nvPr>
            <p:ph type="dt" sz="half" idx="10"/>
          </p:nvPr>
        </p:nvSpPr>
        <p:spPr/>
        <p:txBody>
          <a:bodyPr/>
          <a:lstStyle/>
          <a:p>
            <a:fld id="{B8EB80FE-7CB1-AF4C-8353-62A557515495}" type="datetime1">
              <a:rPr lang="en-US" smtClean="0"/>
              <a:t>3/14/23</a:t>
            </a:fld>
            <a:endParaRPr lang="en-US"/>
          </a:p>
        </p:txBody>
      </p:sp>
      <p:sp>
        <p:nvSpPr>
          <p:cNvPr id="5" name="Footer Placeholder 4">
            <a:extLst>
              <a:ext uri="{FF2B5EF4-FFF2-40B4-BE49-F238E27FC236}">
                <a16:creationId xmlns:a16="http://schemas.microsoft.com/office/drawing/2014/main" id="{02B56BC9-D4BD-5984-B9C1-DEE16966DF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5FAC39-E8AE-F1D3-C20E-FC6E063D9502}"/>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689775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07ECF-CA9D-CF5A-2624-3AC045E2B5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FF8BB4-CFE6-B097-ED8C-E751149D67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17D9A2-2F08-E197-B840-1BE9DDD92A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BFB7A4E-985E-0EA9-B21A-2F1ADC837133}"/>
              </a:ext>
            </a:extLst>
          </p:cNvPr>
          <p:cNvSpPr>
            <a:spLocks noGrp="1"/>
          </p:cNvSpPr>
          <p:nvPr>
            <p:ph type="dt" sz="half" idx="10"/>
          </p:nvPr>
        </p:nvSpPr>
        <p:spPr/>
        <p:txBody>
          <a:bodyPr/>
          <a:lstStyle/>
          <a:p>
            <a:fld id="{49B47A20-AB4B-F145-84DA-FAF55B677750}" type="datetime1">
              <a:rPr lang="en-US" smtClean="0"/>
              <a:t>3/14/23</a:t>
            </a:fld>
            <a:endParaRPr lang="en-US"/>
          </a:p>
        </p:txBody>
      </p:sp>
      <p:sp>
        <p:nvSpPr>
          <p:cNvPr id="6" name="Footer Placeholder 5">
            <a:extLst>
              <a:ext uri="{FF2B5EF4-FFF2-40B4-BE49-F238E27FC236}">
                <a16:creationId xmlns:a16="http://schemas.microsoft.com/office/drawing/2014/main" id="{3752B248-7A01-B608-4670-9E6B43A9F7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286BC7-FFD7-3BD9-1782-FF3D6790F571}"/>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3963266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18335-093C-3F00-BD77-6EE743A675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44BC0D3-2A6B-5A47-F15E-DAC49D7C8E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453966-8F6F-B99C-56A7-5677DD802E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E0F4EB-B4CE-D995-B633-911D30B21B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21FACB-5741-B68C-714F-408AD79649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F2DCDD-DFA4-9CD1-2885-4C862FB70EE2}"/>
              </a:ext>
            </a:extLst>
          </p:cNvPr>
          <p:cNvSpPr>
            <a:spLocks noGrp="1"/>
          </p:cNvSpPr>
          <p:nvPr>
            <p:ph type="dt" sz="half" idx="10"/>
          </p:nvPr>
        </p:nvSpPr>
        <p:spPr/>
        <p:txBody>
          <a:bodyPr/>
          <a:lstStyle/>
          <a:p>
            <a:fld id="{D74DB8EA-EB8D-B047-83CA-3F14F2634700}" type="datetime1">
              <a:rPr lang="en-US" smtClean="0"/>
              <a:t>3/14/23</a:t>
            </a:fld>
            <a:endParaRPr lang="en-US"/>
          </a:p>
        </p:txBody>
      </p:sp>
      <p:sp>
        <p:nvSpPr>
          <p:cNvPr id="8" name="Footer Placeholder 7">
            <a:extLst>
              <a:ext uri="{FF2B5EF4-FFF2-40B4-BE49-F238E27FC236}">
                <a16:creationId xmlns:a16="http://schemas.microsoft.com/office/drawing/2014/main" id="{48B17835-45E7-DD7D-5BC2-4EEDA25ED9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F44F495-8DD0-95AA-1EEC-2017B2F8FDCE}"/>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3388752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B8134-7286-E78E-AA46-865E5EA2AA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31A361-1719-6D13-9BA2-12D23D857DE2}"/>
              </a:ext>
            </a:extLst>
          </p:cNvPr>
          <p:cNvSpPr>
            <a:spLocks noGrp="1"/>
          </p:cNvSpPr>
          <p:nvPr>
            <p:ph type="dt" sz="half" idx="10"/>
          </p:nvPr>
        </p:nvSpPr>
        <p:spPr/>
        <p:txBody>
          <a:bodyPr/>
          <a:lstStyle/>
          <a:p>
            <a:fld id="{78D5000F-7185-DC47-92EE-042156C904F6}" type="datetime1">
              <a:rPr lang="en-US" smtClean="0"/>
              <a:t>3/14/23</a:t>
            </a:fld>
            <a:endParaRPr lang="en-US"/>
          </a:p>
        </p:txBody>
      </p:sp>
      <p:sp>
        <p:nvSpPr>
          <p:cNvPr id="4" name="Footer Placeholder 3">
            <a:extLst>
              <a:ext uri="{FF2B5EF4-FFF2-40B4-BE49-F238E27FC236}">
                <a16:creationId xmlns:a16="http://schemas.microsoft.com/office/drawing/2014/main" id="{1227529C-F8D7-51C8-8D8B-326B4CF273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8DA0B7-E2B8-CC98-05E6-F628DCB04E33}"/>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2597818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63043D-973D-39E8-72B6-012D5AC7EB39}"/>
              </a:ext>
            </a:extLst>
          </p:cNvPr>
          <p:cNvSpPr>
            <a:spLocks noGrp="1"/>
          </p:cNvSpPr>
          <p:nvPr>
            <p:ph type="dt" sz="half" idx="10"/>
          </p:nvPr>
        </p:nvSpPr>
        <p:spPr/>
        <p:txBody>
          <a:bodyPr/>
          <a:lstStyle/>
          <a:p>
            <a:fld id="{55AADAF1-CF58-DB4E-B578-BF535EA82714}" type="datetime1">
              <a:rPr lang="en-US" smtClean="0"/>
              <a:t>3/14/23</a:t>
            </a:fld>
            <a:endParaRPr lang="en-US"/>
          </a:p>
        </p:txBody>
      </p:sp>
      <p:sp>
        <p:nvSpPr>
          <p:cNvPr id="3" name="Footer Placeholder 2">
            <a:extLst>
              <a:ext uri="{FF2B5EF4-FFF2-40B4-BE49-F238E27FC236}">
                <a16:creationId xmlns:a16="http://schemas.microsoft.com/office/drawing/2014/main" id="{3E2A2664-EBA9-3E12-BAEF-817EE3A44E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C46734-64A1-65CC-9FD4-BC27BF234CEF}"/>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1800639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E88DA-A77A-B0A1-7FD2-61F6CBBDBB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E6D7F1-A96F-D24D-F020-41321D5A9D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56820D-1397-A368-CA89-F6485531A9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09814A-9338-B51C-7953-38D5E1BFC115}"/>
              </a:ext>
            </a:extLst>
          </p:cNvPr>
          <p:cNvSpPr>
            <a:spLocks noGrp="1"/>
          </p:cNvSpPr>
          <p:nvPr>
            <p:ph type="dt" sz="half" idx="10"/>
          </p:nvPr>
        </p:nvSpPr>
        <p:spPr/>
        <p:txBody>
          <a:bodyPr/>
          <a:lstStyle/>
          <a:p>
            <a:fld id="{AD68B127-F5C8-834E-A08F-883B620BA3D6}" type="datetime1">
              <a:rPr lang="en-US" smtClean="0"/>
              <a:t>3/14/23</a:t>
            </a:fld>
            <a:endParaRPr lang="en-US"/>
          </a:p>
        </p:txBody>
      </p:sp>
      <p:sp>
        <p:nvSpPr>
          <p:cNvPr id="6" name="Footer Placeholder 5">
            <a:extLst>
              <a:ext uri="{FF2B5EF4-FFF2-40B4-BE49-F238E27FC236}">
                <a16:creationId xmlns:a16="http://schemas.microsoft.com/office/drawing/2014/main" id="{F1B2049B-DD35-0C64-0DC9-5C62F99579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59B052-7D73-185B-530F-2FB6AA8BD9AA}"/>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399284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410E9-E93F-4189-3522-80075992E7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F263E9-F2A4-D161-CB38-B25C5C0D8D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4AB8FAA-7438-1121-57BA-440B938B1B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48AC0D-BC58-8073-9FB2-FEE234640009}"/>
              </a:ext>
            </a:extLst>
          </p:cNvPr>
          <p:cNvSpPr>
            <a:spLocks noGrp="1"/>
          </p:cNvSpPr>
          <p:nvPr>
            <p:ph type="dt" sz="half" idx="10"/>
          </p:nvPr>
        </p:nvSpPr>
        <p:spPr/>
        <p:txBody>
          <a:bodyPr/>
          <a:lstStyle/>
          <a:p>
            <a:fld id="{0D8E1A0A-69D5-BC40-95A8-93472BC280F5}" type="datetime1">
              <a:rPr lang="en-US" smtClean="0"/>
              <a:t>3/14/23</a:t>
            </a:fld>
            <a:endParaRPr lang="en-US"/>
          </a:p>
        </p:txBody>
      </p:sp>
      <p:sp>
        <p:nvSpPr>
          <p:cNvPr id="6" name="Footer Placeholder 5">
            <a:extLst>
              <a:ext uri="{FF2B5EF4-FFF2-40B4-BE49-F238E27FC236}">
                <a16:creationId xmlns:a16="http://schemas.microsoft.com/office/drawing/2014/main" id="{BC522269-956E-98D5-2A03-438AC8F565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91B01A-E578-6A99-03A0-A4086854BE40}"/>
              </a:ext>
            </a:extLst>
          </p:cNvPr>
          <p:cNvSpPr>
            <a:spLocks noGrp="1"/>
          </p:cNvSpPr>
          <p:nvPr>
            <p:ph type="sldNum" sz="quarter" idx="12"/>
          </p:nvPr>
        </p:nvSpPr>
        <p:spPr/>
        <p:txBody>
          <a:bodyPr/>
          <a:lstStyle/>
          <a:p>
            <a:fld id="{8E1F6690-E754-2849-AB8B-70E1728BA7A4}" type="slidenum">
              <a:rPr lang="en-US" smtClean="0"/>
              <a:t>‹#›</a:t>
            </a:fld>
            <a:endParaRPr lang="en-US"/>
          </a:p>
        </p:txBody>
      </p:sp>
    </p:spTree>
    <p:extLst>
      <p:ext uri="{BB962C8B-B14F-4D97-AF65-F5344CB8AC3E}">
        <p14:creationId xmlns:p14="http://schemas.microsoft.com/office/powerpoint/2010/main" val="3987636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EA30DD-F4E7-40D3-7936-3F2BFF6E77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EC4318-A38B-7A44-ED5A-BBB5104A2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601293-49BE-732D-9359-736A7650C5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86C13A-C4EA-334C-8E75-92499212AA86}" type="datetime1">
              <a:rPr lang="en-US" smtClean="0"/>
              <a:t>3/14/23</a:t>
            </a:fld>
            <a:endParaRPr lang="en-US"/>
          </a:p>
        </p:txBody>
      </p:sp>
      <p:sp>
        <p:nvSpPr>
          <p:cNvPr id="5" name="Footer Placeholder 4">
            <a:extLst>
              <a:ext uri="{FF2B5EF4-FFF2-40B4-BE49-F238E27FC236}">
                <a16:creationId xmlns:a16="http://schemas.microsoft.com/office/drawing/2014/main" id="{43BBFBF5-DB8F-E0C1-81C8-F94CDD9D2A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D5A976F-0521-5FB2-D1C1-CA57CC70C2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1F6690-E754-2849-AB8B-70E1728BA7A4}" type="slidenum">
              <a:rPr lang="en-US" smtClean="0"/>
              <a:t>‹#›</a:t>
            </a:fld>
            <a:endParaRPr lang="en-US"/>
          </a:p>
        </p:txBody>
      </p:sp>
    </p:spTree>
    <p:extLst>
      <p:ext uri="{BB962C8B-B14F-4D97-AF65-F5344CB8AC3E}">
        <p14:creationId xmlns:p14="http://schemas.microsoft.com/office/powerpoint/2010/main" val="2118006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oceanpines.org/web/pages/advisory-committees" TargetMode="External"/><Relationship Id="rId2" Type="http://schemas.openxmlformats.org/officeDocument/2006/relationships/hyperlink" Target="https://www.oceanpines.org/web/pages/includes-advisory-committe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mross@oceanpines.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www.oceanpines.org/web/pages/advisory-committees%20."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hyperlink" Target="https://youtu.be/6pauAUOl8v4" TargetMode="External"/><Relationship Id="rId2" Type="http://schemas.openxmlformats.org/officeDocument/2006/relationships/hyperlink" Target="https://support.microsoft.com/en-us/account-billing/how-to-create-a-new-microsoft-account-a84675c3-3e9e-17cf-2911-3d56b15c0aaf" TargetMode="External"/><Relationship Id="rId1" Type="http://schemas.openxmlformats.org/officeDocument/2006/relationships/slideLayout" Target="../slideLayouts/slideLayout2.xml"/><Relationship Id="rId4" Type="http://schemas.openxmlformats.org/officeDocument/2006/relationships/hyperlink" Target="https://www.youtube.com/@Microsoft365/playlists?view=50&amp;sort=dd&amp;shelf_id=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6D3E05C2-4D91-F256-F0A4-44266AFC8241}"/>
              </a:ext>
            </a:extLst>
          </p:cNvPr>
          <p:cNvPicPr>
            <a:picLocks noChangeAspect="1"/>
          </p:cNvPicPr>
          <p:nvPr/>
        </p:nvPicPr>
        <p:blipFill>
          <a:blip r:embed="rId2"/>
          <a:stretch>
            <a:fillRect/>
          </a:stretch>
        </p:blipFill>
        <p:spPr>
          <a:xfrm>
            <a:off x="4602217" y="3647843"/>
            <a:ext cx="2987566" cy="2987566"/>
          </a:xfrm>
          <a:prstGeom prst="rect">
            <a:avLst/>
          </a:prstGeom>
        </p:spPr>
      </p:pic>
      <p:sp>
        <p:nvSpPr>
          <p:cNvPr id="2" name="Title 1">
            <a:extLst>
              <a:ext uri="{FF2B5EF4-FFF2-40B4-BE49-F238E27FC236}">
                <a16:creationId xmlns:a16="http://schemas.microsoft.com/office/drawing/2014/main" id="{459CA7F4-178C-2901-A6D0-FAA512ECF54D}"/>
              </a:ext>
            </a:extLst>
          </p:cNvPr>
          <p:cNvSpPr>
            <a:spLocks noGrp="1"/>
          </p:cNvSpPr>
          <p:nvPr>
            <p:ph type="ctrTitle"/>
          </p:nvPr>
        </p:nvSpPr>
        <p:spPr>
          <a:xfrm>
            <a:off x="1524000" y="463197"/>
            <a:ext cx="9144000" cy="1655762"/>
          </a:xfrm>
          <a:ln>
            <a:solidFill>
              <a:schemeClr val="bg1"/>
            </a:solidFill>
          </a:ln>
        </p:spPr>
        <p:txBody>
          <a:bodyPr>
            <a:normAutofit fontScale="90000"/>
          </a:bodyPr>
          <a:lstStyle/>
          <a:p>
            <a:r>
              <a:rPr lang="en-US" b="1" dirty="0"/>
              <a:t>Ocean Pines </a:t>
            </a:r>
            <a:br>
              <a:rPr lang="en-US" b="1" dirty="0"/>
            </a:br>
            <a:r>
              <a:rPr lang="en-US" b="1" dirty="0"/>
              <a:t>Advisory Committees</a:t>
            </a:r>
          </a:p>
        </p:txBody>
      </p:sp>
      <p:sp>
        <p:nvSpPr>
          <p:cNvPr id="3" name="Subtitle 2">
            <a:extLst>
              <a:ext uri="{FF2B5EF4-FFF2-40B4-BE49-F238E27FC236}">
                <a16:creationId xmlns:a16="http://schemas.microsoft.com/office/drawing/2014/main" id="{A6353471-D4AC-F0F8-ED85-3C6C15568966}"/>
              </a:ext>
            </a:extLst>
          </p:cNvPr>
          <p:cNvSpPr>
            <a:spLocks noGrp="1"/>
          </p:cNvSpPr>
          <p:nvPr>
            <p:ph type="subTitle" idx="1"/>
          </p:nvPr>
        </p:nvSpPr>
        <p:spPr>
          <a:xfrm>
            <a:off x="1524000" y="2667939"/>
            <a:ext cx="9144000" cy="430924"/>
          </a:xfrm>
        </p:spPr>
        <p:txBody>
          <a:bodyPr>
            <a:normAutofit/>
          </a:bodyPr>
          <a:lstStyle/>
          <a:p>
            <a:r>
              <a:rPr lang="en-US" b="1" dirty="0"/>
              <a:t>Protocols and Helpful Information</a:t>
            </a:r>
          </a:p>
        </p:txBody>
      </p:sp>
      <p:sp>
        <p:nvSpPr>
          <p:cNvPr id="7" name="Slide Number Placeholder 6">
            <a:extLst>
              <a:ext uri="{FF2B5EF4-FFF2-40B4-BE49-F238E27FC236}">
                <a16:creationId xmlns:a16="http://schemas.microsoft.com/office/drawing/2014/main" id="{C099E031-B918-8375-B21E-4E536DDBF23B}"/>
              </a:ext>
            </a:extLst>
          </p:cNvPr>
          <p:cNvSpPr>
            <a:spLocks noGrp="1"/>
          </p:cNvSpPr>
          <p:nvPr>
            <p:ph type="sldNum" sz="quarter" idx="12"/>
          </p:nvPr>
        </p:nvSpPr>
        <p:spPr/>
        <p:txBody>
          <a:bodyPr/>
          <a:lstStyle/>
          <a:p>
            <a:fld id="{8E1F6690-E754-2849-AB8B-70E1728BA7A4}" type="slidenum">
              <a:rPr lang="en-US" smtClean="0"/>
              <a:t>1</a:t>
            </a:fld>
            <a:endParaRPr lang="en-US"/>
          </a:p>
        </p:txBody>
      </p:sp>
    </p:spTree>
    <p:extLst>
      <p:ext uri="{BB962C8B-B14F-4D97-AF65-F5344CB8AC3E}">
        <p14:creationId xmlns:p14="http://schemas.microsoft.com/office/powerpoint/2010/main" val="3046116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FAQ</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rmAutofit/>
          </a:bodyPr>
          <a:lstStyle/>
          <a:p>
            <a:pPr marL="0" indent="0" algn="l" rtl="0" fontAlgn="base">
              <a:buNone/>
            </a:pPr>
            <a:r>
              <a:rPr lang="en-US" sz="2400" b="1" i="0" dirty="0">
                <a:solidFill>
                  <a:srgbClr val="000000"/>
                </a:solidFill>
                <a:effectLst/>
              </a:rPr>
              <a:t>Q</a:t>
            </a:r>
            <a:r>
              <a:rPr lang="en-US" sz="2400" b="0" i="0" dirty="0">
                <a:solidFill>
                  <a:srgbClr val="000000"/>
                </a:solidFill>
                <a:effectLst/>
              </a:rPr>
              <a:t>: How should committees handle recording Microsoft Teams meetings?</a:t>
            </a:r>
          </a:p>
          <a:p>
            <a:pPr marL="0" indent="0" algn="l" rtl="0" fontAlgn="base">
              <a:buNone/>
            </a:pPr>
            <a:r>
              <a:rPr lang="en-US" sz="2400" b="1" i="0" dirty="0">
                <a:solidFill>
                  <a:srgbClr val="000000"/>
                </a:solidFill>
                <a:effectLst/>
              </a:rPr>
              <a:t>A</a:t>
            </a:r>
            <a:r>
              <a:rPr lang="en-US" sz="2400" b="0" i="0" dirty="0">
                <a:solidFill>
                  <a:srgbClr val="000000"/>
                </a:solidFill>
                <a:effectLst/>
              </a:rPr>
              <a:t>: We currently have three options on how to deal with this:</a:t>
            </a:r>
          </a:p>
          <a:p>
            <a:pPr lvl="1" fontAlgn="base"/>
            <a:r>
              <a:rPr lang="en-US" sz="2000" b="0" i="0" dirty="0">
                <a:solidFill>
                  <a:srgbClr val="000000"/>
                </a:solidFill>
                <a:effectLst/>
              </a:rPr>
              <a:t>The Board makes the decision that committee meetings are not recorded.</a:t>
            </a:r>
            <a:endParaRPr lang="en-US" sz="2000" dirty="0">
              <a:solidFill>
                <a:srgbClr val="000000"/>
              </a:solidFill>
            </a:endParaRPr>
          </a:p>
          <a:p>
            <a:pPr lvl="1" fontAlgn="base"/>
            <a:r>
              <a:rPr lang="en-US" sz="2000" b="0" i="0" dirty="0">
                <a:solidFill>
                  <a:srgbClr val="000000"/>
                </a:solidFill>
                <a:effectLst/>
              </a:rPr>
              <a:t>The Board makes the decision that liaisons will handle that responsibility for their committee assignments (they can start and stop the recording and email files to be posted).</a:t>
            </a:r>
            <a:endParaRPr lang="en-US" sz="2000" dirty="0">
              <a:solidFill>
                <a:srgbClr val="000000"/>
              </a:solidFill>
            </a:endParaRPr>
          </a:p>
          <a:p>
            <a:pPr lvl="1" fontAlgn="base"/>
            <a:r>
              <a:rPr lang="en-US" sz="2000" b="0" i="0" dirty="0">
                <a:solidFill>
                  <a:srgbClr val="000000"/>
                </a:solidFill>
                <a:effectLst/>
              </a:rPr>
              <a:t>The Board tasks the GM with assigning someone the responsibility (staff would only have to start and stop the recording – does not require attending the whole meeting).</a:t>
            </a:r>
          </a:p>
          <a:p>
            <a:pPr marL="457200" lvl="1" indent="0" fontAlgn="base">
              <a:buNone/>
            </a:pPr>
            <a:endParaRPr lang="en-US" sz="2000" b="0" i="0" dirty="0">
              <a:solidFill>
                <a:srgbClr val="000000"/>
              </a:solidFill>
              <a:effectLst/>
            </a:endParaRPr>
          </a:p>
          <a:p>
            <a:pPr marL="0" marR="0">
              <a:spcBef>
                <a:spcPts val="0"/>
              </a:spcBef>
              <a:spcAft>
                <a:spcPts val="0"/>
              </a:spcAft>
            </a:pPr>
            <a:r>
              <a:rPr lang="en-US" sz="2400" b="1" dirty="0">
                <a:effectLst/>
                <a:ea typeface="Times New Roman" panose="02020603050405020304" pitchFamily="18" charset="0"/>
                <a:cs typeface="Times New Roman" panose="02020603050405020304" pitchFamily="18" charset="0"/>
              </a:rPr>
              <a:t>Q</a:t>
            </a:r>
            <a:r>
              <a:rPr lang="en-US" sz="2400" dirty="0">
                <a:effectLst/>
                <a:ea typeface="Times New Roman" panose="02020603050405020304" pitchFamily="18" charset="0"/>
                <a:cs typeface="Times New Roman" panose="02020603050405020304" pitchFamily="18" charset="0"/>
              </a:rPr>
              <a:t>. If a meeting is totally virtual and the committee liaison is not available, how will that be handled?</a:t>
            </a:r>
          </a:p>
          <a:p>
            <a:pPr marL="0" marR="0">
              <a:spcBef>
                <a:spcPts val="0"/>
              </a:spcBef>
              <a:spcAft>
                <a:spcPts val="0"/>
              </a:spcAft>
            </a:pPr>
            <a:r>
              <a:rPr lang="en-US" sz="2400" b="1" dirty="0">
                <a:effectLst/>
                <a:ea typeface="Times New Roman" panose="02020603050405020304" pitchFamily="18" charset="0"/>
                <a:cs typeface="Times New Roman" panose="02020603050405020304" pitchFamily="18" charset="0"/>
              </a:rPr>
              <a:t>A</a:t>
            </a:r>
            <a:r>
              <a:rPr lang="en-US" sz="2400" dirty="0">
                <a:effectLst/>
                <a:ea typeface="Times New Roman" panose="02020603050405020304" pitchFamily="18" charset="0"/>
                <a:cs typeface="Times New Roman" panose="02020603050405020304" pitchFamily="18" charset="0"/>
              </a:rPr>
              <a:t>. If that or any other last-minute requests occur, send an email to Michelle and staff will try to make special accommodations.</a:t>
            </a:r>
          </a:p>
        </p:txBody>
      </p:sp>
      <p:sp>
        <p:nvSpPr>
          <p:cNvPr id="5" name="Slide Number Placeholder 4">
            <a:extLst>
              <a:ext uri="{FF2B5EF4-FFF2-40B4-BE49-F238E27FC236}">
                <a16:creationId xmlns:a16="http://schemas.microsoft.com/office/drawing/2014/main" id="{29BEC42D-D9A0-9A06-157F-FFF68E1E8EF0}"/>
              </a:ext>
            </a:extLst>
          </p:cNvPr>
          <p:cNvSpPr>
            <a:spLocks noGrp="1"/>
          </p:cNvSpPr>
          <p:nvPr>
            <p:ph type="sldNum" sz="quarter" idx="12"/>
          </p:nvPr>
        </p:nvSpPr>
        <p:spPr/>
        <p:txBody>
          <a:bodyPr/>
          <a:lstStyle/>
          <a:p>
            <a:fld id="{8E1F6690-E754-2849-AB8B-70E1728BA7A4}" type="slidenum">
              <a:rPr lang="en-US" smtClean="0"/>
              <a:t>10</a:t>
            </a:fld>
            <a:endParaRPr lang="en-US"/>
          </a:p>
        </p:txBody>
      </p:sp>
    </p:spTree>
    <p:extLst>
      <p:ext uri="{BB962C8B-B14F-4D97-AF65-F5344CB8AC3E}">
        <p14:creationId xmlns:p14="http://schemas.microsoft.com/office/powerpoint/2010/main" val="769208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FAQ</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Autofit/>
          </a:bodyPr>
          <a:lstStyle/>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Q</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How much advance notice is needed for special accommodations, such as a virtual, hybrid, or other special meetings?</a:t>
            </a: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A</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We ask that at least 2-3 days’ notice is provided. Requests for any special accommodations should go to Michelle. </a:t>
            </a:r>
          </a:p>
          <a:p>
            <a:pPr marL="0" marR="0" indent="0">
              <a:spcBef>
                <a:spcPts val="0"/>
              </a:spcBef>
              <a:spcAft>
                <a:spcPts val="0"/>
              </a:spcAft>
              <a:buNone/>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Q</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Does screen sharing in Microsoft Teams work with files other than PDF and PowerPoint, such as Microsoft Word documents?</a:t>
            </a: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A</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Yes. The screen sharing function will work with nearly any file type. However, those files need to be open on your computer prior to being shared.</a:t>
            </a:r>
          </a:p>
          <a:p>
            <a:pPr marL="0" marR="0" indent="0">
              <a:spcBef>
                <a:spcPts val="0"/>
              </a:spcBef>
              <a:spcAft>
                <a:spcPts val="0"/>
              </a:spcAft>
              <a:buNone/>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Q</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If a committee chair sets up their own virtual meetings using Zoom or another platform, can those files be uploaded and shared through YouTube? </a:t>
            </a: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A</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Yes. A link to the file would just need to be emailed to Michelle for posting. </a:t>
            </a:r>
          </a:p>
          <a:p>
            <a:pPr algn="l" rtl="0" fontAlgn="base"/>
            <a:endParaRPr lang="en-US" sz="2400" b="0" i="0" dirty="0">
              <a:solidFill>
                <a:srgbClr val="000000"/>
              </a:solidFill>
              <a:effectLst/>
            </a:endParaRPr>
          </a:p>
        </p:txBody>
      </p:sp>
      <p:sp>
        <p:nvSpPr>
          <p:cNvPr id="5" name="Slide Number Placeholder 4">
            <a:extLst>
              <a:ext uri="{FF2B5EF4-FFF2-40B4-BE49-F238E27FC236}">
                <a16:creationId xmlns:a16="http://schemas.microsoft.com/office/drawing/2014/main" id="{29BEC42D-D9A0-9A06-157F-FFF68E1E8EF0}"/>
              </a:ext>
            </a:extLst>
          </p:cNvPr>
          <p:cNvSpPr>
            <a:spLocks noGrp="1"/>
          </p:cNvSpPr>
          <p:nvPr>
            <p:ph type="sldNum" sz="quarter" idx="12"/>
          </p:nvPr>
        </p:nvSpPr>
        <p:spPr/>
        <p:txBody>
          <a:bodyPr/>
          <a:lstStyle/>
          <a:p>
            <a:fld id="{8E1F6690-E754-2849-AB8B-70E1728BA7A4}" type="slidenum">
              <a:rPr lang="en-US" smtClean="0"/>
              <a:t>11</a:t>
            </a:fld>
            <a:endParaRPr lang="en-US"/>
          </a:p>
        </p:txBody>
      </p:sp>
    </p:spTree>
    <p:extLst>
      <p:ext uri="{BB962C8B-B14F-4D97-AF65-F5344CB8AC3E}">
        <p14:creationId xmlns:p14="http://schemas.microsoft.com/office/powerpoint/2010/main" val="3842542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FAQ</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Autofit/>
          </a:bodyPr>
          <a:lstStyle/>
          <a:p>
            <a:pPr marL="0" marR="0">
              <a:spcBef>
                <a:spcPts val="0"/>
              </a:spcBef>
              <a:spcAft>
                <a:spcPts val="0"/>
              </a:spcAft>
            </a:pPr>
            <a:r>
              <a:rPr lang="en-US" sz="2400" b="1" dirty="0">
                <a:effectLst/>
                <a:ea typeface="Times New Roman" panose="02020603050405020304" pitchFamily="18" charset="0"/>
                <a:cs typeface="Times New Roman" panose="02020603050405020304" pitchFamily="18" charset="0"/>
              </a:rPr>
              <a:t>Q</a:t>
            </a:r>
            <a:r>
              <a:rPr lang="en-US" sz="2400" dirty="0">
                <a:effectLst/>
                <a:ea typeface="Times New Roman" panose="02020603050405020304" pitchFamily="18" charset="0"/>
                <a:cs typeface="Times New Roman" panose="02020603050405020304" pitchFamily="18" charset="0"/>
              </a:rPr>
              <a:t>. </a:t>
            </a:r>
            <a:r>
              <a:rPr lang="en-US" sz="2400" dirty="0">
                <a:ea typeface="Times New Roman" panose="02020603050405020304" pitchFamily="18" charset="0"/>
                <a:cs typeface="Times New Roman" panose="02020603050405020304" pitchFamily="18" charset="0"/>
              </a:rPr>
              <a:t>Does OPA plan </a:t>
            </a:r>
            <a:r>
              <a:rPr lang="en-US" sz="2400" dirty="0">
                <a:effectLst/>
                <a:ea typeface="Times New Roman" panose="02020603050405020304" pitchFamily="18" charset="0"/>
                <a:cs typeface="Times New Roman" panose="02020603050405020304" pitchFamily="18" charset="0"/>
              </a:rPr>
              <a:t>on doing away with the Ocean Pines Association YouTube channel and instead posting meeting videos to a dedicated cloud site that can only be accessed by membership?</a:t>
            </a:r>
          </a:p>
          <a:p>
            <a:pPr marL="0" marR="0">
              <a:spcBef>
                <a:spcPts val="0"/>
              </a:spcBef>
              <a:spcAft>
                <a:spcPts val="0"/>
              </a:spcAft>
            </a:pPr>
            <a:r>
              <a:rPr lang="en-US" sz="2400" b="1" dirty="0">
                <a:effectLst/>
                <a:ea typeface="Times New Roman" panose="02020603050405020304" pitchFamily="18" charset="0"/>
                <a:cs typeface="Times New Roman" panose="02020603050405020304" pitchFamily="18" charset="0"/>
              </a:rPr>
              <a:t>A</a:t>
            </a:r>
            <a:r>
              <a:rPr lang="en-US" sz="2400" dirty="0">
                <a:effectLst/>
                <a:ea typeface="Times New Roman" panose="02020603050405020304" pitchFamily="18" charset="0"/>
                <a:cs typeface="Times New Roman" panose="02020603050405020304" pitchFamily="18" charset="0"/>
              </a:rPr>
              <a:t>. Not currently. However, as that is a policy question, that would ultimately be up to the Board of Directors. </a:t>
            </a:r>
          </a:p>
          <a:p>
            <a:pPr marL="0" marR="0">
              <a:spcBef>
                <a:spcPts val="0"/>
              </a:spcBef>
              <a:spcAft>
                <a:spcPts val="0"/>
              </a:spcAft>
            </a:pP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b="1" dirty="0">
                <a:effectLst/>
                <a:ea typeface="Times New Roman" panose="02020603050405020304" pitchFamily="18" charset="0"/>
                <a:cs typeface="Times New Roman" panose="02020603050405020304" pitchFamily="18" charset="0"/>
              </a:rPr>
              <a:t>Q</a:t>
            </a:r>
            <a:r>
              <a:rPr lang="en-US" sz="2400" dirty="0">
                <a:effectLst/>
                <a:ea typeface="Times New Roman" panose="02020603050405020304" pitchFamily="18" charset="0"/>
                <a:cs typeface="Times New Roman" panose="02020603050405020304" pitchFamily="18" charset="0"/>
              </a:rPr>
              <a:t>. Is scheduling a hybrid meeting any different than scheduling a normal meeting?</a:t>
            </a:r>
          </a:p>
          <a:p>
            <a:pPr marL="0" marR="0">
              <a:spcBef>
                <a:spcPts val="0"/>
              </a:spcBef>
              <a:spcAft>
                <a:spcPts val="0"/>
              </a:spcAft>
            </a:pPr>
            <a:r>
              <a:rPr lang="en-US" sz="2400" b="1" dirty="0">
                <a:effectLst/>
                <a:ea typeface="Times New Roman" panose="02020603050405020304" pitchFamily="18" charset="0"/>
                <a:cs typeface="Times New Roman" panose="02020603050405020304" pitchFamily="18" charset="0"/>
              </a:rPr>
              <a:t>A</a:t>
            </a:r>
            <a:r>
              <a:rPr lang="en-US" sz="2400" dirty="0">
                <a:effectLst/>
                <a:ea typeface="Times New Roman" panose="02020603050405020304" pitchFamily="18" charset="0"/>
                <a:cs typeface="Times New Roman" panose="02020603050405020304" pitchFamily="18" charset="0"/>
              </a:rPr>
              <a:t>. Scheduling a hybrid meeting is just like scheduling any committee meeting. The request should go through Michelle, and she will reserve the room and make sure IT is available to help start the meeting. </a:t>
            </a:r>
          </a:p>
          <a:p>
            <a:pPr marL="457200" lvl="1">
              <a:spcBef>
                <a:spcPts val="0"/>
              </a:spcBef>
            </a:pPr>
            <a:r>
              <a:rPr lang="en-US" sz="2000" dirty="0">
                <a:effectLst/>
                <a:ea typeface="Times New Roman" panose="02020603050405020304" pitchFamily="18" charset="0"/>
                <a:cs typeface="Times New Roman" panose="02020603050405020304" pitchFamily="18" charset="0"/>
              </a:rPr>
              <a:t>Please note: </a:t>
            </a:r>
            <a:r>
              <a:rPr lang="en-US" sz="2000" dirty="0">
                <a:ea typeface="Times New Roman" panose="02020603050405020304" pitchFamily="18" charset="0"/>
                <a:cs typeface="Times New Roman" panose="02020603050405020304" pitchFamily="18" charset="0"/>
              </a:rPr>
              <a:t>C</a:t>
            </a:r>
            <a:r>
              <a:rPr lang="en-US" sz="2000" dirty="0">
                <a:effectLst/>
                <a:ea typeface="Times New Roman" panose="02020603050405020304" pitchFamily="18" charset="0"/>
                <a:cs typeface="Times New Roman" panose="02020603050405020304" pitchFamily="18" charset="0"/>
              </a:rPr>
              <a:t>urrently, </a:t>
            </a:r>
            <a:r>
              <a:rPr lang="en-US" sz="2000" dirty="0">
                <a:ea typeface="Times New Roman" panose="02020603050405020304" pitchFamily="18" charset="0"/>
                <a:cs typeface="Times New Roman" panose="02020603050405020304" pitchFamily="18" charset="0"/>
              </a:rPr>
              <a:t>OPA </a:t>
            </a:r>
            <a:r>
              <a:rPr lang="en-US" sz="2000" dirty="0">
                <a:effectLst/>
                <a:ea typeface="Times New Roman" panose="02020603050405020304" pitchFamily="18" charset="0"/>
                <a:cs typeface="Times New Roman" panose="02020603050405020304" pitchFamily="18" charset="0"/>
              </a:rPr>
              <a:t>only has the capability for hybrid meetings in the Administration Conference Room (formerly the Peach Room), which is available from 8 a.m. to 4:30 p.m.</a:t>
            </a:r>
          </a:p>
        </p:txBody>
      </p:sp>
      <p:sp>
        <p:nvSpPr>
          <p:cNvPr id="5" name="Slide Number Placeholder 4">
            <a:extLst>
              <a:ext uri="{FF2B5EF4-FFF2-40B4-BE49-F238E27FC236}">
                <a16:creationId xmlns:a16="http://schemas.microsoft.com/office/drawing/2014/main" id="{29BEC42D-D9A0-9A06-157F-FFF68E1E8EF0}"/>
              </a:ext>
            </a:extLst>
          </p:cNvPr>
          <p:cNvSpPr>
            <a:spLocks noGrp="1"/>
          </p:cNvSpPr>
          <p:nvPr>
            <p:ph type="sldNum" sz="quarter" idx="12"/>
          </p:nvPr>
        </p:nvSpPr>
        <p:spPr/>
        <p:txBody>
          <a:bodyPr/>
          <a:lstStyle/>
          <a:p>
            <a:fld id="{8E1F6690-E754-2849-AB8B-70E1728BA7A4}" type="slidenum">
              <a:rPr lang="en-US" smtClean="0"/>
              <a:t>12</a:t>
            </a:fld>
            <a:endParaRPr lang="en-US"/>
          </a:p>
        </p:txBody>
      </p:sp>
    </p:spTree>
    <p:extLst>
      <p:ext uri="{BB962C8B-B14F-4D97-AF65-F5344CB8AC3E}">
        <p14:creationId xmlns:p14="http://schemas.microsoft.com/office/powerpoint/2010/main" val="934122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FAQ</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Autofit/>
          </a:bodyPr>
          <a:lstStyle/>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Q</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What if I need Wi-Fi for a hybrid meeting, to use a laptop or other device to share files through Microsoft Teams?</a:t>
            </a: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A</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Committee chairs should make that request when scheduling a meeting, and Michelle will let IT know, so they can help connect you to Ocean Pines Wi-Fi.</a:t>
            </a:r>
          </a:p>
          <a:p>
            <a:pPr marL="0" marR="0" indent="0">
              <a:spcBef>
                <a:spcPts val="0"/>
              </a:spcBef>
              <a:spcAft>
                <a:spcPts val="0"/>
              </a:spcAft>
              <a:buNone/>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Q</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Do committee chairs need to copy anyone else when sending minutes, reports, or requests for meetings?</a:t>
            </a: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A</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Michelle will make sure any requests are sent to the appropriate party. There is no need to copy others. However, committee chairs may copy their Board liaisons, so they are aware of committee activities.</a:t>
            </a:r>
          </a:p>
        </p:txBody>
      </p:sp>
      <p:sp>
        <p:nvSpPr>
          <p:cNvPr id="5" name="Slide Number Placeholder 4">
            <a:extLst>
              <a:ext uri="{FF2B5EF4-FFF2-40B4-BE49-F238E27FC236}">
                <a16:creationId xmlns:a16="http://schemas.microsoft.com/office/drawing/2014/main" id="{29BEC42D-D9A0-9A06-157F-FFF68E1E8EF0}"/>
              </a:ext>
            </a:extLst>
          </p:cNvPr>
          <p:cNvSpPr>
            <a:spLocks noGrp="1"/>
          </p:cNvSpPr>
          <p:nvPr>
            <p:ph type="sldNum" sz="quarter" idx="12"/>
          </p:nvPr>
        </p:nvSpPr>
        <p:spPr/>
        <p:txBody>
          <a:bodyPr/>
          <a:lstStyle/>
          <a:p>
            <a:fld id="{8E1F6690-E754-2849-AB8B-70E1728BA7A4}" type="slidenum">
              <a:rPr lang="en-US" smtClean="0"/>
              <a:t>13</a:t>
            </a:fld>
            <a:endParaRPr lang="en-US"/>
          </a:p>
        </p:txBody>
      </p:sp>
    </p:spTree>
    <p:extLst>
      <p:ext uri="{BB962C8B-B14F-4D97-AF65-F5344CB8AC3E}">
        <p14:creationId xmlns:p14="http://schemas.microsoft.com/office/powerpoint/2010/main" val="2579559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FAQ</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Autofit/>
          </a:bodyPr>
          <a:lstStyle/>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Q</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Do committees who meet 100% in person need to use Microsoft Teams?</a:t>
            </a: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A</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No. There is currentl</a:t>
            </a:r>
            <a:r>
              <a:rPr lang="en-US" sz="2400" dirty="0">
                <a:latin typeface="Calibri" panose="020F0502020204030204" pitchFamily="34" charset="0"/>
                <a:ea typeface="Times New Roman" panose="02020603050405020304" pitchFamily="18" charset="0"/>
                <a:cs typeface="Times New Roman" panose="02020603050405020304" pitchFamily="18" charset="0"/>
              </a:rPr>
              <a:t>y no requirement for committees to incorporate virtual/hybrid meetings. It’s just a tool available to help if some committee members or Board liaisons are often out of town, are part-time residents, or cannot meet in person for another reason. </a:t>
            </a:r>
          </a:p>
          <a:p>
            <a:pPr marL="0" marR="0">
              <a:spcBef>
                <a:spcPts val="0"/>
              </a:spcBef>
              <a:spcAft>
                <a:spcPts val="0"/>
              </a:spcAft>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b="1" dirty="0">
                <a:latin typeface="Calibri" panose="020F0502020204030204" pitchFamily="34" charset="0"/>
                <a:ea typeface="Times New Roman" panose="02020603050405020304" pitchFamily="18" charset="0"/>
                <a:cs typeface="Times New Roman" panose="02020603050405020304" pitchFamily="18" charset="0"/>
              </a:rPr>
              <a:t>Q. </a:t>
            </a:r>
            <a:r>
              <a:rPr lang="en-US" sz="2400" dirty="0">
                <a:latin typeface="Calibri" panose="020F0502020204030204" pitchFamily="34" charset="0"/>
                <a:ea typeface="Times New Roman" panose="02020603050405020304" pitchFamily="18" charset="0"/>
                <a:cs typeface="Times New Roman" panose="02020603050405020304" pitchFamily="18" charset="0"/>
              </a:rPr>
              <a:t>How does the audio work for hybrid meetings in the Administration Conference Room?</a:t>
            </a:r>
          </a:p>
          <a:p>
            <a:pPr marL="0" marR="0">
              <a:spcBef>
                <a:spcPts val="0"/>
              </a:spcBef>
              <a:spcAft>
                <a:spcPts val="0"/>
              </a:spcAft>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A. </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We use a small, circular mic that should be placed on the center of the table, and/or close to the committee chairperson. Before starting, m</a:t>
            </a:r>
            <a:r>
              <a:rPr lang="en-US" sz="2400" dirty="0">
                <a:latin typeface="Calibri" panose="020F0502020204030204" pitchFamily="34" charset="0"/>
                <a:ea typeface="Times New Roman" panose="02020603050405020304" pitchFamily="18" charset="0"/>
                <a:cs typeface="Times New Roman" panose="02020603050405020304" pitchFamily="18" charset="0"/>
              </a:rPr>
              <a:t>ake sure the button in the center is green (unmute) and not red (mute). If you need assistance from IT, please ask the front desk receptionist.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29BEC42D-D9A0-9A06-157F-FFF68E1E8EF0}"/>
              </a:ext>
            </a:extLst>
          </p:cNvPr>
          <p:cNvSpPr>
            <a:spLocks noGrp="1"/>
          </p:cNvSpPr>
          <p:nvPr>
            <p:ph type="sldNum" sz="quarter" idx="12"/>
          </p:nvPr>
        </p:nvSpPr>
        <p:spPr/>
        <p:txBody>
          <a:bodyPr/>
          <a:lstStyle/>
          <a:p>
            <a:fld id="{8E1F6690-E754-2849-AB8B-70E1728BA7A4}" type="slidenum">
              <a:rPr lang="en-US" smtClean="0"/>
              <a:t>14</a:t>
            </a:fld>
            <a:endParaRPr lang="en-US"/>
          </a:p>
        </p:txBody>
      </p:sp>
    </p:spTree>
    <p:extLst>
      <p:ext uri="{BB962C8B-B14F-4D97-AF65-F5344CB8AC3E}">
        <p14:creationId xmlns:p14="http://schemas.microsoft.com/office/powerpoint/2010/main" val="2988692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Index</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rmAutofit/>
          </a:bodyPr>
          <a:lstStyle/>
          <a:p>
            <a:pPr algn="l"/>
            <a:r>
              <a:rPr lang="en-US" sz="2400" b="1" dirty="0"/>
              <a:t>Committee Information </a:t>
            </a:r>
            <a:r>
              <a:rPr lang="en-US" sz="2400" dirty="0"/>
              <a:t>- Page 3</a:t>
            </a:r>
          </a:p>
          <a:p>
            <a:pPr algn="l"/>
            <a:r>
              <a:rPr lang="en-US" sz="2400" b="1" dirty="0"/>
              <a:t>Committee Protocol </a:t>
            </a:r>
            <a:r>
              <a:rPr lang="en-US" sz="2400" dirty="0"/>
              <a:t>- Page 4</a:t>
            </a:r>
          </a:p>
          <a:p>
            <a:pPr algn="l"/>
            <a:r>
              <a:rPr lang="en-US" sz="2400" b="1" dirty="0"/>
              <a:t>Virtual Meeting Protocol </a:t>
            </a:r>
            <a:r>
              <a:rPr lang="en-US" sz="2400" dirty="0"/>
              <a:t>- Page 5</a:t>
            </a:r>
          </a:p>
          <a:p>
            <a:pPr algn="l"/>
            <a:r>
              <a:rPr lang="en-US" sz="2400" b="1" dirty="0"/>
              <a:t>Using Microsoft Teams </a:t>
            </a:r>
            <a:r>
              <a:rPr lang="en-US" sz="2400" dirty="0"/>
              <a:t>- Page 6</a:t>
            </a:r>
          </a:p>
          <a:p>
            <a:pPr algn="l"/>
            <a:r>
              <a:rPr lang="en-US" sz="2400" b="1" dirty="0"/>
              <a:t>Sharing Documents in Teams </a:t>
            </a:r>
            <a:r>
              <a:rPr lang="en-US" sz="2400" dirty="0"/>
              <a:t>- Pages 7-8</a:t>
            </a:r>
          </a:p>
          <a:p>
            <a:pPr algn="l"/>
            <a:r>
              <a:rPr lang="en-US" sz="2400" b="1" dirty="0"/>
              <a:t>Notes on Microsoft Teams </a:t>
            </a:r>
            <a:r>
              <a:rPr lang="en-US" sz="2400" dirty="0"/>
              <a:t>- Page 9</a:t>
            </a:r>
          </a:p>
          <a:p>
            <a:pPr algn="l"/>
            <a:r>
              <a:rPr lang="en-US" sz="2400" b="1" dirty="0"/>
              <a:t>FAQ</a:t>
            </a:r>
            <a:r>
              <a:rPr lang="en-US" sz="2400" dirty="0"/>
              <a:t> - Pages 10-14</a:t>
            </a:r>
          </a:p>
        </p:txBody>
      </p:sp>
      <p:sp>
        <p:nvSpPr>
          <p:cNvPr id="5" name="Slide Number Placeholder 4">
            <a:extLst>
              <a:ext uri="{FF2B5EF4-FFF2-40B4-BE49-F238E27FC236}">
                <a16:creationId xmlns:a16="http://schemas.microsoft.com/office/drawing/2014/main" id="{2FB4E521-E4AE-42E4-E94B-911B0605F5FE}"/>
              </a:ext>
            </a:extLst>
          </p:cNvPr>
          <p:cNvSpPr>
            <a:spLocks noGrp="1"/>
          </p:cNvSpPr>
          <p:nvPr>
            <p:ph type="sldNum" sz="quarter" idx="12"/>
          </p:nvPr>
        </p:nvSpPr>
        <p:spPr/>
        <p:txBody>
          <a:bodyPr/>
          <a:lstStyle/>
          <a:p>
            <a:fld id="{8E1F6690-E754-2849-AB8B-70E1728BA7A4}" type="slidenum">
              <a:rPr lang="en-US" smtClean="0"/>
              <a:t>2</a:t>
            </a:fld>
            <a:endParaRPr lang="en-US"/>
          </a:p>
        </p:txBody>
      </p:sp>
    </p:spTree>
    <p:extLst>
      <p:ext uri="{BB962C8B-B14F-4D97-AF65-F5344CB8AC3E}">
        <p14:creationId xmlns:p14="http://schemas.microsoft.com/office/powerpoint/2010/main" val="4099594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Committee Information</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rmAutofit/>
          </a:bodyPr>
          <a:lstStyle/>
          <a:p>
            <a:pPr algn="l" rtl="0" fontAlgn="base"/>
            <a:r>
              <a:rPr lang="en-US" sz="2400" b="0" i="0" dirty="0">
                <a:solidFill>
                  <a:srgbClr val="000000"/>
                </a:solidFill>
                <a:effectLst/>
                <a:latin typeface="Calibri" panose="020F0502020204030204" pitchFamily="34" charset="0"/>
              </a:rPr>
              <a:t>Committee information, including member and liaison emails, meeting minutes and agendas, committee reports, committee resolutions, charging documents, and committee applications, can be found on the Ocean Pines website here: </a:t>
            </a:r>
            <a:r>
              <a:rPr lang="en-US" sz="2400" b="0" i="0" u="sng" strike="noStrike" dirty="0">
                <a:solidFill>
                  <a:srgbClr val="0563C1"/>
                </a:solidFill>
                <a:effectLst/>
                <a:latin typeface="Calibri" panose="020F0502020204030204" pitchFamily="34" charset="0"/>
                <a:hlinkClick r:id="rId2"/>
              </a:rPr>
              <a:t>https://www.oceanpines.org/web/pages/includes-advisory-committees</a:t>
            </a:r>
            <a:r>
              <a:rPr lang="en-US" sz="2400" b="0" i="0" dirty="0">
                <a:solidFill>
                  <a:srgbClr val="000000"/>
                </a:solidFill>
                <a:effectLst/>
                <a:latin typeface="Calibri" panose="020F0502020204030204" pitchFamily="34" charset="0"/>
              </a:rPr>
              <a:t>.  </a:t>
            </a:r>
          </a:p>
          <a:p>
            <a:pPr marL="0" indent="0" algn="l" rtl="0" fontAlgn="base">
              <a:buNone/>
            </a:pPr>
            <a:endParaRPr lang="en-US" sz="2400" b="0" i="0" dirty="0">
              <a:solidFill>
                <a:srgbClr val="000000"/>
              </a:solidFill>
              <a:effectLst/>
              <a:latin typeface="Segoe UI" panose="020B0502040204020203" pitchFamily="34" charset="0"/>
            </a:endParaRPr>
          </a:p>
          <a:p>
            <a:pPr algn="l" rtl="0" fontAlgn="base"/>
            <a:r>
              <a:rPr lang="en-US" sz="2400" b="0" i="0" dirty="0">
                <a:solidFill>
                  <a:srgbClr val="000000"/>
                </a:solidFill>
                <a:effectLst/>
                <a:latin typeface="Calibri" panose="020F0502020204030204" pitchFamily="34" charset="0"/>
              </a:rPr>
              <a:t>Committee meeting dates, including links to virtual and hybrid meetings, can be found on the Ocean Pines website here: </a:t>
            </a:r>
            <a:r>
              <a:rPr lang="en-US" sz="2400" b="0" i="0" u="sng" strike="noStrike" dirty="0">
                <a:solidFill>
                  <a:srgbClr val="0563C1"/>
                </a:solidFill>
                <a:effectLst/>
                <a:latin typeface="Calibri" panose="020F0502020204030204" pitchFamily="34" charset="0"/>
                <a:hlinkClick r:id="rId3"/>
              </a:rPr>
              <a:t>https://www.oceanpines.org/web/pages/advisory-committees</a:t>
            </a:r>
            <a:r>
              <a:rPr lang="en-US" sz="2400" b="0" i="0" dirty="0">
                <a:solidFill>
                  <a:srgbClr val="000000"/>
                </a:solidFill>
                <a:effectLst/>
                <a:latin typeface="Calibri" panose="020F0502020204030204" pitchFamily="34" charset="0"/>
              </a:rPr>
              <a:t> </a:t>
            </a:r>
            <a:endParaRPr lang="en-US" sz="2400" b="0" i="0" dirty="0">
              <a:solidFill>
                <a:srgbClr val="000000"/>
              </a:solidFill>
              <a:effectLst/>
              <a:latin typeface="Segoe UI" panose="020B0502040204020203" pitchFamily="34" charset="0"/>
            </a:endParaRPr>
          </a:p>
        </p:txBody>
      </p:sp>
      <p:sp>
        <p:nvSpPr>
          <p:cNvPr id="5" name="Slide Number Placeholder 4">
            <a:extLst>
              <a:ext uri="{FF2B5EF4-FFF2-40B4-BE49-F238E27FC236}">
                <a16:creationId xmlns:a16="http://schemas.microsoft.com/office/drawing/2014/main" id="{2FB4E521-E4AE-42E4-E94B-911B0605F5FE}"/>
              </a:ext>
            </a:extLst>
          </p:cNvPr>
          <p:cNvSpPr>
            <a:spLocks noGrp="1"/>
          </p:cNvSpPr>
          <p:nvPr>
            <p:ph type="sldNum" sz="quarter" idx="12"/>
          </p:nvPr>
        </p:nvSpPr>
        <p:spPr/>
        <p:txBody>
          <a:bodyPr/>
          <a:lstStyle/>
          <a:p>
            <a:fld id="{8E1F6690-E754-2849-AB8B-70E1728BA7A4}" type="slidenum">
              <a:rPr lang="en-US" smtClean="0"/>
              <a:t>3</a:t>
            </a:fld>
            <a:endParaRPr lang="en-US"/>
          </a:p>
        </p:txBody>
      </p:sp>
    </p:spTree>
    <p:extLst>
      <p:ext uri="{BB962C8B-B14F-4D97-AF65-F5344CB8AC3E}">
        <p14:creationId xmlns:p14="http://schemas.microsoft.com/office/powerpoint/2010/main" val="555680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Committee Protocol</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rmAutofit/>
          </a:bodyPr>
          <a:lstStyle/>
          <a:p>
            <a:pPr algn="l" rtl="0" fontAlgn="base"/>
            <a:r>
              <a:rPr lang="en-US" sz="2400" b="0" i="0" dirty="0">
                <a:solidFill>
                  <a:srgbClr val="000000"/>
                </a:solidFill>
                <a:effectLst/>
                <a:latin typeface="Calibri" panose="020F0502020204030204" pitchFamily="34" charset="0"/>
              </a:rPr>
              <a:t>Committee chairpersons should send committee meeting agendas, meeting minutes, and other reports to Michelle Lane-Ross, Administrative Assistant for the General Manager’s Office, at </a:t>
            </a:r>
            <a:r>
              <a:rPr lang="en-US" sz="2400" b="0" i="0" u="sng" strike="noStrike" dirty="0">
                <a:solidFill>
                  <a:srgbClr val="0563C1"/>
                </a:solidFill>
                <a:effectLst/>
                <a:latin typeface="Calibri" panose="020F0502020204030204" pitchFamily="34" charset="0"/>
                <a:hlinkClick r:id="rId2"/>
              </a:rPr>
              <a:t>mross@oceanpines.org</a:t>
            </a:r>
            <a:r>
              <a:rPr lang="en-US" sz="2400" b="0" i="0" dirty="0">
                <a:solidFill>
                  <a:srgbClr val="000000"/>
                </a:solidFill>
                <a:effectLst/>
                <a:latin typeface="Calibri" panose="020F0502020204030204" pitchFamily="34" charset="0"/>
              </a:rPr>
              <a:t>.</a:t>
            </a:r>
          </a:p>
          <a:p>
            <a:pPr marL="0" indent="0" algn="l" rtl="0" fontAlgn="base">
              <a:buNone/>
            </a:pPr>
            <a:endParaRPr lang="en-US" sz="2400" b="0" i="0" dirty="0">
              <a:solidFill>
                <a:srgbClr val="000000"/>
              </a:solidFill>
              <a:effectLst/>
              <a:latin typeface="Segoe UI" panose="020B0502040204020203" pitchFamily="34" charset="0"/>
            </a:endParaRPr>
          </a:p>
          <a:p>
            <a:pPr algn="l" rtl="0" fontAlgn="base"/>
            <a:r>
              <a:rPr lang="en-US" sz="2400" b="0" i="0" dirty="0">
                <a:solidFill>
                  <a:srgbClr val="000000"/>
                </a:solidFill>
                <a:effectLst/>
                <a:latin typeface="Calibri" panose="020F0502020204030204" pitchFamily="34" charset="0"/>
              </a:rPr>
              <a:t>To schedule a committee meeting, email Michelle at </a:t>
            </a:r>
            <a:r>
              <a:rPr lang="en-US" sz="2400" b="0" i="0" u="sng" strike="noStrike" dirty="0">
                <a:solidFill>
                  <a:srgbClr val="0563C1"/>
                </a:solidFill>
                <a:effectLst/>
                <a:latin typeface="Calibri" panose="020F0502020204030204" pitchFamily="34" charset="0"/>
                <a:hlinkClick r:id="rId2"/>
              </a:rPr>
              <a:t>mross@oceanpines.org</a:t>
            </a:r>
            <a:r>
              <a:rPr lang="en-US" sz="2400" b="0" i="0" dirty="0">
                <a:solidFill>
                  <a:srgbClr val="000000"/>
                </a:solidFill>
                <a:effectLst/>
                <a:latin typeface="Calibri" panose="020F0502020204030204" pitchFamily="34" charset="0"/>
              </a:rPr>
              <a:t> and include the date, time, and requested location.</a:t>
            </a:r>
            <a:endParaRPr lang="en-US" sz="2400" b="0" i="0" dirty="0">
              <a:solidFill>
                <a:srgbClr val="000000"/>
              </a:solidFill>
              <a:effectLst/>
              <a:latin typeface="Segoe UI" panose="020B0502040204020203" pitchFamily="34" charset="0"/>
            </a:endParaRPr>
          </a:p>
          <a:p>
            <a:pPr lvl="1" fontAlgn="base"/>
            <a:r>
              <a:rPr lang="en-US" b="0" i="0" dirty="0">
                <a:solidFill>
                  <a:srgbClr val="000000"/>
                </a:solidFill>
                <a:effectLst/>
                <a:latin typeface="Calibri" panose="020F0502020204030204" pitchFamily="34" charset="0"/>
              </a:rPr>
              <a:t>Chairs should send meeting info for the new calendar year each January.</a:t>
            </a:r>
            <a:endParaRPr lang="en-US" b="0" i="0" dirty="0">
              <a:solidFill>
                <a:srgbClr val="000000"/>
              </a:solidFill>
              <a:effectLst/>
              <a:latin typeface="Segoe UI" panose="020B0502040204020203" pitchFamily="34" charset="0"/>
            </a:endParaRPr>
          </a:p>
          <a:p>
            <a:pPr lvl="1" fontAlgn="base"/>
            <a:r>
              <a:rPr lang="en-US" b="0" i="0" dirty="0">
                <a:solidFill>
                  <a:srgbClr val="000000"/>
                </a:solidFill>
                <a:effectLst/>
                <a:latin typeface="Calibri" panose="020F0502020204030204" pitchFamily="34" charset="0"/>
              </a:rPr>
              <a:t>Requests for virtual or hybrid meetings using Microsoft Teams should also made at this time.</a:t>
            </a:r>
          </a:p>
          <a:p>
            <a:pPr marL="457200" lvl="1" indent="0" fontAlgn="base">
              <a:buNone/>
            </a:pPr>
            <a:r>
              <a:rPr lang="en-US" b="0" i="0" dirty="0">
                <a:solidFill>
                  <a:srgbClr val="000000"/>
                </a:solidFill>
                <a:effectLst/>
                <a:latin typeface="Calibri" panose="020F0502020204030204" pitchFamily="34" charset="0"/>
              </a:rPr>
              <a:t> </a:t>
            </a:r>
            <a:endParaRPr lang="en-US" b="0" i="0" dirty="0">
              <a:solidFill>
                <a:srgbClr val="000000"/>
              </a:solidFill>
              <a:effectLst/>
              <a:latin typeface="Segoe UI" panose="020B0502040204020203" pitchFamily="34" charset="0"/>
            </a:endParaRPr>
          </a:p>
          <a:p>
            <a:pPr algn="l" rtl="0" fontAlgn="base"/>
            <a:r>
              <a:rPr lang="en-US" sz="2400" b="1" i="0" dirty="0">
                <a:solidFill>
                  <a:srgbClr val="000000"/>
                </a:solidFill>
                <a:effectLst/>
                <a:latin typeface="Calibri" panose="020F0502020204030204" pitchFamily="34" charset="0"/>
              </a:rPr>
              <a:t>All</a:t>
            </a:r>
            <a:r>
              <a:rPr lang="en-US" sz="2400" b="0" i="0" dirty="0">
                <a:solidFill>
                  <a:srgbClr val="000000"/>
                </a:solidFill>
                <a:effectLst/>
                <a:latin typeface="Calibri" panose="020F0502020204030204" pitchFamily="34" charset="0"/>
              </a:rPr>
              <a:t> other committee requests should go through the </a:t>
            </a:r>
            <a:r>
              <a:rPr lang="en-US" sz="2400" b="1" i="0" dirty="0">
                <a:solidFill>
                  <a:srgbClr val="000000"/>
                </a:solidFill>
                <a:effectLst/>
                <a:latin typeface="Calibri" panose="020F0502020204030204" pitchFamily="34" charset="0"/>
              </a:rPr>
              <a:t>committee liaison</a:t>
            </a:r>
            <a:r>
              <a:rPr lang="en-US" sz="2400" b="0" i="0" dirty="0">
                <a:solidFill>
                  <a:srgbClr val="000000"/>
                </a:solidFill>
                <a:effectLst/>
                <a:latin typeface="Calibri" panose="020F0502020204030204" pitchFamily="34" charset="0"/>
              </a:rPr>
              <a:t>.</a:t>
            </a:r>
            <a:endParaRPr lang="en-US" sz="2400" b="0" i="0" dirty="0">
              <a:solidFill>
                <a:srgbClr val="000000"/>
              </a:solidFill>
              <a:effectLst/>
              <a:latin typeface="Segoe UI" panose="020B0502040204020203" pitchFamily="34" charset="0"/>
            </a:endParaRPr>
          </a:p>
          <a:p>
            <a:endParaRPr lang="en-US" sz="2400" dirty="0"/>
          </a:p>
        </p:txBody>
      </p:sp>
      <p:sp>
        <p:nvSpPr>
          <p:cNvPr id="5" name="Slide Number Placeholder 4">
            <a:extLst>
              <a:ext uri="{FF2B5EF4-FFF2-40B4-BE49-F238E27FC236}">
                <a16:creationId xmlns:a16="http://schemas.microsoft.com/office/drawing/2014/main" id="{178EB965-D5F6-9151-0429-A38DD5CC3180}"/>
              </a:ext>
            </a:extLst>
          </p:cNvPr>
          <p:cNvSpPr>
            <a:spLocks noGrp="1"/>
          </p:cNvSpPr>
          <p:nvPr>
            <p:ph type="sldNum" sz="quarter" idx="12"/>
          </p:nvPr>
        </p:nvSpPr>
        <p:spPr/>
        <p:txBody>
          <a:bodyPr/>
          <a:lstStyle/>
          <a:p>
            <a:fld id="{8E1F6690-E754-2849-AB8B-70E1728BA7A4}" type="slidenum">
              <a:rPr lang="en-US" smtClean="0"/>
              <a:t>4</a:t>
            </a:fld>
            <a:endParaRPr lang="en-US"/>
          </a:p>
        </p:txBody>
      </p:sp>
    </p:spTree>
    <p:extLst>
      <p:ext uri="{BB962C8B-B14F-4D97-AF65-F5344CB8AC3E}">
        <p14:creationId xmlns:p14="http://schemas.microsoft.com/office/powerpoint/2010/main" val="1686394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Virtual Meeting Protocol</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rmAutofit/>
          </a:bodyPr>
          <a:lstStyle/>
          <a:p>
            <a:pPr algn="l" rtl="0" fontAlgn="base"/>
            <a:r>
              <a:rPr lang="en-US" sz="2400" b="0" i="0" dirty="0">
                <a:solidFill>
                  <a:srgbClr val="000000"/>
                </a:solidFill>
                <a:effectLst/>
              </a:rPr>
              <a:t>Hybrid meetings using Microsoft Teams may be held in the Administrative </a:t>
            </a:r>
            <a:r>
              <a:rPr lang="en-US" sz="2400" dirty="0">
                <a:solidFill>
                  <a:srgbClr val="000000"/>
                </a:solidFill>
              </a:rPr>
              <a:t>C</a:t>
            </a:r>
            <a:r>
              <a:rPr lang="en-US" sz="2400" b="0" i="0" dirty="0">
                <a:solidFill>
                  <a:srgbClr val="000000"/>
                </a:solidFill>
                <a:effectLst/>
              </a:rPr>
              <a:t>onference </a:t>
            </a:r>
            <a:r>
              <a:rPr lang="en-US" sz="2400" dirty="0">
                <a:solidFill>
                  <a:srgbClr val="000000"/>
                </a:solidFill>
              </a:rPr>
              <a:t>R</a:t>
            </a:r>
            <a:r>
              <a:rPr lang="en-US" sz="2400" b="0" i="0" dirty="0">
                <a:solidFill>
                  <a:srgbClr val="000000"/>
                </a:solidFill>
                <a:effectLst/>
              </a:rPr>
              <a:t>oom (formerly the Peach Room). Michelle will make sure a member of the IT Department is able to help you start the Teams meeting.  </a:t>
            </a:r>
          </a:p>
          <a:p>
            <a:pPr marL="0" indent="0" algn="l" rtl="0" fontAlgn="base">
              <a:buNone/>
            </a:pPr>
            <a:endParaRPr lang="en-US" sz="2400" b="0" i="0" dirty="0">
              <a:solidFill>
                <a:srgbClr val="000000"/>
              </a:solidFill>
              <a:effectLst/>
            </a:endParaRPr>
          </a:p>
          <a:p>
            <a:pPr algn="l" rtl="0" fontAlgn="base"/>
            <a:r>
              <a:rPr lang="en-US" sz="2400" b="0" i="0" dirty="0">
                <a:solidFill>
                  <a:srgbClr val="000000"/>
                </a:solidFill>
                <a:effectLst/>
              </a:rPr>
              <a:t>For a fully virtual meeting using Microsoft Teams, committee chairs must coordinate with their liaison to start the meeting. </a:t>
            </a:r>
          </a:p>
          <a:p>
            <a:pPr marL="0" indent="0" algn="l" rtl="0" fontAlgn="base">
              <a:buNone/>
            </a:pPr>
            <a:endParaRPr lang="en-US" sz="2400" b="0" i="0" dirty="0">
              <a:solidFill>
                <a:srgbClr val="000000"/>
              </a:solidFill>
              <a:effectLst/>
            </a:endParaRPr>
          </a:p>
          <a:p>
            <a:pPr marL="0" indent="0" fontAlgn="base">
              <a:buNone/>
            </a:pPr>
            <a:r>
              <a:rPr lang="en-US" sz="2400" b="0" i="1" dirty="0">
                <a:solidFill>
                  <a:srgbClr val="000000"/>
                </a:solidFill>
                <a:effectLst/>
              </a:rPr>
              <a:t>*NOTE: Committee members may use virtual environments other than Microsoft Teams, such as Zoom, Google Meet, etc. However, those meetings must be set up and run by the committee members, without staff support.  </a:t>
            </a:r>
          </a:p>
        </p:txBody>
      </p:sp>
      <p:sp>
        <p:nvSpPr>
          <p:cNvPr id="5" name="Slide Number Placeholder 4">
            <a:extLst>
              <a:ext uri="{FF2B5EF4-FFF2-40B4-BE49-F238E27FC236}">
                <a16:creationId xmlns:a16="http://schemas.microsoft.com/office/drawing/2014/main" id="{50B6FCDC-3216-261E-E17A-953525877362}"/>
              </a:ext>
            </a:extLst>
          </p:cNvPr>
          <p:cNvSpPr>
            <a:spLocks noGrp="1"/>
          </p:cNvSpPr>
          <p:nvPr>
            <p:ph type="sldNum" sz="quarter" idx="12"/>
          </p:nvPr>
        </p:nvSpPr>
        <p:spPr/>
        <p:txBody>
          <a:bodyPr/>
          <a:lstStyle/>
          <a:p>
            <a:fld id="{8E1F6690-E754-2849-AB8B-70E1728BA7A4}" type="slidenum">
              <a:rPr lang="en-US" smtClean="0"/>
              <a:t>5</a:t>
            </a:fld>
            <a:endParaRPr lang="en-US"/>
          </a:p>
        </p:txBody>
      </p:sp>
    </p:spTree>
    <p:extLst>
      <p:ext uri="{BB962C8B-B14F-4D97-AF65-F5344CB8AC3E}">
        <p14:creationId xmlns:p14="http://schemas.microsoft.com/office/powerpoint/2010/main" val="3407250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Using Microsoft Teams</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a:xfrm>
            <a:off x="838200" y="5889055"/>
            <a:ext cx="6944002" cy="416765"/>
          </a:xfrm>
        </p:spPr>
        <p:txBody>
          <a:bodyPr>
            <a:normAutofit/>
          </a:bodyPr>
          <a:lstStyle/>
          <a:p>
            <a:pPr fontAlgn="base"/>
            <a:r>
              <a:rPr lang="en-US" sz="2000" b="0" i="0" dirty="0">
                <a:solidFill>
                  <a:srgbClr val="000000"/>
                </a:solidFill>
                <a:effectLst/>
              </a:rPr>
              <a:t>Enter your name, and click "Join now" </a:t>
            </a:r>
          </a:p>
        </p:txBody>
      </p:sp>
      <p:sp>
        <p:nvSpPr>
          <p:cNvPr id="4" name="Content Placeholder 2">
            <a:extLst>
              <a:ext uri="{FF2B5EF4-FFF2-40B4-BE49-F238E27FC236}">
                <a16:creationId xmlns:a16="http://schemas.microsoft.com/office/drawing/2014/main" id="{B3F02F7D-B7C2-CB95-C4AF-2AACBD634AB9}"/>
              </a:ext>
            </a:extLst>
          </p:cNvPr>
          <p:cNvSpPr txBox="1">
            <a:spLocks/>
          </p:cNvSpPr>
          <p:nvPr/>
        </p:nvSpPr>
        <p:spPr>
          <a:xfrm>
            <a:off x="6096000" y="18256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5" name="Content Placeholder 2">
            <a:extLst>
              <a:ext uri="{FF2B5EF4-FFF2-40B4-BE49-F238E27FC236}">
                <a16:creationId xmlns:a16="http://schemas.microsoft.com/office/drawing/2014/main" id="{9EE18124-31FD-99A6-9AE1-F5EF363423B4}"/>
              </a:ext>
            </a:extLst>
          </p:cNvPr>
          <p:cNvSpPr txBox="1">
            <a:spLocks/>
          </p:cNvSpPr>
          <p:nvPr/>
        </p:nvSpPr>
        <p:spPr>
          <a:xfrm>
            <a:off x="6248400" y="19780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6" name="Content Placeholder 2">
            <a:extLst>
              <a:ext uri="{FF2B5EF4-FFF2-40B4-BE49-F238E27FC236}">
                <a16:creationId xmlns:a16="http://schemas.microsoft.com/office/drawing/2014/main" id="{1B87B923-B886-0AFC-15A6-1B05D48F50C8}"/>
              </a:ext>
            </a:extLst>
          </p:cNvPr>
          <p:cNvSpPr txBox="1">
            <a:spLocks/>
          </p:cNvSpPr>
          <p:nvPr/>
        </p:nvSpPr>
        <p:spPr>
          <a:xfrm>
            <a:off x="6400800" y="21304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pic>
        <p:nvPicPr>
          <p:cNvPr id="8" name="Picture 7">
            <a:extLst>
              <a:ext uri="{FF2B5EF4-FFF2-40B4-BE49-F238E27FC236}">
                <a16:creationId xmlns:a16="http://schemas.microsoft.com/office/drawing/2014/main" id="{E33401A4-D2AA-A2E6-BAE5-21375BB4C40E}"/>
              </a:ext>
            </a:extLst>
          </p:cNvPr>
          <p:cNvPicPr>
            <a:picLocks noChangeAspect="1"/>
          </p:cNvPicPr>
          <p:nvPr/>
        </p:nvPicPr>
        <p:blipFill>
          <a:blip r:embed="rId2"/>
          <a:srcRect/>
          <a:stretch/>
        </p:blipFill>
        <p:spPr>
          <a:xfrm>
            <a:off x="8724900" y="1293299"/>
            <a:ext cx="2391994" cy="1371599"/>
          </a:xfrm>
          <a:prstGeom prst="rect">
            <a:avLst/>
          </a:prstGeom>
        </p:spPr>
      </p:pic>
      <p:pic>
        <p:nvPicPr>
          <p:cNvPr id="12" name="Picture 11">
            <a:extLst>
              <a:ext uri="{FF2B5EF4-FFF2-40B4-BE49-F238E27FC236}">
                <a16:creationId xmlns:a16="http://schemas.microsoft.com/office/drawing/2014/main" id="{CA3CB6FA-9CDB-ED6C-BDEA-BE0D985A3678}"/>
              </a:ext>
            </a:extLst>
          </p:cNvPr>
          <p:cNvPicPr>
            <a:picLocks noChangeAspect="1"/>
          </p:cNvPicPr>
          <p:nvPr/>
        </p:nvPicPr>
        <p:blipFill>
          <a:blip r:embed="rId3"/>
          <a:srcRect/>
          <a:stretch/>
        </p:blipFill>
        <p:spPr>
          <a:xfrm>
            <a:off x="8724900" y="4166014"/>
            <a:ext cx="2391994" cy="1371599"/>
          </a:xfrm>
          <a:prstGeom prst="rect">
            <a:avLst/>
          </a:prstGeom>
        </p:spPr>
      </p:pic>
      <p:sp>
        <p:nvSpPr>
          <p:cNvPr id="15" name="Content Placeholder 2">
            <a:extLst>
              <a:ext uri="{FF2B5EF4-FFF2-40B4-BE49-F238E27FC236}">
                <a16:creationId xmlns:a16="http://schemas.microsoft.com/office/drawing/2014/main" id="{B1C30B76-648A-6E6C-5684-E22D509F0CFA}"/>
              </a:ext>
            </a:extLst>
          </p:cNvPr>
          <p:cNvSpPr txBox="1">
            <a:spLocks/>
          </p:cNvSpPr>
          <p:nvPr/>
        </p:nvSpPr>
        <p:spPr>
          <a:xfrm>
            <a:off x="6553200" y="22828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16" name="Content Placeholder 2">
            <a:extLst>
              <a:ext uri="{FF2B5EF4-FFF2-40B4-BE49-F238E27FC236}">
                <a16:creationId xmlns:a16="http://schemas.microsoft.com/office/drawing/2014/main" id="{2317F87A-6549-AA3C-8AEC-02B69143D7D5}"/>
              </a:ext>
            </a:extLst>
          </p:cNvPr>
          <p:cNvSpPr txBox="1">
            <a:spLocks/>
          </p:cNvSpPr>
          <p:nvPr/>
        </p:nvSpPr>
        <p:spPr>
          <a:xfrm>
            <a:off x="829961" y="1690688"/>
            <a:ext cx="7658033" cy="87826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000" b="1" dirty="0">
                <a:solidFill>
                  <a:srgbClr val="000000"/>
                </a:solidFill>
              </a:rPr>
              <a:t>To join a Microsoft Teams meeting on your browser</a:t>
            </a:r>
            <a:r>
              <a:rPr lang="en-US" sz="2000" dirty="0">
                <a:solidFill>
                  <a:srgbClr val="000000"/>
                </a:solidFill>
              </a:rPr>
              <a:t>, click on the invite link in your email, or find the link on the Ocean Pines website here: </a:t>
            </a:r>
            <a:r>
              <a:rPr lang="en-US" sz="2000" dirty="0">
                <a:solidFill>
                  <a:srgbClr val="000000"/>
                </a:solidFill>
                <a:hlinkClick r:id="rId4"/>
              </a:rPr>
              <a:t>https://www.oceanpines.org/web/pages/advisory-committees.</a:t>
            </a:r>
            <a:r>
              <a:rPr lang="en-US" sz="2000" dirty="0">
                <a:solidFill>
                  <a:srgbClr val="000000"/>
                </a:solidFill>
              </a:rPr>
              <a:t>  </a:t>
            </a:r>
          </a:p>
        </p:txBody>
      </p:sp>
      <p:sp>
        <p:nvSpPr>
          <p:cNvPr id="17" name="Content Placeholder 2">
            <a:extLst>
              <a:ext uri="{FF2B5EF4-FFF2-40B4-BE49-F238E27FC236}">
                <a16:creationId xmlns:a16="http://schemas.microsoft.com/office/drawing/2014/main" id="{1084BA64-6EBF-38F7-2A8D-2EE8D3D0CC4F}"/>
              </a:ext>
            </a:extLst>
          </p:cNvPr>
          <p:cNvSpPr txBox="1">
            <a:spLocks/>
          </p:cNvSpPr>
          <p:nvPr/>
        </p:nvSpPr>
        <p:spPr>
          <a:xfrm>
            <a:off x="829961" y="3397809"/>
            <a:ext cx="6880158" cy="4167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000" dirty="0">
                <a:solidFill>
                  <a:srgbClr val="000000"/>
                </a:solidFill>
              </a:rPr>
              <a:t>Click on "Continue on this Browser" </a:t>
            </a:r>
          </a:p>
        </p:txBody>
      </p:sp>
      <p:sp>
        <p:nvSpPr>
          <p:cNvPr id="18" name="Content Placeholder 2">
            <a:extLst>
              <a:ext uri="{FF2B5EF4-FFF2-40B4-BE49-F238E27FC236}">
                <a16:creationId xmlns:a16="http://schemas.microsoft.com/office/drawing/2014/main" id="{297D6A3E-308D-23B4-C5A4-B03043B5F313}"/>
              </a:ext>
            </a:extLst>
          </p:cNvPr>
          <p:cNvSpPr txBox="1">
            <a:spLocks/>
          </p:cNvSpPr>
          <p:nvPr/>
        </p:nvSpPr>
        <p:spPr>
          <a:xfrm>
            <a:off x="838200" y="4643432"/>
            <a:ext cx="7035644" cy="4167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000" dirty="0">
                <a:solidFill>
                  <a:srgbClr val="000000"/>
                </a:solidFill>
              </a:rPr>
              <a:t>If prompted, allow Teams to use your microphone and camera </a:t>
            </a:r>
          </a:p>
        </p:txBody>
      </p:sp>
      <p:pic>
        <p:nvPicPr>
          <p:cNvPr id="20" name="Picture 19">
            <a:extLst>
              <a:ext uri="{FF2B5EF4-FFF2-40B4-BE49-F238E27FC236}">
                <a16:creationId xmlns:a16="http://schemas.microsoft.com/office/drawing/2014/main" id="{7BABF1E4-914F-5B1E-5710-2B91CF0D93A7}"/>
              </a:ext>
            </a:extLst>
          </p:cNvPr>
          <p:cNvPicPr>
            <a:picLocks noChangeAspect="1"/>
          </p:cNvPicPr>
          <p:nvPr/>
        </p:nvPicPr>
        <p:blipFill>
          <a:blip r:embed="rId5"/>
          <a:srcRect/>
          <a:stretch/>
        </p:blipFill>
        <p:spPr>
          <a:xfrm>
            <a:off x="8724901" y="5411637"/>
            <a:ext cx="2391993" cy="1371599"/>
          </a:xfrm>
          <a:prstGeom prst="rect">
            <a:avLst/>
          </a:prstGeom>
        </p:spPr>
      </p:pic>
      <p:pic>
        <p:nvPicPr>
          <p:cNvPr id="22" name="Picture 21">
            <a:extLst>
              <a:ext uri="{FF2B5EF4-FFF2-40B4-BE49-F238E27FC236}">
                <a16:creationId xmlns:a16="http://schemas.microsoft.com/office/drawing/2014/main" id="{B5CBF1E3-A764-AFBF-4D3A-F514A1E88352}"/>
              </a:ext>
            </a:extLst>
          </p:cNvPr>
          <p:cNvPicPr>
            <a:picLocks noChangeAspect="1"/>
          </p:cNvPicPr>
          <p:nvPr/>
        </p:nvPicPr>
        <p:blipFill>
          <a:blip r:embed="rId6"/>
          <a:srcRect/>
          <a:stretch/>
        </p:blipFill>
        <p:spPr>
          <a:xfrm>
            <a:off x="8724900" y="2707200"/>
            <a:ext cx="2391994" cy="1371599"/>
          </a:xfrm>
          <a:prstGeom prst="rect">
            <a:avLst/>
          </a:prstGeom>
        </p:spPr>
      </p:pic>
      <p:sp>
        <p:nvSpPr>
          <p:cNvPr id="24" name="Slide Number Placeholder 23">
            <a:extLst>
              <a:ext uri="{FF2B5EF4-FFF2-40B4-BE49-F238E27FC236}">
                <a16:creationId xmlns:a16="http://schemas.microsoft.com/office/drawing/2014/main" id="{874EFE19-F702-8793-512D-F4DEA146E26F}"/>
              </a:ext>
            </a:extLst>
          </p:cNvPr>
          <p:cNvSpPr>
            <a:spLocks noGrp="1"/>
          </p:cNvSpPr>
          <p:nvPr>
            <p:ph type="sldNum" sz="quarter" idx="12"/>
          </p:nvPr>
        </p:nvSpPr>
        <p:spPr/>
        <p:txBody>
          <a:bodyPr/>
          <a:lstStyle/>
          <a:p>
            <a:fld id="{8E1F6690-E754-2849-AB8B-70E1728BA7A4}" type="slidenum">
              <a:rPr lang="en-US" smtClean="0"/>
              <a:t>6</a:t>
            </a:fld>
            <a:endParaRPr lang="en-US"/>
          </a:p>
        </p:txBody>
      </p:sp>
    </p:spTree>
    <p:extLst>
      <p:ext uri="{BB962C8B-B14F-4D97-AF65-F5344CB8AC3E}">
        <p14:creationId xmlns:p14="http://schemas.microsoft.com/office/powerpoint/2010/main" val="1761564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Sharing Documents in Teams (1 of 2)</a:t>
            </a:r>
          </a:p>
        </p:txBody>
      </p:sp>
      <p:sp>
        <p:nvSpPr>
          <p:cNvPr id="4" name="Content Placeholder 2">
            <a:extLst>
              <a:ext uri="{FF2B5EF4-FFF2-40B4-BE49-F238E27FC236}">
                <a16:creationId xmlns:a16="http://schemas.microsoft.com/office/drawing/2014/main" id="{B3F02F7D-B7C2-CB95-C4AF-2AACBD634AB9}"/>
              </a:ext>
            </a:extLst>
          </p:cNvPr>
          <p:cNvSpPr txBox="1">
            <a:spLocks/>
          </p:cNvSpPr>
          <p:nvPr/>
        </p:nvSpPr>
        <p:spPr>
          <a:xfrm>
            <a:off x="6096000" y="18256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5" name="Content Placeholder 2">
            <a:extLst>
              <a:ext uri="{FF2B5EF4-FFF2-40B4-BE49-F238E27FC236}">
                <a16:creationId xmlns:a16="http://schemas.microsoft.com/office/drawing/2014/main" id="{9EE18124-31FD-99A6-9AE1-F5EF363423B4}"/>
              </a:ext>
            </a:extLst>
          </p:cNvPr>
          <p:cNvSpPr txBox="1">
            <a:spLocks/>
          </p:cNvSpPr>
          <p:nvPr/>
        </p:nvSpPr>
        <p:spPr>
          <a:xfrm>
            <a:off x="6248400" y="19780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6" name="Content Placeholder 2">
            <a:extLst>
              <a:ext uri="{FF2B5EF4-FFF2-40B4-BE49-F238E27FC236}">
                <a16:creationId xmlns:a16="http://schemas.microsoft.com/office/drawing/2014/main" id="{1B87B923-B886-0AFC-15A6-1B05D48F50C8}"/>
              </a:ext>
            </a:extLst>
          </p:cNvPr>
          <p:cNvSpPr txBox="1">
            <a:spLocks/>
          </p:cNvSpPr>
          <p:nvPr/>
        </p:nvSpPr>
        <p:spPr>
          <a:xfrm>
            <a:off x="6400800" y="21304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15" name="Content Placeholder 2">
            <a:extLst>
              <a:ext uri="{FF2B5EF4-FFF2-40B4-BE49-F238E27FC236}">
                <a16:creationId xmlns:a16="http://schemas.microsoft.com/office/drawing/2014/main" id="{B1C30B76-648A-6E6C-5684-E22D509F0CFA}"/>
              </a:ext>
            </a:extLst>
          </p:cNvPr>
          <p:cNvSpPr txBox="1">
            <a:spLocks/>
          </p:cNvSpPr>
          <p:nvPr/>
        </p:nvSpPr>
        <p:spPr>
          <a:xfrm>
            <a:off x="6553200" y="22828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16" name="Content Placeholder 2">
            <a:extLst>
              <a:ext uri="{FF2B5EF4-FFF2-40B4-BE49-F238E27FC236}">
                <a16:creationId xmlns:a16="http://schemas.microsoft.com/office/drawing/2014/main" id="{2317F87A-6549-AA3C-8AEC-02B69143D7D5}"/>
              </a:ext>
            </a:extLst>
          </p:cNvPr>
          <p:cNvSpPr txBox="1">
            <a:spLocks/>
          </p:cNvSpPr>
          <p:nvPr/>
        </p:nvSpPr>
        <p:spPr>
          <a:xfrm>
            <a:off x="838200" y="2054488"/>
            <a:ext cx="7043883" cy="5921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400" b="1" i="0" dirty="0">
                <a:solidFill>
                  <a:srgbClr val="000000"/>
                </a:solidFill>
                <a:effectLst/>
                <a:latin typeface="Calibri" panose="020F0502020204030204" pitchFamily="34" charset="0"/>
              </a:rPr>
              <a:t>To share a document on your browser</a:t>
            </a:r>
            <a:r>
              <a:rPr lang="en-US" sz="2400" b="0" i="0" dirty="0">
                <a:solidFill>
                  <a:srgbClr val="000000"/>
                </a:solidFill>
                <a:effectLst/>
                <a:latin typeface="Calibri" panose="020F0502020204030204" pitchFamily="34" charset="0"/>
              </a:rPr>
              <a:t>, such as a PDF file or PowerPoint presentation, click on the "Screenshare" icon. </a:t>
            </a:r>
            <a:r>
              <a:rPr lang="en-US" sz="2400" b="1" i="0" dirty="0">
                <a:solidFill>
                  <a:srgbClr val="000000"/>
                </a:solidFill>
                <a:effectLst/>
                <a:latin typeface="Calibri" panose="020F0502020204030204" pitchFamily="34" charset="0"/>
              </a:rPr>
              <a:t>Make sure the file is already open.</a:t>
            </a:r>
            <a:endParaRPr lang="en-US" sz="2400" b="1" dirty="0">
              <a:solidFill>
                <a:srgbClr val="000000"/>
              </a:solidFill>
            </a:endParaRPr>
          </a:p>
        </p:txBody>
      </p:sp>
      <p:sp>
        <p:nvSpPr>
          <p:cNvPr id="17" name="Content Placeholder 2">
            <a:extLst>
              <a:ext uri="{FF2B5EF4-FFF2-40B4-BE49-F238E27FC236}">
                <a16:creationId xmlns:a16="http://schemas.microsoft.com/office/drawing/2014/main" id="{1084BA64-6EBF-38F7-2A8D-2EE8D3D0CC4F}"/>
              </a:ext>
            </a:extLst>
          </p:cNvPr>
          <p:cNvSpPr txBox="1">
            <a:spLocks/>
          </p:cNvSpPr>
          <p:nvPr/>
        </p:nvSpPr>
        <p:spPr>
          <a:xfrm>
            <a:off x="838200" y="4299396"/>
            <a:ext cx="6880158" cy="4167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400" b="0" i="0" dirty="0">
                <a:solidFill>
                  <a:srgbClr val="000000"/>
                </a:solidFill>
                <a:effectLst/>
                <a:latin typeface="Calibri" panose="020F0502020204030204" pitchFamily="34" charset="0"/>
              </a:rPr>
              <a:t>Click on the "Desktop/Window" button </a:t>
            </a:r>
            <a:endParaRPr lang="en-US" sz="2400" dirty="0">
              <a:solidFill>
                <a:srgbClr val="000000"/>
              </a:solidFill>
            </a:endParaRPr>
          </a:p>
        </p:txBody>
      </p:sp>
      <p:sp>
        <p:nvSpPr>
          <p:cNvPr id="18" name="Content Placeholder 2">
            <a:extLst>
              <a:ext uri="{FF2B5EF4-FFF2-40B4-BE49-F238E27FC236}">
                <a16:creationId xmlns:a16="http://schemas.microsoft.com/office/drawing/2014/main" id="{297D6A3E-308D-23B4-C5A4-B03043B5F313}"/>
              </a:ext>
            </a:extLst>
          </p:cNvPr>
          <p:cNvSpPr txBox="1">
            <a:spLocks/>
          </p:cNvSpPr>
          <p:nvPr/>
        </p:nvSpPr>
        <p:spPr>
          <a:xfrm>
            <a:off x="838200" y="4643432"/>
            <a:ext cx="7035644" cy="4167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9" name="Content Placeholder 2">
            <a:extLst>
              <a:ext uri="{FF2B5EF4-FFF2-40B4-BE49-F238E27FC236}">
                <a16:creationId xmlns:a16="http://schemas.microsoft.com/office/drawing/2014/main" id="{046BD938-2FF1-8AAB-7BF7-386F3CE1A283}"/>
              </a:ext>
            </a:extLst>
          </p:cNvPr>
          <p:cNvSpPr txBox="1">
            <a:spLocks/>
          </p:cNvSpPr>
          <p:nvPr/>
        </p:nvSpPr>
        <p:spPr>
          <a:xfrm>
            <a:off x="829961" y="3953800"/>
            <a:ext cx="6880158" cy="4167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10" name="Content Placeholder 2">
            <a:extLst>
              <a:ext uri="{FF2B5EF4-FFF2-40B4-BE49-F238E27FC236}">
                <a16:creationId xmlns:a16="http://schemas.microsoft.com/office/drawing/2014/main" id="{BC3ED91B-4FDD-5669-73BA-CE22AEED6B2D}"/>
              </a:ext>
            </a:extLst>
          </p:cNvPr>
          <p:cNvSpPr txBox="1">
            <a:spLocks/>
          </p:cNvSpPr>
          <p:nvPr/>
        </p:nvSpPr>
        <p:spPr>
          <a:xfrm>
            <a:off x="829961" y="5006496"/>
            <a:ext cx="6880158" cy="4167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11" name="Content Placeholder 2">
            <a:extLst>
              <a:ext uri="{FF2B5EF4-FFF2-40B4-BE49-F238E27FC236}">
                <a16:creationId xmlns:a16="http://schemas.microsoft.com/office/drawing/2014/main" id="{F4E7E995-F010-E6AC-2FD9-D57E1781345A}"/>
              </a:ext>
            </a:extLst>
          </p:cNvPr>
          <p:cNvSpPr txBox="1">
            <a:spLocks/>
          </p:cNvSpPr>
          <p:nvPr/>
        </p:nvSpPr>
        <p:spPr>
          <a:xfrm>
            <a:off x="838200" y="6059192"/>
            <a:ext cx="6880158" cy="4167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pic>
        <p:nvPicPr>
          <p:cNvPr id="14" name="Picture 13" descr="A picture containing text, device, meter&#10;&#10;Description automatically generated">
            <a:extLst>
              <a:ext uri="{FF2B5EF4-FFF2-40B4-BE49-F238E27FC236}">
                <a16:creationId xmlns:a16="http://schemas.microsoft.com/office/drawing/2014/main" id="{F9033718-AB80-F6AA-B2F7-2516770E50EC}"/>
              </a:ext>
            </a:extLst>
          </p:cNvPr>
          <p:cNvPicPr>
            <a:picLocks noChangeAspect="1"/>
          </p:cNvPicPr>
          <p:nvPr/>
        </p:nvPicPr>
        <p:blipFill rotWithShape="1">
          <a:blip r:embed="rId2"/>
          <a:srcRect t="5902" b="29445"/>
          <a:stretch/>
        </p:blipFill>
        <p:spPr>
          <a:xfrm>
            <a:off x="8026243" y="1825626"/>
            <a:ext cx="3986657" cy="1477962"/>
          </a:xfrm>
          <a:prstGeom prst="rect">
            <a:avLst/>
          </a:prstGeom>
        </p:spPr>
      </p:pic>
      <p:pic>
        <p:nvPicPr>
          <p:cNvPr id="26" name="Picture 25" descr="A picture containing text, electronics, screenshot&#10;&#10;Description automatically generated">
            <a:extLst>
              <a:ext uri="{FF2B5EF4-FFF2-40B4-BE49-F238E27FC236}">
                <a16:creationId xmlns:a16="http://schemas.microsoft.com/office/drawing/2014/main" id="{065E9DB1-B723-1C9D-E1C7-253BBF01DB30}"/>
              </a:ext>
            </a:extLst>
          </p:cNvPr>
          <p:cNvPicPr>
            <a:picLocks noChangeAspect="1"/>
          </p:cNvPicPr>
          <p:nvPr/>
        </p:nvPicPr>
        <p:blipFill>
          <a:blip r:embed="rId3"/>
          <a:stretch>
            <a:fillRect/>
          </a:stretch>
        </p:blipFill>
        <p:spPr>
          <a:xfrm>
            <a:off x="8026243" y="4065587"/>
            <a:ext cx="3986658" cy="2286000"/>
          </a:xfrm>
          <a:prstGeom prst="rect">
            <a:avLst/>
          </a:prstGeom>
        </p:spPr>
      </p:pic>
      <p:sp>
        <p:nvSpPr>
          <p:cNvPr id="31" name="Content Placeholder 2">
            <a:extLst>
              <a:ext uri="{FF2B5EF4-FFF2-40B4-BE49-F238E27FC236}">
                <a16:creationId xmlns:a16="http://schemas.microsoft.com/office/drawing/2014/main" id="{A074E71D-6253-1115-8D68-74B28F4B2F62}"/>
              </a:ext>
            </a:extLst>
          </p:cNvPr>
          <p:cNvSpPr txBox="1">
            <a:spLocks/>
          </p:cNvSpPr>
          <p:nvPr/>
        </p:nvSpPr>
        <p:spPr>
          <a:xfrm>
            <a:off x="838200" y="5934822"/>
            <a:ext cx="6880158" cy="4167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en-US" sz="2400" i="1" dirty="0">
                <a:solidFill>
                  <a:srgbClr val="000000"/>
                </a:solidFill>
                <a:latin typeface="Calibri" panose="020F0502020204030204" pitchFamily="34" charset="0"/>
              </a:rPr>
              <a:t>(Continued on next page)</a:t>
            </a:r>
            <a:endParaRPr lang="en-US" sz="2400" i="1" dirty="0">
              <a:solidFill>
                <a:srgbClr val="000000"/>
              </a:solidFill>
            </a:endParaRPr>
          </a:p>
        </p:txBody>
      </p:sp>
      <p:sp>
        <p:nvSpPr>
          <p:cNvPr id="33" name="Slide Number Placeholder 32">
            <a:extLst>
              <a:ext uri="{FF2B5EF4-FFF2-40B4-BE49-F238E27FC236}">
                <a16:creationId xmlns:a16="http://schemas.microsoft.com/office/drawing/2014/main" id="{F300F8C9-1AED-5C85-60F1-FB2B2AA070F3}"/>
              </a:ext>
            </a:extLst>
          </p:cNvPr>
          <p:cNvSpPr>
            <a:spLocks noGrp="1"/>
          </p:cNvSpPr>
          <p:nvPr>
            <p:ph type="sldNum" sz="quarter" idx="12"/>
          </p:nvPr>
        </p:nvSpPr>
        <p:spPr/>
        <p:txBody>
          <a:bodyPr/>
          <a:lstStyle/>
          <a:p>
            <a:fld id="{8E1F6690-E754-2849-AB8B-70E1728BA7A4}" type="slidenum">
              <a:rPr lang="en-US" smtClean="0"/>
              <a:t>7</a:t>
            </a:fld>
            <a:endParaRPr lang="en-US"/>
          </a:p>
        </p:txBody>
      </p:sp>
    </p:spTree>
    <p:extLst>
      <p:ext uri="{BB962C8B-B14F-4D97-AF65-F5344CB8AC3E}">
        <p14:creationId xmlns:p14="http://schemas.microsoft.com/office/powerpoint/2010/main" val="416783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Sharing Documents in Teams (2 of 2)</a:t>
            </a:r>
          </a:p>
        </p:txBody>
      </p:sp>
      <p:sp>
        <p:nvSpPr>
          <p:cNvPr id="4" name="Content Placeholder 2">
            <a:extLst>
              <a:ext uri="{FF2B5EF4-FFF2-40B4-BE49-F238E27FC236}">
                <a16:creationId xmlns:a16="http://schemas.microsoft.com/office/drawing/2014/main" id="{B3F02F7D-B7C2-CB95-C4AF-2AACBD634AB9}"/>
              </a:ext>
            </a:extLst>
          </p:cNvPr>
          <p:cNvSpPr txBox="1">
            <a:spLocks/>
          </p:cNvSpPr>
          <p:nvPr/>
        </p:nvSpPr>
        <p:spPr>
          <a:xfrm>
            <a:off x="6096000" y="18256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5" name="Content Placeholder 2">
            <a:extLst>
              <a:ext uri="{FF2B5EF4-FFF2-40B4-BE49-F238E27FC236}">
                <a16:creationId xmlns:a16="http://schemas.microsoft.com/office/drawing/2014/main" id="{9EE18124-31FD-99A6-9AE1-F5EF363423B4}"/>
              </a:ext>
            </a:extLst>
          </p:cNvPr>
          <p:cNvSpPr txBox="1">
            <a:spLocks/>
          </p:cNvSpPr>
          <p:nvPr/>
        </p:nvSpPr>
        <p:spPr>
          <a:xfrm>
            <a:off x="6248400" y="19780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6" name="Content Placeholder 2">
            <a:extLst>
              <a:ext uri="{FF2B5EF4-FFF2-40B4-BE49-F238E27FC236}">
                <a16:creationId xmlns:a16="http://schemas.microsoft.com/office/drawing/2014/main" id="{1B87B923-B886-0AFC-15A6-1B05D48F50C8}"/>
              </a:ext>
            </a:extLst>
          </p:cNvPr>
          <p:cNvSpPr txBox="1">
            <a:spLocks/>
          </p:cNvSpPr>
          <p:nvPr/>
        </p:nvSpPr>
        <p:spPr>
          <a:xfrm>
            <a:off x="6400800" y="21304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15" name="Content Placeholder 2">
            <a:extLst>
              <a:ext uri="{FF2B5EF4-FFF2-40B4-BE49-F238E27FC236}">
                <a16:creationId xmlns:a16="http://schemas.microsoft.com/office/drawing/2014/main" id="{B1C30B76-648A-6E6C-5684-E22D509F0CFA}"/>
              </a:ext>
            </a:extLst>
          </p:cNvPr>
          <p:cNvSpPr txBox="1">
            <a:spLocks/>
          </p:cNvSpPr>
          <p:nvPr/>
        </p:nvSpPr>
        <p:spPr>
          <a:xfrm>
            <a:off x="6553200" y="2282825"/>
            <a:ext cx="5257800"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sz="2000" dirty="0">
              <a:solidFill>
                <a:srgbClr val="000000"/>
              </a:solidFill>
            </a:endParaRPr>
          </a:p>
        </p:txBody>
      </p:sp>
      <p:sp>
        <p:nvSpPr>
          <p:cNvPr id="16" name="Content Placeholder 2">
            <a:extLst>
              <a:ext uri="{FF2B5EF4-FFF2-40B4-BE49-F238E27FC236}">
                <a16:creationId xmlns:a16="http://schemas.microsoft.com/office/drawing/2014/main" id="{2317F87A-6549-AA3C-8AEC-02B69143D7D5}"/>
              </a:ext>
            </a:extLst>
          </p:cNvPr>
          <p:cNvSpPr txBox="1">
            <a:spLocks/>
          </p:cNvSpPr>
          <p:nvPr/>
        </p:nvSpPr>
        <p:spPr>
          <a:xfrm>
            <a:off x="829961" y="1689069"/>
            <a:ext cx="7043883" cy="5921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400" b="0" i="0" dirty="0">
                <a:solidFill>
                  <a:srgbClr val="000000"/>
                </a:solidFill>
                <a:effectLst/>
                <a:latin typeface="Calibri" panose="020F0502020204030204" pitchFamily="34" charset="0"/>
              </a:rPr>
              <a:t>Select "Window" </a:t>
            </a:r>
            <a:endParaRPr lang="en-US" sz="2400" dirty="0">
              <a:solidFill>
                <a:srgbClr val="000000"/>
              </a:solidFill>
            </a:endParaRPr>
          </a:p>
        </p:txBody>
      </p:sp>
      <p:sp>
        <p:nvSpPr>
          <p:cNvPr id="17" name="Content Placeholder 2">
            <a:extLst>
              <a:ext uri="{FF2B5EF4-FFF2-40B4-BE49-F238E27FC236}">
                <a16:creationId xmlns:a16="http://schemas.microsoft.com/office/drawing/2014/main" id="{1084BA64-6EBF-38F7-2A8D-2EE8D3D0CC4F}"/>
              </a:ext>
            </a:extLst>
          </p:cNvPr>
          <p:cNvSpPr txBox="1">
            <a:spLocks/>
          </p:cNvSpPr>
          <p:nvPr/>
        </p:nvSpPr>
        <p:spPr>
          <a:xfrm>
            <a:off x="838200" y="3706813"/>
            <a:ext cx="6880158" cy="4167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400" b="0" i="0" dirty="0">
                <a:solidFill>
                  <a:srgbClr val="000000"/>
                </a:solidFill>
                <a:effectLst/>
                <a:latin typeface="Calibri" panose="020F0502020204030204" pitchFamily="34" charset="0"/>
              </a:rPr>
              <a:t>Select your file</a:t>
            </a:r>
            <a:endParaRPr lang="en-US" sz="2400" dirty="0">
              <a:solidFill>
                <a:srgbClr val="000000"/>
              </a:solidFill>
            </a:endParaRPr>
          </a:p>
        </p:txBody>
      </p:sp>
      <p:sp>
        <p:nvSpPr>
          <p:cNvPr id="9" name="Content Placeholder 2">
            <a:extLst>
              <a:ext uri="{FF2B5EF4-FFF2-40B4-BE49-F238E27FC236}">
                <a16:creationId xmlns:a16="http://schemas.microsoft.com/office/drawing/2014/main" id="{046BD938-2FF1-8AAB-7BF7-386F3CE1A283}"/>
              </a:ext>
            </a:extLst>
          </p:cNvPr>
          <p:cNvSpPr txBox="1">
            <a:spLocks/>
          </p:cNvSpPr>
          <p:nvPr/>
        </p:nvSpPr>
        <p:spPr>
          <a:xfrm>
            <a:off x="829961" y="3953800"/>
            <a:ext cx="6880158" cy="4167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endParaRPr lang="en-US" sz="2000" dirty="0">
              <a:solidFill>
                <a:srgbClr val="000000"/>
              </a:solidFill>
            </a:endParaRPr>
          </a:p>
        </p:txBody>
      </p:sp>
      <p:sp>
        <p:nvSpPr>
          <p:cNvPr id="11" name="Content Placeholder 2">
            <a:extLst>
              <a:ext uri="{FF2B5EF4-FFF2-40B4-BE49-F238E27FC236}">
                <a16:creationId xmlns:a16="http://schemas.microsoft.com/office/drawing/2014/main" id="{F4E7E995-F010-E6AC-2FD9-D57E1781345A}"/>
              </a:ext>
            </a:extLst>
          </p:cNvPr>
          <p:cNvSpPr txBox="1">
            <a:spLocks/>
          </p:cNvSpPr>
          <p:nvPr/>
        </p:nvSpPr>
        <p:spPr>
          <a:xfrm>
            <a:off x="838200" y="5781442"/>
            <a:ext cx="6880158" cy="4167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400" b="0" i="0" dirty="0">
                <a:solidFill>
                  <a:srgbClr val="000000"/>
                </a:solidFill>
                <a:effectLst/>
                <a:latin typeface="Calibri" panose="020F0502020204030204" pitchFamily="34" charset="0"/>
              </a:rPr>
              <a:t>Click "Share" </a:t>
            </a:r>
            <a:endParaRPr lang="en-US" sz="2400" dirty="0">
              <a:solidFill>
                <a:srgbClr val="000000"/>
              </a:solidFill>
            </a:endParaRPr>
          </a:p>
        </p:txBody>
      </p:sp>
      <p:pic>
        <p:nvPicPr>
          <p:cNvPr id="21" name="Picture 20" descr="Graphical user interface, application, website&#10;&#10;Description automatically generated">
            <a:extLst>
              <a:ext uri="{FF2B5EF4-FFF2-40B4-BE49-F238E27FC236}">
                <a16:creationId xmlns:a16="http://schemas.microsoft.com/office/drawing/2014/main" id="{88E98342-1572-A7A6-77E3-3283A552AC94}"/>
              </a:ext>
            </a:extLst>
          </p:cNvPr>
          <p:cNvPicPr>
            <a:picLocks noChangeAspect="1"/>
          </p:cNvPicPr>
          <p:nvPr/>
        </p:nvPicPr>
        <p:blipFill rotWithShape="1">
          <a:blip r:embed="rId2"/>
          <a:srcRect t="11793" b="10359"/>
          <a:stretch/>
        </p:blipFill>
        <p:spPr>
          <a:xfrm>
            <a:off x="7671940" y="1649412"/>
            <a:ext cx="3986657" cy="1779588"/>
          </a:xfrm>
          <a:prstGeom prst="rect">
            <a:avLst/>
          </a:prstGeom>
        </p:spPr>
      </p:pic>
      <p:pic>
        <p:nvPicPr>
          <p:cNvPr id="30" name="Picture 29">
            <a:extLst>
              <a:ext uri="{FF2B5EF4-FFF2-40B4-BE49-F238E27FC236}">
                <a16:creationId xmlns:a16="http://schemas.microsoft.com/office/drawing/2014/main" id="{FE9C7814-2414-3109-3D8D-2628A1E50B5B}"/>
              </a:ext>
            </a:extLst>
          </p:cNvPr>
          <p:cNvPicPr>
            <a:picLocks noChangeAspect="1"/>
          </p:cNvPicPr>
          <p:nvPr/>
        </p:nvPicPr>
        <p:blipFill rotWithShape="1">
          <a:blip r:embed="rId3"/>
          <a:srcRect t="30235" b="31250"/>
          <a:stretch/>
        </p:blipFill>
        <p:spPr>
          <a:xfrm>
            <a:off x="7671939" y="5757977"/>
            <a:ext cx="3986657" cy="880460"/>
          </a:xfrm>
          <a:prstGeom prst="rect">
            <a:avLst/>
          </a:prstGeom>
        </p:spPr>
      </p:pic>
      <p:pic>
        <p:nvPicPr>
          <p:cNvPr id="28" name="Picture 27" descr="Graphical user interface, diagram&#10;&#10;Description automatically generated">
            <a:extLst>
              <a:ext uri="{FF2B5EF4-FFF2-40B4-BE49-F238E27FC236}">
                <a16:creationId xmlns:a16="http://schemas.microsoft.com/office/drawing/2014/main" id="{0694C46C-5B92-BD84-AAB8-8ACF85AD095E}"/>
              </a:ext>
            </a:extLst>
          </p:cNvPr>
          <p:cNvPicPr>
            <a:picLocks noChangeAspect="1"/>
          </p:cNvPicPr>
          <p:nvPr/>
        </p:nvPicPr>
        <p:blipFill rotWithShape="1">
          <a:blip r:embed="rId4"/>
          <a:srcRect t="7986" b="12550"/>
          <a:stretch/>
        </p:blipFill>
        <p:spPr>
          <a:xfrm>
            <a:off x="7671939" y="3711024"/>
            <a:ext cx="3986657" cy="1816532"/>
          </a:xfrm>
          <a:prstGeom prst="rect">
            <a:avLst/>
          </a:prstGeom>
        </p:spPr>
      </p:pic>
      <p:sp>
        <p:nvSpPr>
          <p:cNvPr id="7" name="Slide Number Placeholder 6">
            <a:extLst>
              <a:ext uri="{FF2B5EF4-FFF2-40B4-BE49-F238E27FC236}">
                <a16:creationId xmlns:a16="http://schemas.microsoft.com/office/drawing/2014/main" id="{E227EFCC-B830-1F1F-6EE6-3F1E1696E05D}"/>
              </a:ext>
            </a:extLst>
          </p:cNvPr>
          <p:cNvSpPr>
            <a:spLocks noGrp="1"/>
          </p:cNvSpPr>
          <p:nvPr>
            <p:ph type="sldNum" sz="quarter" idx="12"/>
          </p:nvPr>
        </p:nvSpPr>
        <p:spPr/>
        <p:txBody>
          <a:bodyPr/>
          <a:lstStyle/>
          <a:p>
            <a:fld id="{8E1F6690-E754-2849-AB8B-70E1728BA7A4}" type="slidenum">
              <a:rPr lang="en-US" smtClean="0"/>
              <a:t>8</a:t>
            </a:fld>
            <a:endParaRPr lang="en-US"/>
          </a:p>
        </p:txBody>
      </p:sp>
    </p:spTree>
    <p:extLst>
      <p:ext uri="{BB962C8B-B14F-4D97-AF65-F5344CB8AC3E}">
        <p14:creationId xmlns:p14="http://schemas.microsoft.com/office/powerpoint/2010/main" val="46755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097C-96FF-F5FD-FBDC-17851D46B0F3}"/>
              </a:ext>
            </a:extLst>
          </p:cNvPr>
          <p:cNvSpPr>
            <a:spLocks noGrp="1"/>
          </p:cNvSpPr>
          <p:nvPr>
            <p:ph type="title"/>
          </p:nvPr>
        </p:nvSpPr>
        <p:spPr/>
        <p:txBody>
          <a:bodyPr/>
          <a:lstStyle/>
          <a:p>
            <a:r>
              <a:rPr lang="en-US" b="1" dirty="0"/>
              <a:t>Notes on Microsoft Teams</a:t>
            </a:r>
          </a:p>
        </p:txBody>
      </p:sp>
      <p:sp>
        <p:nvSpPr>
          <p:cNvPr id="3" name="Content Placeholder 2">
            <a:extLst>
              <a:ext uri="{FF2B5EF4-FFF2-40B4-BE49-F238E27FC236}">
                <a16:creationId xmlns:a16="http://schemas.microsoft.com/office/drawing/2014/main" id="{7CCCCBE9-68F8-7ACB-13BB-F2D6DB1394BF}"/>
              </a:ext>
            </a:extLst>
          </p:cNvPr>
          <p:cNvSpPr>
            <a:spLocks noGrp="1"/>
          </p:cNvSpPr>
          <p:nvPr>
            <p:ph idx="1"/>
          </p:nvPr>
        </p:nvSpPr>
        <p:spPr/>
        <p:txBody>
          <a:bodyPr>
            <a:normAutofit/>
          </a:bodyPr>
          <a:lstStyle/>
          <a:p>
            <a:pPr algn="l" rtl="0" fontAlgn="base"/>
            <a:r>
              <a:rPr lang="en-US" sz="2400" b="0" i="0" dirty="0">
                <a:solidFill>
                  <a:srgbClr val="000000"/>
                </a:solidFill>
                <a:effectLst/>
              </a:rPr>
              <a:t>If you are using the Microsoft Teams app, you will need a Microsoft account. To learn how to create a new account, visit </a:t>
            </a:r>
            <a:r>
              <a:rPr lang="en-US" sz="2400" b="0" i="0" u="sng" strike="noStrike" dirty="0">
                <a:solidFill>
                  <a:srgbClr val="0563C1"/>
                </a:solidFill>
                <a:effectLst/>
                <a:hlinkClick r:id="rId2"/>
              </a:rPr>
              <a:t>https://support.microsoft.com/en-us/account-billing/how-to-create-a-new-microsoft-account-a84675c3-3e9e-17cf-2911-3d56b15c0aaf</a:t>
            </a:r>
            <a:r>
              <a:rPr lang="en-US" sz="2400" b="0" i="0" dirty="0">
                <a:solidFill>
                  <a:srgbClr val="000000"/>
                </a:solidFill>
                <a:effectLst/>
              </a:rPr>
              <a:t>. </a:t>
            </a:r>
          </a:p>
          <a:p>
            <a:pPr algn="l" rtl="0" fontAlgn="base"/>
            <a:endParaRPr lang="en-US" sz="2400" b="0" i="0" dirty="0">
              <a:solidFill>
                <a:srgbClr val="000000"/>
              </a:solidFill>
              <a:effectLst/>
            </a:endParaRPr>
          </a:p>
          <a:p>
            <a:pPr algn="l" rtl="0" fontAlgn="base"/>
            <a:r>
              <a:rPr lang="en-US" sz="2400" b="0" i="0" dirty="0">
                <a:solidFill>
                  <a:srgbClr val="000000"/>
                </a:solidFill>
                <a:effectLst/>
              </a:rPr>
              <a:t>For a video tutorial on joining Microsoft Teams meetings, visit </a:t>
            </a:r>
            <a:r>
              <a:rPr lang="en-US" sz="2400" b="0" i="0" u="sng" strike="noStrike" dirty="0">
                <a:solidFill>
                  <a:srgbClr val="0563C1"/>
                </a:solidFill>
                <a:effectLst/>
                <a:hlinkClick r:id="rId3"/>
              </a:rPr>
              <a:t>https://youtu.be/6pauAUOl8v4</a:t>
            </a:r>
            <a:r>
              <a:rPr lang="en-US" sz="2400" b="0" i="0" dirty="0">
                <a:solidFill>
                  <a:srgbClr val="000000"/>
                </a:solidFill>
                <a:effectLst/>
              </a:rPr>
              <a:t>. </a:t>
            </a:r>
          </a:p>
          <a:p>
            <a:pPr marL="0" indent="0" algn="l" rtl="0" fontAlgn="base">
              <a:buNone/>
            </a:pPr>
            <a:endParaRPr lang="en-US" sz="2400" b="0" i="0" dirty="0">
              <a:solidFill>
                <a:srgbClr val="000000"/>
              </a:solidFill>
              <a:effectLst/>
            </a:endParaRPr>
          </a:p>
          <a:p>
            <a:pPr algn="l" rtl="0" fontAlgn="base"/>
            <a:r>
              <a:rPr lang="en-US" sz="2400" dirty="0">
                <a:solidFill>
                  <a:srgbClr val="000000"/>
                </a:solidFill>
              </a:rPr>
              <a:t>For more Microsoft Teams tutorials, visit </a:t>
            </a:r>
            <a:r>
              <a:rPr lang="en-US" sz="2400" dirty="0">
                <a:solidFill>
                  <a:srgbClr val="000000"/>
                </a:solidFill>
                <a:hlinkClick r:id="rId4"/>
              </a:rPr>
              <a:t>https://www.youtube.com/@Microsoft365/playlists?view=50&amp;sort=dd&amp;shelf_id=6</a:t>
            </a:r>
            <a:r>
              <a:rPr lang="en-US" sz="2400" dirty="0">
                <a:solidFill>
                  <a:srgbClr val="000000"/>
                </a:solidFill>
              </a:rPr>
              <a:t>. </a:t>
            </a:r>
            <a:endParaRPr lang="en-US" sz="2400" b="0" i="0" dirty="0">
              <a:solidFill>
                <a:srgbClr val="000000"/>
              </a:solidFill>
              <a:effectLst/>
            </a:endParaRPr>
          </a:p>
        </p:txBody>
      </p:sp>
      <p:sp>
        <p:nvSpPr>
          <p:cNvPr id="5" name="Slide Number Placeholder 4">
            <a:extLst>
              <a:ext uri="{FF2B5EF4-FFF2-40B4-BE49-F238E27FC236}">
                <a16:creationId xmlns:a16="http://schemas.microsoft.com/office/drawing/2014/main" id="{29BEC42D-D9A0-9A06-157F-FFF68E1E8EF0}"/>
              </a:ext>
            </a:extLst>
          </p:cNvPr>
          <p:cNvSpPr>
            <a:spLocks noGrp="1"/>
          </p:cNvSpPr>
          <p:nvPr>
            <p:ph type="sldNum" sz="quarter" idx="12"/>
          </p:nvPr>
        </p:nvSpPr>
        <p:spPr/>
        <p:txBody>
          <a:bodyPr/>
          <a:lstStyle/>
          <a:p>
            <a:fld id="{8E1F6690-E754-2849-AB8B-70E1728BA7A4}" type="slidenum">
              <a:rPr lang="en-US" smtClean="0"/>
              <a:t>9</a:t>
            </a:fld>
            <a:endParaRPr lang="en-US"/>
          </a:p>
        </p:txBody>
      </p:sp>
    </p:spTree>
    <p:extLst>
      <p:ext uri="{BB962C8B-B14F-4D97-AF65-F5344CB8AC3E}">
        <p14:creationId xmlns:p14="http://schemas.microsoft.com/office/powerpoint/2010/main" val="7724810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13060</TotalTime>
  <Words>1324</Words>
  <Application>Microsoft Macintosh PowerPoint</Application>
  <PresentationFormat>Widescreen</PresentationFormat>
  <Paragraphs>98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Segoe UI</vt:lpstr>
      <vt:lpstr>Office Theme</vt:lpstr>
      <vt:lpstr>Ocean Pines  Advisory Committees</vt:lpstr>
      <vt:lpstr>Index</vt:lpstr>
      <vt:lpstr>Committee Information</vt:lpstr>
      <vt:lpstr>Committee Protocol</vt:lpstr>
      <vt:lpstr>Virtual Meeting Protocol</vt:lpstr>
      <vt:lpstr>Using Microsoft Teams</vt:lpstr>
      <vt:lpstr>Sharing Documents in Teams (1 of 2)</vt:lpstr>
      <vt:lpstr>Sharing Documents in Teams (2 of 2)</vt:lpstr>
      <vt:lpstr>Notes on Microsoft Teams</vt:lpstr>
      <vt:lpstr>FAQ</vt:lpstr>
      <vt:lpstr>FAQ</vt:lpstr>
      <vt:lpstr>FAQ</vt:lpstr>
      <vt:lpstr>FAQ</vt:lpstr>
      <vt:lpstr>FAQ</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Ocean Pines  Advisory Committee</dc:title>
  <dc:creator>Josh Davis</dc:creator>
  <cp:lastModifiedBy>Josh Davis</cp:lastModifiedBy>
  <cp:revision>17</cp:revision>
  <dcterms:created xsi:type="dcterms:W3CDTF">2023-01-31T17:11:56Z</dcterms:created>
  <dcterms:modified xsi:type="dcterms:W3CDTF">2023-03-14T15:15:53Z</dcterms:modified>
</cp:coreProperties>
</file>