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1"/>
    <p:sldMasterId id="2147484374" r:id="rId2"/>
  </p:sldMasterIdLst>
  <p:notesMasterIdLst>
    <p:notesMasterId r:id="rId36"/>
  </p:notesMasterIdLst>
  <p:handoutMasterIdLst>
    <p:handoutMasterId r:id="rId37"/>
  </p:handoutMasterIdLst>
  <p:sldIdLst>
    <p:sldId id="267" r:id="rId3"/>
    <p:sldId id="274" r:id="rId4"/>
    <p:sldId id="281" r:id="rId5"/>
    <p:sldId id="280" r:id="rId6"/>
    <p:sldId id="556" r:id="rId7"/>
    <p:sldId id="565" r:id="rId8"/>
    <p:sldId id="279" r:id="rId9"/>
    <p:sldId id="683" r:id="rId10"/>
    <p:sldId id="688" r:id="rId11"/>
    <p:sldId id="684" r:id="rId12"/>
    <p:sldId id="681" r:id="rId13"/>
    <p:sldId id="650" r:id="rId14"/>
    <p:sldId id="653" r:id="rId15"/>
    <p:sldId id="654" r:id="rId16"/>
    <p:sldId id="655" r:id="rId17"/>
    <p:sldId id="656" r:id="rId18"/>
    <p:sldId id="685" r:id="rId19"/>
    <p:sldId id="686" r:id="rId20"/>
    <p:sldId id="687" r:id="rId21"/>
    <p:sldId id="678" r:id="rId22"/>
    <p:sldId id="582" r:id="rId23"/>
    <p:sldId id="623" r:id="rId24"/>
    <p:sldId id="677" r:id="rId25"/>
    <p:sldId id="624" r:id="rId26"/>
    <p:sldId id="625" r:id="rId27"/>
    <p:sldId id="284" r:id="rId28"/>
    <p:sldId id="285" r:id="rId29"/>
    <p:sldId id="576" r:id="rId30"/>
    <p:sldId id="680" r:id="rId31"/>
    <p:sldId id="567" r:id="rId32"/>
    <p:sldId id="287" r:id="rId33"/>
    <p:sldId id="290" r:id="rId34"/>
    <p:sldId id="291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10" d="100"/>
          <a:sy n="110" d="100"/>
        </p:scale>
        <p:origin x="1542" y="13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FY 2020-2021 Assessment Collection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71000">
                  <a:srgbClr val="FF0000"/>
                </a:gs>
                <a:gs pos="25000">
                  <a:srgbClr val="00B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rgbClr val="FF0000">
                  <a:alpha val="97000"/>
                </a:srgbClr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0"/>
                  <c:y val="7.86163522012578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45-44DF-A7E9-88EB0936B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(2)'!$A$6:$A$13</c:f>
              <c:strCache>
                <c:ptCount val="8"/>
                <c:pt idx="0">
                  <c:v>Mar 2020</c:v>
                </c:pt>
                <c:pt idx="1">
                  <c:v>Apr 2020</c:v>
                </c:pt>
                <c:pt idx="2">
                  <c:v>May 2020</c:v>
                </c:pt>
                <c:pt idx="3">
                  <c:v>Jun 2020</c:v>
                </c:pt>
                <c:pt idx="4">
                  <c:v>Jul 2020</c:v>
                </c:pt>
                <c:pt idx="5">
                  <c:v>Aug 2020</c:v>
                </c:pt>
                <c:pt idx="6">
                  <c:v>Sep 2020</c:v>
                </c:pt>
                <c:pt idx="7">
                  <c:v>Oct 2020</c:v>
                </c:pt>
              </c:strCache>
            </c:strRef>
          </c:cat>
          <c:val>
            <c:numRef>
              <c:f>'Summary (2)'!$C$6:$C$13</c:f>
              <c:numCache>
                <c:formatCode>"$"#,##0.00</c:formatCode>
                <c:ptCount val="8"/>
                <c:pt idx="0">
                  <c:v>813196.7300000001</c:v>
                </c:pt>
                <c:pt idx="1">
                  <c:v>4381068.78</c:v>
                </c:pt>
                <c:pt idx="2">
                  <c:v>6257744.8100000005</c:v>
                </c:pt>
                <c:pt idx="3">
                  <c:v>7169453.8600000003</c:v>
                </c:pt>
                <c:pt idx="4">
                  <c:v>8052983.54</c:v>
                </c:pt>
                <c:pt idx="5">
                  <c:v>8417373.0899999999</c:v>
                </c:pt>
                <c:pt idx="6">
                  <c:v>8598212.5500000007</c:v>
                </c:pt>
                <c:pt idx="7">
                  <c:v>8704811.7400000002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45-44DF-A7E9-88EB0936BB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1"/>
        <c:overlap val="-27"/>
        <c:axId val="419707680"/>
        <c:axId val="419712272"/>
      </c:barChart>
      <c:scatterChart>
        <c:scatterStyle val="lineMarker"/>
        <c:varyColors val="0"/>
        <c:ser>
          <c:idx val="1"/>
          <c:order val="1"/>
          <c:tx>
            <c:v>Collected 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2511569106388955E-2"/>
                  <c:y val="-2.46331236897274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8A5CC5-4562-44F9-8E07-D71F8392D429}" type="YVALUE">
                      <a:rPr lang="en-US" sz="1200" b="1" i="1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[Y 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32309217046581"/>
                      <c:h val="4.770712623186252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645-44DF-A7E9-88EB0936B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errBars>
            <c:errDir val="x"/>
            <c:errBarType val="plus"/>
            <c:errValType val="fixedVal"/>
            <c:noEndCap val="1"/>
            <c:val val="8"/>
            <c:spPr>
              <a:noFill/>
              <a:ln w="22225" cap="flat" cmpd="sng" algn="ctr">
                <a:solidFill>
                  <a:srgbClr val="FF0000"/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Lit>
              <c:formatCode>General</c:formatCode>
              <c:ptCount val="1"/>
              <c:pt idx="0">
                <c:v>0.5</c:v>
              </c:pt>
            </c:numLit>
          </c:xVal>
          <c:yVal>
            <c:numRef>
              <c:f>'Summary (2)'!$C$3</c:f>
              <c:numCache>
                <c:formatCode>"$"#,##0.00</c:formatCode>
                <c:ptCount val="1"/>
                <c:pt idx="0">
                  <c:v>9126236.9000000004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645-44DF-A7E9-88EB0936BB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19707680"/>
        <c:axId val="419712272"/>
      </c:scatterChart>
      <c:catAx>
        <c:axId val="41970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712272"/>
        <c:crosses val="autoZero"/>
        <c:auto val="1"/>
        <c:lblAlgn val="ctr"/>
        <c:lblOffset val="100"/>
        <c:noMultiLvlLbl val="0"/>
      </c:catAx>
      <c:valAx>
        <c:axId val="419712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crossAx val="41970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11/18/2020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11/18/2020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6B82-E29C-4B05-88B6-2B7B60D1A767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207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DCEB-86F3-450B-A5E8-C3AE71F5FB74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272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8ABB-82B0-4B38-9CF0-E86B6E3EB72E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633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9F4C-E4D1-4485-93A2-C4396509184C}" type="datetime1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006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05C2-3595-4164-9744-0540ED77C13E}" type="datetime1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11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B7FE-D393-4015-9A4B-A86BFC24B485}" type="datetime1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51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9333-2733-41FB-BB9E-BF8E3ABEDCF6}" type="datetime1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0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5D43-2A33-4D61-9F5C-392B8A7DF414}" type="datetime1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666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A0C6ED09-1A19-42B3-86ED-53D46E72920D}" type="datetime1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344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3694-012F-4548-86BB-1CA36ECC53DB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59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3F7F-CEDF-4DA6-97C0-F49ECE05B0AB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66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8900" y="967167"/>
            <a:ext cx="3113479" cy="2374516"/>
          </a:xfrm>
        </p:spPr>
        <p:txBody>
          <a:bodyPr>
            <a:normAutofit/>
          </a:bodyPr>
          <a:lstStyle/>
          <a:p>
            <a:r>
              <a:rPr lang="en-US" sz="4200">
                <a:latin typeface="Franklin Gothic Medium" panose="020B0603020102020204" pitchFamily="34" charset="0"/>
              </a:rPr>
              <a:t>Board of Directors Meeting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934735" y="3529159"/>
            <a:ext cx="3617082" cy="160657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November 18, 2020</a:t>
            </a:r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80607E5A-D77F-43FC-8C0E-97F0202CB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521" y="1275798"/>
            <a:ext cx="3720332" cy="372033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45780-880C-4B4D-991D-D78FF233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663" y="5651717"/>
            <a:ext cx="795337" cy="5048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fld id="{98B5F13F-7E1A-4580-A55C-09F2476A26E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D94AB0-92D6-48C7-AC4F-4895CCA7DB45}"/>
              </a:ext>
            </a:extLst>
          </p:cNvPr>
          <p:cNvSpPr txBox="1"/>
          <p:nvPr/>
        </p:nvSpPr>
        <p:spPr>
          <a:xfrm>
            <a:off x="675683" y="46521"/>
            <a:ext cx="7792634" cy="614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i="0" kern="1200" cap="all" dirty="0">
                <a:solidFill>
                  <a:srgbClr val="00B050"/>
                </a:solidFill>
                <a:effectLst/>
                <a:latin typeface="+mj-lt"/>
                <a:ea typeface="+mj-ea"/>
                <a:cs typeface="+mj-cs"/>
              </a:rPr>
              <a:t>Racquet center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F9F1EBF-628C-4EF1-B38C-DF8C9EA2EAF9}"/>
              </a:ext>
            </a:extLst>
          </p:cNvPr>
          <p:cNvSpPr txBox="1">
            <a:spLocks/>
          </p:cNvSpPr>
          <p:nvPr/>
        </p:nvSpPr>
        <p:spPr>
          <a:xfrm>
            <a:off x="269966" y="819722"/>
            <a:ext cx="8604068" cy="4831995"/>
          </a:xfrm>
          <a:prstGeom prst="rect">
            <a:avLst/>
          </a:prstGeom>
          <a:solidFill>
            <a:srgbClr val="E4E1DE"/>
          </a:solidFill>
          <a:ln>
            <a:noFill/>
          </a:ln>
        </p:spPr>
        <p:txBody>
          <a:bodyPr vert="horz" lIns="91440" tIns="45720" rIns="91440" bIns="45720" numCol="1" rtlCol="0" anchor="t">
            <a:norm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Concrete replacement in several areas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Dedicated Public Works Employee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Repaired and replaced bathroom fixtures, flooring and paint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New lights and bulbs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Repaired fence and wind screens for Platform tennis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Currently working on estimates for replacement of sections of fence</a:t>
            </a:r>
          </a:p>
        </p:txBody>
      </p:sp>
    </p:spTree>
    <p:extLst>
      <p:ext uri="{BB962C8B-B14F-4D97-AF65-F5344CB8AC3E}">
        <p14:creationId xmlns:p14="http://schemas.microsoft.com/office/powerpoint/2010/main" val="1163641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996"/>
            <a:ext cx="7886700" cy="5502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CPI Violation Dashboard</a:t>
            </a:r>
            <a:br>
              <a:rPr lang="en-US" b="1" u="sng" dirty="0"/>
            </a:br>
            <a:r>
              <a:rPr lang="en-US" b="1" u="sng" dirty="0" err="1"/>
              <a:t>OCTOber</a:t>
            </a:r>
            <a:r>
              <a:rPr lang="en-US" b="1" u="sng" dirty="0"/>
              <a:t> 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869669"/>
              </p:ext>
            </p:extLst>
          </p:nvPr>
        </p:nvGraphicFramePr>
        <p:xfrm>
          <a:off x="148046" y="1674335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9/30/20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New Violations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Closed Violations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10/31/20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44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3754EE-6586-4285-A2A9-8AC53E80F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488025"/>
              </p:ext>
            </p:extLst>
          </p:nvPr>
        </p:nvGraphicFramePr>
        <p:xfrm>
          <a:off x="148046" y="3227072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289">
                  <a:extLst>
                    <a:ext uri="{9D8B030D-6E8A-4147-A177-3AD203B41FA5}">
                      <a16:colId xmlns:a16="http://schemas.microsoft.com/office/drawing/2014/main" val="1297023615"/>
                    </a:ext>
                  </a:extLst>
                </a:gridCol>
                <a:gridCol w="2325949">
                  <a:extLst>
                    <a:ext uri="{9D8B030D-6E8A-4147-A177-3AD203B41FA5}">
                      <a16:colId xmlns:a16="http://schemas.microsoft.com/office/drawing/2014/main" val="2467889929"/>
                    </a:ext>
                  </a:extLst>
                </a:gridCol>
                <a:gridCol w="2779293">
                  <a:extLst>
                    <a:ext uri="{9D8B030D-6E8A-4147-A177-3AD203B41FA5}">
                      <a16:colId xmlns:a16="http://schemas.microsoft.com/office/drawing/2014/main" val="3024108081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219323468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9/30/20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New Violations to Legal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Closed Violations by Legal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10/31/20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457521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34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2924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059364-C590-4F63-8537-4BEE9C5A6CAB}"/>
              </a:ext>
            </a:extLst>
          </p:cNvPr>
          <p:cNvSpPr txBox="1"/>
          <p:nvPr/>
        </p:nvSpPr>
        <p:spPr>
          <a:xfrm>
            <a:off x="148046" y="2818834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Legal Cases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D86D9-C03E-4A30-A454-1333AEBA4A40}"/>
              </a:ext>
            </a:extLst>
          </p:cNvPr>
          <p:cNvSpPr txBox="1"/>
          <p:nvPr/>
        </p:nvSpPr>
        <p:spPr>
          <a:xfrm>
            <a:off x="148046" y="1286011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Violations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99AA43-A881-4353-BC60-92BDD2024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251259"/>
              </p:ext>
            </p:extLst>
          </p:nvPr>
        </p:nvGraphicFramePr>
        <p:xfrm>
          <a:off x="148046" y="4290786"/>
          <a:ext cx="8847908" cy="1142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812">
                  <a:extLst>
                    <a:ext uri="{9D8B030D-6E8A-4147-A177-3AD203B41FA5}">
                      <a16:colId xmlns:a16="http://schemas.microsoft.com/office/drawing/2014/main" val="1297023615"/>
                    </a:ext>
                  </a:extLst>
                </a:gridCol>
                <a:gridCol w="2317072">
                  <a:extLst>
                    <a:ext uri="{9D8B030D-6E8A-4147-A177-3AD203B41FA5}">
                      <a16:colId xmlns:a16="http://schemas.microsoft.com/office/drawing/2014/main" val="2467889929"/>
                    </a:ext>
                  </a:extLst>
                </a:gridCol>
                <a:gridCol w="2789647">
                  <a:extLst>
                    <a:ext uri="{9D8B030D-6E8A-4147-A177-3AD203B41FA5}">
                      <a16:colId xmlns:a16="http://schemas.microsoft.com/office/drawing/2014/main" val="3024108081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219323468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10/31/20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New Violations to Legal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Closed Violations by Legal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 Count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457521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43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 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 to be resolved out of court with Board/GM approval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29243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40053D-FF38-409B-9E1D-D805BF6C66A0}"/>
              </a:ext>
            </a:extLst>
          </p:cNvPr>
          <p:cNvSpPr txBox="1"/>
          <p:nvPr/>
        </p:nvSpPr>
        <p:spPr>
          <a:xfrm>
            <a:off x="148046" y="5737452"/>
            <a:ext cx="8038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12 violations noted will need Board approval (December meeting) per the DR’s.</a:t>
            </a:r>
          </a:p>
        </p:txBody>
      </p:sp>
    </p:spTree>
    <p:extLst>
      <p:ext uri="{BB962C8B-B14F-4D97-AF65-F5344CB8AC3E}">
        <p14:creationId xmlns:p14="http://schemas.microsoft.com/office/powerpoint/2010/main" val="1554711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9CB68E8-A493-4F72-8B77-EBAF7D018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644450"/>
              </p:ext>
            </p:extLst>
          </p:nvPr>
        </p:nvGraphicFramePr>
        <p:xfrm>
          <a:off x="1" y="1422825"/>
          <a:ext cx="9143999" cy="48919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54582">
                  <a:extLst>
                    <a:ext uri="{9D8B030D-6E8A-4147-A177-3AD203B41FA5}">
                      <a16:colId xmlns:a16="http://schemas.microsoft.com/office/drawing/2014/main" val="1721263666"/>
                    </a:ext>
                  </a:extLst>
                </a:gridCol>
                <a:gridCol w="2978331">
                  <a:extLst>
                    <a:ext uri="{9D8B030D-6E8A-4147-A177-3AD203B41FA5}">
                      <a16:colId xmlns:a16="http://schemas.microsoft.com/office/drawing/2014/main" val="2752084062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4111356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# Lots Delinquent</a:t>
                      </a:r>
                    </a:p>
                  </a:txBody>
                  <a:tcPr marL="75103" marR="75103" marT="37551" marB="3755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July 31, 2020</a:t>
                      </a:r>
                    </a:p>
                  </a:txBody>
                  <a:tcPr marL="75103" marR="75103" marT="37551" marB="3755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1071</a:t>
                      </a:r>
                    </a:p>
                  </a:txBody>
                  <a:tcPr marL="75103" marR="75103" marT="37551" marB="3755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746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# Lots Delinquent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August 31, 2020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790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813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# Lots Delinquent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September 30, 2020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601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66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# Lots Delinquent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October 31, 2020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549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155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1 year or less delinquent 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u="none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447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94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# Delinquent Lots Currently with Attorney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u="none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59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0693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600" b="0" u="none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 u="none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 u="none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01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u="sng" dirty="0">
                          <a:latin typeface="Century Gothic" panose="020B0502020202020204" pitchFamily="34" charset="0"/>
                        </a:rPr>
                        <a:t>Resolution F-04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u="none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u="none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779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Due May 1</a:t>
                      </a:r>
                      <a:r>
                        <a:rPr lang="en-US" sz="1600" b="0" u="none" baseline="30000" dirty="0">
                          <a:latin typeface="Century Gothic" panose="020B0502020202020204" pitchFamily="34" charset="0"/>
                        </a:rPr>
                        <a:t>st</a:t>
                      </a:r>
                      <a:endParaRPr lang="en-US" sz="1600" b="0" u="none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Interest Added June 1</a:t>
                      </a:r>
                      <a:r>
                        <a:rPr lang="en-US" sz="1600" b="0" u="none" baseline="30000" dirty="0">
                          <a:latin typeface="Century Gothic" panose="020B0502020202020204" pitchFamily="34" charset="0"/>
                        </a:rPr>
                        <a:t>st</a:t>
                      </a:r>
                      <a:endParaRPr lang="en-US" sz="1600" b="0" u="none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u="none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792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1600" b="0" u="none" baseline="30000" dirty="0"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 Delinquent letter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July 1</a:t>
                      </a:r>
                      <a:r>
                        <a:rPr lang="en-US" sz="1600" b="0" u="none" baseline="30000" dirty="0">
                          <a:latin typeface="Century Gothic" panose="020B0502020202020204" pitchFamily="34" charset="0"/>
                        </a:rPr>
                        <a:t>st</a:t>
                      </a:r>
                      <a:endParaRPr lang="en-US" sz="1600" b="0" u="none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u="none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28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US" sz="1600" b="0" u="none" baseline="30000" dirty="0">
                          <a:latin typeface="Century Gothic" panose="020B0502020202020204" pitchFamily="34" charset="0"/>
                        </a:rPr>
                        <a:t>nd</a:t>
                      </a:r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 Delinquent letter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August 1</a:t>
                      </a:r>
                      <a:r>
                        <a:rPr lang="en-US" sz="1600" b="0" u="none" baseline="30000" dirty="0">
                          <a:latin typeface="Century Gothic" panose="020B0502020202020204" pitchFamily="34" charset="0"/>
                        </a:rPr>
                        <a:t>st</a:t>
                      </a:r>
                      <a:endParaRPr lang="en-US" sz="1600" b="0" u="none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u="none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Lien Action letter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September 1</a:t>
                      </a:r>
                      <a:r>
                        <a:rPr lang="en-US" sz="1600" b="0" u="none" baseline="30000" dirty="0"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US" sz="1600" b="0" u="none" dirty="0">
                          <a:latin typeface="Century Gothic" panose="020B0502020202020204" pitchFamily="34" charset="0"/>
                        </a:rPr>
                        <a:t> (certified)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u="none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041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endParaRPr lang="en-US" sz="1600" b="0" u="none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u="none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46033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r>
                        <a:rPr lang="en-US" sz="1400" b="0" u="none" dirty="0">
                          <a:latin typeface="Century Gothic" panose="020B0502020202020204" pitchFamily="34" charset="0"/>
                        </a:rPr>
                        <a:t>Liens are then filed with Worcester County by October 30th (5 mos. From Aug 1st, Jan. 31st)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u="none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u="none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17058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400" b="0" u="none" dirty="0">
                          <a:latin typeface="Century Gothic" panose="020B0502020202020204" pitchFamily="34" charset="0"/>
                        </a:rPr>
                        <a:t>Accounts 2 years or older forwarded and coordinated with Attorney for collection (from October)</a:t>
                      </a: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u="none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u="none" dirty="0">
                        <a:latin typeface="Century Gothic" panose="020B0502020202020204" pitchFamily="34" charset="0"/>
                      </a:endParaRPr>
                    </a:p>
                  </a:txBody>
                  <a:tcPr marL="75103" marR="75103" marT="37551" marB="375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3049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9B1869-7864-457B-A41E-01DDF6E27FD8}"/>
              </a:ext>
            </a:extLst>
          </p:cNvPr>
          <p:cNvSpPr txBox="1"/>
          <p:nvPr/>
        </p:nvSpPr>
        <p:spPr>
          <a:xfrm>
            <a:off x="320040" y="217711"/>
            <a:ext cx="8503920" cy="97536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DASHBOARD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Delinquent Accounts</a:t>
            </a:r>
            <a:endParaRPr kumimoji="0" lang="en-US" sz="18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36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99" y="85060"/>
            <a:ext cx="7498080" cy="10313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Financial Change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 month of SEPTEMBER 2020</a:t>
            </a:r>
            <a:br>
              <a:rPr lang="en-US" sz="3600" dirty="0">
                <a:latin typeface="Franklin Gothic Medium" panose="020B0603020102020204" pitchFamily="34" charset="0"/>
              </a:rPr>
            </a:b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039147"/>
          <a:ext cx="8595360" cy="3090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71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976011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September (In Thousands)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$498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$614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1,095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1,063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32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($ 597)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($  449)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$148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5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36728" y="5138661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8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99" y="85060"/>
            <a:ext cx="7498080" cy="10313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Financial Change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 err="1">
                <a:latin typeface="Century Gothic" panose="020B0502020202020204" pitchFamily="34" charset="0"/>
              </a:rPr>
              <a:t>ytd</a:t>
            </a:r>
            <a:r>
              <a:rPr lang="en-US" sz="3600" b="1" dirty="0">
                <a:latin typeface="Century Gothic" panose="020B0502020202020204" pitchFamily="34" charset="0"/>
              </a:rPr>
              <a:t> SEPTEMBER 2020</a:t>
            </a:r>
            <a:br>
              <a:rPr lang="en-US" sz="3600" dirty="0">
                <a:latin typeface="Franklin Gothic Medium" panose="020B0603020102020204" pitchFamily="34" charset="0"/>
              </a:rPr>
            </a:b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039147"/>
          <a:ext cx="8595360" cy="3090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9399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2094883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September YTD (In Thousands)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$11,232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$11,454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$222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6,137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5,226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911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$5,095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$6,228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$1,133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5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36728" y="5138661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57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99" y="209006"/>
            <a:ext cx="7498080" cy="12215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Detail for the Month of SEPTEMBER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1470219" y="1232301"/>
          <a:ext cx="6765760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6833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2218927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Public Works/General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Maint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/CPI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$67.4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76617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Century Gothic" panose="020B0502020202020204" pitchFamily="34" charset="0"/>
                        </a:rPr>
                        <a:t>Golf Ops/Maintenance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entury Gothic" panose="020B0502020202020204" pitchFamily="34" charset="0"/>
                        </a:rPr>
                        <a:t>  28.4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0427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Recreation/Parks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23.4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801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Beach Club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22.3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46296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Aquatics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12.5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Public Relations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12.2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951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Clubhouse Grille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11.7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25735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General Admin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(29.7)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86648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Yacht Club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(5.8)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650976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Other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5.5    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2220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$147.9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4488804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495110" y="5255661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EECFE4-987D-4DFB-A37C-8DE6FB98A576}"/>
              </a:ext>
            </a:extLst>
          </p:cNvPr>
          <p:cNvCxnSpPr/>
          <p:nvPr/>
        </p:nvCxnSpPr>
        <p:spPr>
          <a:xfrm>
            <a:off x="6495110" y="4913317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3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99" y="209006"/>
            <a:ext cx="7498080" cy="12215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Detail for September </a:t>
            </a:r>
            <a:r>
              <a:rPr lang="en-US" sz="2800" b="1" dirty="0" err="1">
                <a:latin typeface="Century Gothic" panose="020B0502020202020204" pitchFamily="34" charset="0"/>
              </a:rPr>
              <a:t>ytd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1140883" y="1009721"/>
          <a:ext cx="6862233" cy="5759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2840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2229393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</a:tblGrid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Century Gothic" panose="020B0502020202020204" pitchFamily="34" charset="0"/>
                        </a:rPr>
                        <a:t>General Admin.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entury Gothic" panose="020B0502020202020204" pitchFamily="34" charset="0"/>
                        </a:rPr>
                        <a:t>  $976.1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Public Works/Gen Maintenance/CPI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316.6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436180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Yacht Club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113.3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Marinas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49.2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1917760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Finance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43.7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526590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Century Gothic" panose="020B0502020202020204" pitchFamily="34" charset="0"/>
                        </a:rPr>
                        <a:t>Public Relations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entury Gothic" panose="020B0502020202020204" pitchFamily="34" charset="0"/>
                        </a:rPr>
                        <a:t>      36.7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9332283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Police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31.1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3439874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Clubhouse Grille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27.7      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7444909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Manager’s Office/Other (Net)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5.4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7563591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Aquatics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(211.5)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8664805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Beach Parking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(188.5)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6509763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 &amp; Parks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(39.2)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9169042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Beach Club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(5.0)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0816328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Golf Operations &amp; Maintenance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(8.7)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5666964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Racquet Sports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(14.0)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7098102"/>
                  </a:ext>
                </a:extLst>
              </a:tr>
              <a:tr h="359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$1,132.9</a:t>
                      </a: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4488804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414656" y="672243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6414656" y="6321984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28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A992E1B-AAEE-4435-8F48-8C88BE55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in a green field&#10;&#10;Description automatically generated">
            <a:extLst>
              <a:ext uri="{FF2B5EF4-FFF2-40B4-BE49-F238E27FC236}">
                <a16:creationId xmlns:a16="http://schemas.microsoft.com/office/drawing/2014/main" id="{B668CF1E-B3B7-4703-819C-4546A20ED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9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CD4E4-3743-4FD1-983E-29DCF179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45" y="6342663"/>
            <a:ext cx="608264" cy="503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98B5F13F-7E1A-4580-A55C-09F2476A26E1}" type="slidenum">
              <a:rPr lang="en-US" sz="17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17</a:t>
            </a:fld>
            <a:endParaRPr lang="en-US" sz="170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6C2E52-E592-4F3F-BC13-5BD8518E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82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A992E1B-AAEE-4435-8F48-8C88BE55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68CF1E-B3B7-4703-819C-4546A20ED2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3" b="4603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CD4E4-3743-4FD1-983E-29DCF179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45" y="6342663"/>
            <a:ext cx="608264" cy="503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6C2E52-E592-4F3F-BC13-5BD8518E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128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A992E1B-AAEE-4435-8F48-8C88BE55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68CF1E-B3B7-4703-819C-4546A20ED2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3" b="4603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CD4E4-3743-4FD1-983E-29DCF179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45" y="6342663"/>
            <a:ext cx="608264" cy="503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6C2E52-E592-4F3F-BC13-5BD8518E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99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5F9E98A-4FF4-43D6-9C48-6DF0E7F2D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07A636-DC99-4588-80C4-9E069B97C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57189D-D842-49F9-9561-36D4328D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0476" y="5635179"/>
            <a:ext cx="608264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0699" y="960241"/>
            <a:ext cx="5137275" cy="4203872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r" defTabSz="914400"/>
            <a:r>
              <a:rPr lang="en-US" sz="4700"/>
              <a:t>Approval of Agenda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F2BAA51-3181-4303-929A-FCD9C33F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5763" y="1328764"/>
            <a:ext cx="0" cy="346682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D4ED6A5F-3B06-48C5-850F-8045C4DF6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A60B9D-8DAC-4DA9-88DE-9911621A2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088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48402"/>
            <a:ext cx="7498080" cy="879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Month of October 2020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flash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186878-75A2-49E7-A6BB-8E051E18D465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039147"/>
          <a:ext cx="8595360" cy="2505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9399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2094883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October Estimate (In Thousands)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$470</a:t>
                      </a: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$490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1,215</a:t>
                      </a: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sng" strike="noStrike" dirty="0">
                          <a:effectLst/>
                          <a:latin typeface="Century Gothic" panose="020B0502020202020204" pitchFamily="34" charset="0"/>
                        </a:rPr>
                        <a:t>1,105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sng" strike="noStrike" dirty="0">
                          <a:effectLst/>
                          <a:latin typeface="Century Gothic" panose="020B0502020202020204" pitchFamily="34" charset="0"/>
                        </a:rPr>
                        <a:t>110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($745)</a:t>
                      </a: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($615)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2ACCE4-7D44-47A6-8545-C6F958471ACC}"/>
              </a:ext>
            </a:extLst>
          </p:cNvPr>
          <p:cNvCxnSpPr/>
          <p:nvPr/>
        </p:nvCxnSpPr>
        <p:spPr>
          <a:xfrm>
            <a:off x="3257001" y="4598121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0FF4EB-E7BE-4E70-9244-A7DF05E503B3}"/>
              </a:ext>
            </a:extLst>
          </p:cNvPr>
          <p:cNvCxnSpPr/>
          <p:nvPr/>
        </p:nvCxnSpPr>
        <p:spPr>
          <a:xfrm>
            <a:off x="5358347" y="4598727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13C78E-2ECE-4B21-9EBE-81CB3AEDBD4F}"/>
              </a:ext>
            </a:extLst>
          </p:cNvPr>
          <p:cNvCxnSpPr/>
          <p:nvPr/>
        </p:nvCxnSpPr>
        <p:spPr>
          <a:xfrm>
            <a:off x="7336967" y="4598121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8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38900" y="2055741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600" dirty="0"/>
              <a:t>Treasurer’s Report - </a:t>
            </a:r>
            <a:br>
              <a:rPr lang="en-US" sz="3600" dirty="0"/>
            </a:br>
            <a:r>
              <a:rPr lang="en-US" sz="3600" dirty="0"/>
              <a:t>Doug Parks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17803-0051-4A79-B7E2-BA5BD7564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1" y="1430056"/>
            <a:ext cx="3720332" cy="34118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EBDE8-B419-4B90-B929-383C59D3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938" y="5806401"/>
            <a:ext cx="608264" cy="50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457200">
              <a:lnSpc>
                <a:spcPct val="90000"/>
              </a:lnSpc>
              <a:spcAft>
                <a:spcPts val="600"/>
              </a:spcAft>
            </a:pPr>
            <a:fld id="{98B5F13F-7E1A-4580-A55C-09F2476A26E1}" type="slidenum">
              <a:rPr lang="en-US" sz="1800" smtClean="0"/>
              <a:pPr algn="l" defTabSz="457200"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1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607500" y="447188"/>
            <a:ext cx="7928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Cash &amp; Short-Term Investments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Activity for Month of September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440" y="1682205"/>
            <a:ext cx="4715611" cy="429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Overall Laddered Investment Rate of Return on CDAR’s for September Approx.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1.0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September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020, the Association had approx. $13.4 million in cash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$7.1 million invested in CDAR’s, fully FDIC insured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$6.3 million in Money Market and other operating accounts, fully insured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222" y="2126340"/>
            <a:ext cx="3716338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919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1B05E71-63B6-4B1B-B480-D1DD10AA1D6A}"/>
              </a:ext>
            </a:extLst>
          </p:cNvPr>
          <p:cNvGraphicFramePr>
            <a:graphicFrameLocks/>
          </p:cNvGraphicFramePr>
          <p:nvPr/>
        </p:nvGraphicFramePr>
        <p:xfrm>
          <a:off x="0" y="-1"/>
          <a:ext cx="9143999" cy="580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2463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20" y="327570"/>
            <a:ext cx="7132320" cy="58922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Franklin Gothic Medium" panose="020B0603020102020204" pitchFamily="34" charset="0"/>
              </a:rPr>
              <a:t>Unaudited Reserves September 2020 ($Millions)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/>
        </p:nvGraphicFramePr>
        <p:xfrm>
          <a:off x="95795" y="2059198"/>
          <a:ext cx="8987246" cy="3850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577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194448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384184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237796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186622">
                  <a:extLst>
                    <a:ext uri="{9D8B030D-6E8A-4147-A177-3AD203B41FA5}">
                      <a16:colId xmlns:a16="http://schemas.microsoft.com/office/drawing/2014/main" val="2806363114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2625739660"/>
                    </a:ext>
                  </a:extLst>
                </a:gridCol>
                <a:gridCol w="777940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3990">
                <a:tc>
                  <a:txBody>
                    <a:bodyPr/>
                    <a:lstStyle/>
                    <a:p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Franklin Gothic Medium" panose="020B0603020102020204" pitchFamily="34" charset="0"/>
                        </a:rPr>
                        <a:t>GeneralReplace</a:t>
                      </a:r>
                      <a:endParaRPr lang="en-US" sz="21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4/30/20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$3.5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$1.6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$5.6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Assessments/</a:t>
                      </a:r>
                    </a:p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Interest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1.8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0.9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0.2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2.9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Casino Funds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0.3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0.3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(1.1)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(0.4)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(0.1)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(0.05)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(0.1)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(1.7)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9/30/20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$4.2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$2.1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$7.1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4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03" y="226422"/>
            <a:ext cx="8408193" cy="5848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2800" kern="1200" dirty="0">
                <a:latin typeface="+mj-lt"/>
                <a:ea typeface="+mj-ea"/>
                <a:cs typeface="+mj-cs"/>
              </a:rPr>
              <a:t>Reserves 4/30/21 unaudited estimate</a:t>
            </a:r>
            <a:br>
              <a:rPr lang="en-US" sz="2800" kern="1200" dirty="0">
                <a:latin typeface="+mj-lt"/>
                <a:ea typeface="+mj-ea"/>
                <a:cs typeface="+mj-cs"/>
              </a:rPr>
            </a:br>
            <a:r>
              <a:rPr lang="en-US" sz="2000" b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(in thousands)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/>
        </p:nvGraphicFramePr>
        <p:xfrm>
          <a:off x="109057" y="811287"/>
          <a:ext cx="8939149" cy="5853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176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180214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277099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319051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603609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476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Beginning Balance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Projected Balance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4/30/2020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Additions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Expenditures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4/30/2021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275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Major Maintenance &amp; Replacement: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Police Renovation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(604)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Northstar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(75)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735571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Admin Siding-Roof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(72)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62491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Aquatics (Splash Pads,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etc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)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(50)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501643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Yacht Club + Beach Club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(40)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657525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Racquet Sports Sidewalks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(65)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87923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Tractor for Ditch Maintenance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(150)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648689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Police Vehicle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(40)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903692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Other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(150)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904026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            Total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3,481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1,825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(1,246)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4,060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541083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002767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Bulkheads &amp; Waterways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1,653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900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(1,800)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753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989499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0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330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(100)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230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877057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506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 5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(529)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(18)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395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167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(72)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95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10029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071085"/>
                  </a:ext>
                </a:extLst>
              </a:tr>
              <a:tr h="24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TOTAL 4/30/21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5,640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3,227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(3,747)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5,120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93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4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38900" y="967167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4200" dirty="0"/>
              <a:t>Public Comments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0C1A7-8571-4030-A5A9-F08692D99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1" y="1430056"/>
            <a:ext cx="3720332" cy="34118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8FD9CA-0A09-408F-B563-070678F3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9823" y="5787832"/>
            <a:ext cx="608264" cy="50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316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67803" y="1584552"/>
            <a:ext cx="6824441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3500" dirty="0">
                <a:solidFill>
                  <a:srgbClr val="454545"/>
                </a:solidFill>
              </a:rPr>
              <a:t>Capital Purchase Requests</a:t>
            </a:r>
            <a:br>
              <a:rPr lang="en-US" sz="3500" dirty="0">
                <a:solidFill>
                  <a:srgbClr val="454545"/>
                </a:solidFill>
              </a:rPr>
            </a:br>
            <a:br>
              <a:rPr lang="en-US" sz="3500" dirty="0">
                <a:solidFill>
                  <a:srgbClr val="454545"/>
                </a:solidFill>
              </a:rPr>
            </a:br>
            <a:r>
              <a:rPr lang="en-US" sz="2000" dirty="0">
                <a:solidFill>
                  <a:srgbClr val="454545"/>
                </a:solidFill>
              </a:rPr>
              <a:t>Public Works – John Deere Tractor with boom</a:t>
            </a:r>
            <a:br>
              <a:rPr lang="en-US" sz="2000" dirty="0">
                <a:solidFill>
                  <a:srgbClr val="454545"/>
                </a:solidFill>
              </a:rPr>
            </a:br>
            <a:br>
              <a:rPr lang="en-US" sz="2000" dirty="0">
                <a:solidFill>
                  <a:srgbClr val="454545"/>
                </a:solidFill>
              </a:rPr>
            </a:br>
            <a:r>
              <a:rPr lang="en-US" sz="2000" dirty="0">
                <a:solidFill>
                  <a:srgbClr val="454545"/>
                </a:solidFill>
              </a:rPr>
              <a:t>Golf Maintenance – Rough Mower</a:t>
            </a:r>
            <a:endParaRPr lang="en-US" sz="3500" dirty="0">
              <a:solidFill>
                <a:srgbClr val="454545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A7C37-9563-4DDD-9292-B5B8CAF16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7923" y="5803001"/>
            <a:ext cx="580913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3" name="Picture 7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4" name="Straight Connector 7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714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F2007-E269-49A2-8EDA-BB6E9F72B972}"/>
              </a:ext>
            </a:extLst>
          </p:cNvPr>
          <p:cNvSpPr txBox="1"/>
          <p:nvPr/>
        </p:nvSpPr>
        <p:spPr>
          <a:xfrm>
            <a:off x="1088684" y="1376053"/>
            <a:ext cx="7054418" cy="1002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32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Public works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u="none" strike="noStrike" cap="all" spc="0" normalizeH="0" baseline="0" noProof="0" dirty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John </a:t>
            </a:r>
            <a:r>
              <a:rPr kumimoji="0" lang="en-US" sz="3200" u="none" strike="noStrike" cap="all" spc="0" normalizeH="0" baseline="0" noProof="0" dirty="0" err="1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deere</a:t>
            </a:r>
            <a:r>
              <a:rPr kumimoji="0" lang="en-US" sz="3200" u="none" strike="noStrike" cap="all" spc="0" normalizeH="0" baseline="0" noProof="0" dirty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tractor with boom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8719AF9-809D-46F9-94B7-56A323FD7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269" y="2800204"/>
            <a:ext cx="7367233" cy="16787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dirty="0"/>
              <a:t>In the Budget for 2020/2021 (+$35,485.09 Covid related increases)</a:t>
            </a:r>
          </a:p>
          <a:p>
            <a:pPr defTabSz="914400"/>
            <a:r>
              <a:rPr lang="en-US" dirty="0"/>
              <a:t>Requesting Authorization to go Forward in 2020/2021 with Staff Recommendation of $150,250.28 for Atlantic Tractor.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38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F2007-E269-49A2-8EDA-BB6E9F72B972}"/>
              </a:ext>
            </a:extLst>
          </p:cNvPr>
          <p:cNvSpPr txBox="1"/>
          <p:nvPr/>
        </p:nvSpPr>
        <p:spPr>
          <a:xfrm>
            <a:off x="1088684" y="1376053"/>
            <a:ext cx="7054418" cy="1002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32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Golf Maintenance – Rough Mower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8719AF9-809D-46F9-94B7-56A323FD7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464991"/>
            <a:ext cx="7054418" cy="24035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Not In the Budget for 2020/2021 but it is a replacement item</a:t>
            </a:r>
          </a:p>
          <a:p>
            <a:pPr defTabSz="914400"/>
            <a:r>
              <a:rPr lang="en-US"/>
              <a:t> Requesting Authorization to go Forward with Staff Recommendation of $66,732.30 for Turf Equipment Supply Company.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3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75869" y="1584552"/>
            <a:ext cx="7365823" cy="3431583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b="1" dirty="0">
                <a:solidFill>
                  <a:schemeClr val="bg1"/>
                </a:solidFill>
              </a:rPr>
              <a:t>Approval of Minutes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 17, 2020 – Regular Meeting</a:t>
            </a:r>
            <a:br>
              <a:rPr lang="en-US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 21, 2020 – Special Meeting</a:t>
            </a:r>
            <a:br>
              <a:rPr lang="en-US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 28, 2020 – Special Meeting</a:t>
            </a:r>
            <a:br>
              <a:rPr lang="en-US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000" dirty="0">
                <a:solidFill>
                  <a:schemeClr val="bg1"/>
                </a:solidFill>
                <a:highlight>
                  <a:srgbClr val="FFFF00"/>
                </a:highlight>
              </a:rPr>
            </a:br>
            <a:br>
              <a:rPr 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37D685-3027-4822-A5E0-D8A52D520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1347" y="5740544"/>
            <a:ext cx="580913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307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775869" y="1029196"/>
            <a:ext cx="7591806" cy="3973909"/>
          </a:xfrm>
        </p:spPr>
        <p:txBody>
          <a:bodyPr vert="horz" lIns="91440" tIns="45720" rIns="91440" bIns="0" rtlCol="0" anchor="ctr">
            <a:normAutofit/>
          </a:bodyPr>
          <a:lstStyle/>
          <a:p>
            <a:pPr marL="112713" algn="ctr" defTabSz="914400">
              <a:lnSpc>
                <a:spcPct val="100000"/>
              </a:lnSpc>
            </a:pPr>
            <a:r>
              <a:rPr lang="en-US" sz="3600" b="1" dirty="0">
                <a:solidFill>
                  <a:srgbClr val="454545"/>
                </a:solidFill>
                <a:latin typeface="Century Gothic" panose="020B0502020202020204" pitchFamily="34" charset="0"/>
              </a:rPr>
              <a:t>unfinished Business</a:t>
            </a:r>
            <a:br>
              <a:rPr lang="en-US" sz="2400" b="1" dirty="0">
                <a:solidFill>
                  <a:srgbClr val="454545"/>
                </a:solidFill>
                <a:latin typeface="Century Gothic" panose="020B0502020202020204" pitchFamily="34" charset="0"/>
              </a:rPr>
            </a:br>
            <a:br>
              <a:rPr lang="en-US" sz="2400" b="1" dirty="0">
                <a:solidFill>
                  <a:srgbClr val="454545"/>
                </a:solidFill>
                <a:latin typeface="Century Gothic" panose="020B0502020202020204" pitchFamily="34" charset="0"/>
              </a:rPr>
            </a:br>
            <a:br>
              <a:rPr lang="en-US" sz="1600" dirty="0">
                <a:solidFill>
                  <a:srgbClr val="454545"/>
                </a:solidFill>
              </a:rPr>
            </a:br>
            <a:br>
              <a:rPr lang="en-US" sz="900" dirty="0">
                <a:solidFill>
                  <a:srgbClr val="454545"/>
                </a:solidFill>
              </a:rPr>
            </a:br>
            <a:r>
              <a:rPr lang="en-US" sz="2400" dirty="0">
                <a:solidFill>
                  <a:srgbClr val="454545"/>
                </a:solidFill>
                <a:latin typeface="Century Gothic" panose="020B0502020202020204" pitchFamily="34" charset="0"/>
              </a:rPr>
              <a:t>NONE</a:t>
            </a:r>
            <a:br>
              <a:rPr lang="en-US" sz="2200" dirty="0">
                <a:solidFill>
                  <a:srgbClr val="454545"/>
                </a:solidFill>
                <a:latin typeface="Century Gothic" panose="020B0502020202020204" pitchFamily="34" charset="0"/>
              </a:rPr>
            </a:br>
            <a:endParaRPr lang="en-US" sz="1600" dirty="0">
              <a:solidFill>
                <a:srgbClr val="45454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EB198-9085-4F14-A3CD-D2F2F591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1502" y="5827611"/>
            <a:ext cx="580913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627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852861" y="1029196"/>
            <a:ext cx="7438278" cy="3847601"/>
          </a:xfrm>
        </p:spPr>
        <p:txBody>
          <a:bodyPr vert="horz" lIns="91440" tIns="45720" rIns="91440" bIns="0" rtlCol="0" anchor="ctr">
            <a:normAutofit/>
          </a:bodyPr>
          <a:lstStyle/>
          <a:p>
            <a:pPr defTabSz="914400"/>
            <a:r>
              <a:rPr lang="en-US" sz="4000" b="1" dirty="0">
                <a:solidFill>
                  <a:srgbClr val="454545"/>
                </a:solidFill>
                <a:latin typeface="Century Gothic" panose="020B0502020202020204" pitchFamily="34" charset="0"/>
              </a:rPr>
              <a:t>new Business</a:t>
            </a:r>
            <a:br>
              <a:rPr lang="en-US" sz="3000" dirty="0">
                <a:solidFill>
                  <a:srgbClr val="454545"/>
                </a:solidFill>
              </a:rPr>
            </a:br>
            <a:br>
              <a:rPr lang="en-US" sz="3000" dirty="0">
                <a:solidFill>
                  <a:srgbClr val="454545"/>
                </a:solidFill>
              </a:rPr>
            </a:br>
            <a:r>
              <a:rPr lang="en-US" sz="2000" dirty="0">
                <a:solidFill>
                  <a:srgbClr val="454545"/>
                </a:solidFill>
                <a:latin typeface="Century Gothic" panose="020B0502020202020204" pitchFamily="34" charset="0"/>
              </a:rPr>
              <a:t>Discussion – Review of By-Laws – Colette Horn</a:t>
            </a:r>
            <a:br>
              <a:rPr lang="en-US" sz="2000" dirty="0">
                <a:solidFill>
                  <a:srgbClr val="454545"/>
                </a:solidFill>
                <a:latin typeface="Century Gothic" panose="020B0502020202020204" pitchFamily="34" charset="0"/>
              </a:rPr>
            </a:br>
            <a:br>
              <a:rPr lang="en-US" sz="2000" dirty="0">
                <a:solidFill>
                  <a:srgbClr val="454545"/>
                </a:solidFill>
                <a:latin typeface="Century Gothic" panose="020B0502020202020204" pitchFamily="34" charset="0"/>
              </a:rPr>
            </a:br>
            <a:r>
              <a:rPr lang="en-US" sz="2000" dirty="0">
                <a:solidFill>
                  <a:srgbClr val="454545"/>
                </a:solidFill>
                <a:latin typeface="Century Gothic" panose="020B0502020202020204" pitchFamily="34" charset="0"/>
              </a:rPr>
              <a:t>Motion – To Allow GM to finalize Trash Removal Contract – Larry Perrone</a:t>
            </a:r>
            <a:endParaRPr lang="en-US" sz="3000" dirty="0">
              <a:solidFill>
                <a:srgbClr val="45454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E0F5B1-7770-49BB-8AA0-7E5CD94C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3087" y="5836904"/>
            <a:ext cx="580913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298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347763" y="729586"/>
            <a:ext cx="8290912" cy="3276354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600" dirty="0"/>
              <a:t>Appointments</a:t>
            </a:r>
            <a:r>
              <a:rPr lang="en-US" sz="2100" dirty="0"/>
              <a:t> - </a:t>
            </a:r>
            <a:br>
              <a:rPr lang="en-US" sz="2100" dirty="0"/>
            </a:br>
            <a:br>
              <a:rPr lang="en-US" sz="2100" dirty="0"/>
            </a:br>
            <a:r>
              <a:rPr lang="en-US" sz="2400" dirty="0"/>
              <a:t>Ann Shockley – 1st Term – Golf</a:t>
            </a:r>
            <a:br>
              <a:rPr lang="en-US" sz="2400" dirty="0"/>
            </a:br>
            <a:r>
              <a:rPr lang="en-US" sz="2400" dirty="0"/>
              <a:t>Donald </a:t>
            </a:r>
            <a:r>
              <a:rPr lang="en-US" sz="2400" dirty="0" err="1"/>
              <a:t>Nederostek</a:t>
            </a:r>
            <a:r>
              <a:rPr lang="en-US" sz="2400" dirty="0"/>
              <a:t> – 1st Term – Budget &amp; Finance</a:t>
            </a:r>
            <a:br>
              <a:rPr lang="en-US" sz="2400" dirty="0"/>
            </a:br>
            <a:br>
              <a:rPr lang="en-US" sz="2400" dirty="0"/>
            </a:br>
            <a:br>
              <a:rPr lang="en-US" sz="2100" dirty="0"/>
            </a:br>
            <a:br>
              <a:rPr lang="en-US" sz="2100" dirty="0"/>
            </a:br>
            <a:endParaRPr lang="en-US" sz="21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B14C95-1B1A-4630-961F-CFD7C1D2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5508" y="5830083"/>
            <a:ext cx="608264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20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3A16943-8C20-4DBE-8AF1-CE4F9AD67D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0" r="-2" b="17717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8014" y="4905349"/>
            <a:ext cx="4207985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0808" y="5306051"/>
            <a:ext cx="3959617" cy="62204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defTabSz="914400"/>
            <a:r>
              <a:rPr lang="en-US" sz="3000" dirty="0">
                <a:solidFill>
                  <a:srgbClr val="FFFFFE"/>
                </a:solidFill>
              </a:rPr>
              <a:t>Adjournment To Closed Session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7208E4-3610-41AB-986C-AA838A43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350" y="5073596"/>
            <a:ext cx="608264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8" y="5073596"/>
            <a:ext cx="3962397" cy="0"/>
          </a:xfrm>
          <a:prstGeom prst="line">
            <a:avLst/>
          </a:prstGeom>
          <a:ln w="31750">
            <a:solidFill>
              <a:srgbClr val="8BD64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7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E485E7-7D6D-4CB0-A3AD-261D97B2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5E3208-F0C4-4962-8946-065C94F89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5176" y="1027937"/>
            <a:ext cx="4879519" cy="3711894"/>
          </a:xfrm>
        </p:spPr>
        <p:txBody>
          <a:bodyPr vert="horz" lIns="91440" tIns="45720" rIns="91440" bIns="0" rtlCol="0" anchor="ctr">
            <a:normAutofit/>
          </a:bodyPr>
          <a:lstStyle/>
          <a:p>
            <a:pPr defTabSz="914400"/>
            <a:r>
              <a:rPr lang="en-US" sz="4700" dirty="0"/>
              <a:t>President’s Remarks</a:t>
            </a:r>
            <a:br>
              <a:rPr lang="en-US" sz="4700" dirty="0"/>
            </a:br>
            <a:br>
              <a:rPr lang="en-US" sz="4700" dirty="0"/>
            </a:br>
            <a:r>
              <a:rPr lang="en-US" sz="4700" dirty="0"/>
              <a:t>Larry Perrone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AE17D3-C2DC-4665-AF20-33C5BACD5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375124"/>
            <a:ext cx="0" cy="301752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D30BE-13D6-475C-A599-E22C9B16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1767" y="5399980"/>
            <a:ext cx="608264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021C573-B3FF-44B8-A5DE-AB39E9AA6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B0CCD4-E9B0-43B2-806F-05EDF57A7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B811285-FFD0-4EB7-A9A3-AEA73D7367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0" r="-2" b="15606"/>
          <a:stretch/>
        </p:blipFill>
        <p:spPr>
          <a:xfrm>
            <a:off x="20" y="10"/>
            <a:ext cx="9143751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8" y="4907589"/>
            <a:ext cx="6221412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5384" y="5241371"/>
            <a:ext cx="5126667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/>
            <a:r>
              <a:rPr lang="en-US" sz="2400" dirty="0">
                <a:solidFill>
                  <a:srgbClr val="FFFFFE"/>
                </a:solidFill>
              </a:rPr>
              <a:t>GM team Report</a:t>
            </a:r>
            <a:br>
              <a:rPr lang="en-US" sz="1500" dirty="0">
                <a:solidFill>
                  <a:srgbClr val="FFFFFE"/>
                </a:solidFill>
              </a:rPr>
            </a:br>
            <a:br>
              <a:rPr lang="en-US" sz="1500" dirty="0">
                <a:solidFill>
                  <a:srgbClr val="FFFFFE"/>
                </a:solidFill>
              </a:rPr>
            </a:br>
            <a:r>
              <a:rPr lang="en-US" sz="1800" dirty="0">
                <a:solidFill>
                  <a:srgbClr val="FFFFFE"/>
                </a:solidFill>
              </a:rPr>
              <a:t>John Viola</a:t>
            </a:r>
            <a:endParaRPr lang="en-US" sz="1500" dirty="0">
              <a:solidFill>
                <a:srgbClr val="FFFFFE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131" y="5075836"/>
            <a:ext cx="5124375" cy="0"/>
          </a:xfrm>
          <a:prstGeom prst="line">
            <a:avLst/>
          </a:prstGeom>
          <a:ln w="31750">
            <a:solidFill>
              <a:srgbClr val="7CAEE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59A483-AFBD-4979-A1BE-3098D603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5637" y="6522719"/>
            <a:ext cx="608264" cy="27740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98B5F13F-7E1A-4580-A55C-09F2476A26E1}" type="slidenum">
              <a:rPr lang="en-US" sz="1800" smtClean="0">
                <a:solidFill>
                  <a:srgbClr val="7CAEE6"/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dirty="0">
              <a:solidFill>
                <a:srgbClr val="7CAE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6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" name="Picture 18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3" name="Straight Connector 20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22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CAE38C-87FF-4BD5-AE9C-D92FEC8C374D}"/>
              </a:ext>
            </a:extLst>
          </p:cNvPr>
          <p:cNvSpPr txBox="1"/>
          <p:nvPr/>
        </p:nvSpPr>
        <p:spPr>
          <a:xfrm>
            <a:off x="357051" y="6418217"/>
            <a:ext cx="27954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/>
              <a:t>* Denotes meeting for member comment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D851E-C3B4-4DFF-A010-4F427A0C4C0E}"/>
              </a:ext>
            </a:extLst>
          </p:cNvPr>
          <p:cNvSpPr txBox="1"/>
          <p:nvPr/>
        </p:nvSpPr>
        <p:spPr>
          <a:xfrm>
            <a:off x="970359" y="66985"/>
            <a:ext cx="7203281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FY 2021-22 Proposed Budget Overview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6CF63F5-CEAF-4780-96A5-EBFD0CDC0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862149"/>
            <a:ext cx="8865326" cy="5090118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Proposed Budget Binders to be delivered to the Board and B&amp;F Committee on Friday, December 18, 2020.</a:t>
            </a:r>
          </a:p>
          <a:p>
            <a:r>
              <a:rPr lang="en-US" sz="3200" dirty="0"/>
              <a:t>Prepared based upon B&amp;F and Board guidance utilizing a bottoms up approach. Every Department Head will be involved in their budgets and will be a part of the presentation to the B&amp;F Committee and the Board.</a:t>
            </a:r>
          </a:p>
          <a:p>
            <a:r>
              <a:rPr lang="en-US" sz="3200" dirty="0"/>
              <a:t>B&amp;F Committee presentation is scheduled for January 6</a:t>
            </a:r>
            <a:r>
              <a:rPr lang="en-US" sz="3200" baseline="30000" dirty="0"/>
              <a:t>th</a:t>
            </a:r>
            <a:r>
              <a:rPr lang="en-US" sz="3200" dirty="0"/>
              <a:t> – 8</a:t>
            </a:r>
            <a:r>
              <a:rPr lang="en-US" sz="3200" baseline="30000" dirty="0"/>
              <a:t>th</a:t>
            </a:r>
            <a:r>
              <a:rPr lang="en-US" sz="3200" dirty="0"/>
              <a:t>, 2021(Wed., Thurs. &amp; Fri.)</a:t>
            </a:r>
          </a:p>
          <a:p>
            <a:r>
              <a:rPr lang="en-US" sz="3200" dirty="0"/>
              <a:t>Board will conduct Work Sessions on the budget Tuesday, January 19</a:t>
            </a:r>
            <a:r>
              <a:rPr lang="en-US" sz="3200" baseline="30000" dirty="0"/>
              <a:t>th</a:t>
            </a:r>
            <a:r>
              <a:rPr lang="en-US" sz="3200" dirty="0"/>
              <a:t> &amp; Wednesday, January 20</a:t>
            </a:r>
            <a:r>
              <a:rPr lang="en-US" sz="3200" baseline="30000" dirty="0"/>
              <a:t>th</a:t>
            </a:r>
            <a:r>
              <a:rPr lang="en-US" sz="3200" dirty="0"/>
              <a:t>, 2021.</a:t>
            </a:r>
          </a:p>
          <a:p>
            <a:r>
              <a:rPr lang="en-US" sz="3200" dirty="0"/>
              <a:t>GM will publish recommended Budget on Friday, January 29</a:t>
            </a:r>
            <a:r>
              <a:rPr lang="en-US" sz="3200" baseline="30000" dirty="0"/>
              <a:t>th</a:t>
            </a:r>
            <a:r>
              <a:rPr lang="en-US" sz="3200" dirty="0"/>
              <a:t>, 2021.</a:t>
            </a:r>
          </a:p>
          <a:p>
            <a:r>
              <a:rPr lang="en-US" sz="3200" dirty="0"/>
              <a:t> *Saturday, Feb. 6, 2021, 9 am, Board conducts hearing on recommended budget</a:t>
            </a:r>
          </a:p>
          <a:p>
            <a:r>
              <a:rPr lang="en-US" sz="3200" dirty="0"/>
              <a:t> Saturday, Feb. 20, 2021, 9 am, Board conducts final hearing and approves the budget</a:t>
            </a:r>
          </a:p>
        </p:txBody>
      </p:sp>
    </p:spTree>
    <p:extLst>
      <p:ext uri="{BB962C8B-B14F-4D97-AF65-F5344CB8AC3E}">
        <p14:creationId xmlns:p14="http://schemas.microsoft.com/office/powerpoint/2010/main" val="129838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8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" name="Picture 30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8" name="Straight Connector 32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4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36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38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2" name="Rectangle 40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99C55-AFD3-4B77-B6E7-4C4A808F6548}"/>
              </a:ext>
            </a:extLst>
          </p:cNvPr>
          <p:cNvSpPr txBox="1"/>
          <p:nvPr/>
        </p:nvSpPr>
        <p:spPr>
          <a:xfrm>
            <a:off x="1088684" y="1101718"/>
            <a:ext cx="7054418" cy="370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GM TEAM REPORT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1963F41-5031-45E9-8D6B-AA32336DDC51}"/>
              </a:ext>
            </a:extLst>
          </p:cNvPr>
          <p:cNvSpPr txBox="1">
            <a:spLocks/>
          </p:cNvSpPr>
          <p:nvPr/>
        </p:nvSpPr>
        <p:spPr>
          <a:xfrm>
            <a:off x="847937" y="1471749"/>
            <a:ext cx="7448126" cy="3618442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u="sng" dirty="0"/>
              <a:t>Personnel</a:t>
            </a:r>
          </a:p>
          <a:p>
            <a:pPr marL="339725" indent="-339725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The following have been completed for FY 2019/2020</a:t>
            </a:r>
          </a:p>
          <a:p>
            <a:pPr marL="461963" indent="-461963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Performance reviews</a:t>
            </a:r>
          </a:p>
          <a:p>
            <a:pPr marL="461963" indent="-461963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Segal Salary Adjustments</a:t>
            </a:r>
          </a:p>
          <a:p>
            <a:pPr marL="461963" indent="-461963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Merit Raises</a:t>
            </a:r>
          </a:p>
          <a:p>
            <a:pPr marL="461963" indent="-461963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Goals &amp; Objectives</a:t>
            </a:r>
          </a:p>
          <a:p>
            <a:pPr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The following are in process-</a:t>
            </a:r>
          </a:p>
          <a:p>
            <a:pPr marL="461963" indent="-461963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6-month performance reviews for FY 2020/2021</a:t>
            </a:r>
          </a:p>
          <a:p>
            <a:pPr marL="461963" indent="-461963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Goals &amp; Objectives FY 2020/2021 </a:t>
            </a:r>
          </a:p>
          <a:p>
            <a:pPr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Succession Planning completed for all Direct Reports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02C240-CE17-4A6B-89D1-97F4EAD6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45" y="5551893"/>
            <a:ext cx="608264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98B5F13F-7E1A-4580-A55C-09F2476A26E1}" type="slidenum"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2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8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" name="Picture 30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8" name="Straight Connector 32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4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36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1" name="Rectangle 38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2" name="Rectangle 40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99C55-AFD3-4B77-B6E7-4C4A808F6548}"/>
              </a:ext>
            </a:extLst>
          </p:cNvPr>
          <p:cNvSpPr txBox="1"/>
          <p:nvPr/>
        </p:nvSpPr>
        <p:spPr>
          <a:xfrm>
            <a:off x="1088684" y="1101718"/>
            <a:ext cx="7054418" cy="370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GM TEAM REPORT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1963F41-5031-45E9-8D6B-AA32336DDC51}"/>
              </a:ext>
            </a:extLst>
          </p:cNvPr>
          <p:cNvSpPr txBox="1">
            <a:spLocks/>
          </p:cNvSpPr>
          <p:nvPr/>
        </p:nvSpPr>
        <p:spPr>
          <a:xfrm>
            <a:off x="847937" y="1471749"/>
            <a:ext cx="7448126" cy="3618442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RFP’s</a:t>
            </a:r>
          </a:p>
          <a:p>
            <a:pPr marL="461963" marR="0" lvl="0" indent="-2349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B71E4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Waste Services RFP mailed on September 21, 2020. Bids were due on November 9, 2020. 2 bids were received, further negotiations will be conducted with Board approval.</a:t>
            </a:r>
          </a:p>
          <a:p>
            <a:pPr marL="461963" marR="0" lvl="0" indent="-2349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B71E4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Accounting Services RFP mailed on October 12, 2020. Bids were due on November 2, 2020. 3 bids were received and are being evaluated by staff. Recommendation will be brought to the Dec. Board meeting.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02C240-CE17-4A6B-89D1-97F4EAD6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45" y="5551893"/>
            <a:ext cx="608264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B5F13F-7E1A-4580-A55C-09F2476A26E1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45780-880C-4B4D-991D-D78FF233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663" y="5651717"/>
            <a:ext cx="795337" cy="5048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fld id="{98B5F13F-7E1A-4580-A55C-09F2476A26E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D94AB0-92D6-48C7-AC4F-4895CCA7DB45}"/>
              </a:ext>
            </a:extLst>
          </p:cNvPr>
          <p:cNvSpPr txBox="1"/>
          <p:nvPr/>
        </p:nvSpPr>
        <p:spPr>
          <a:xfrm>
            <a:off x="675683" y="46521"/>
            <a:ext cx="7792634" cy="614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i="0" kern="1200" cap="all" dirty="0" err="1">
                <a:solidFill>
                  <a:srgbClr val="00B050"/>
                </a:solidFill>
                <a:effectLst/>
                <a:latin typeface="+mj-lt"/>
                <a:ea typeface="+mj-ea"/>
                <a:cs typeface="+mj-cs"/>
              </a:rPr>
              <a:t>northstar</a:t>
            </a:r>
            <a:endParaRPr lang="en-US" sz="3200" b="1" i="0" kern="1200" cap="all" dirty="0">
              <a:solidFill>
                <a:srgbClr val="00B05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F9F1EBF-628C-4EF1-B38C-DF8C9EA2EAF9}"/>
              </a:ext>
            </a:extLst>
          </p:cNvPr>
          <p:cNvSpPr txBox="1">
            <a:spLocks/>
          </p:cNvSpPr>
          <p:nvPr/>
        </p:nvSpPr>
        <p:spPr>
          <a:xfrm>
            <a:off x="269966" y="819722"/>
            <a:ext cx="8604068" cy="4831995"/>
          </a:xfrm>
          <a:prstGeom prst="rect">
            <a:avLst/>
          </a:prstGeom>
          <a:solidFill>
            <a:srgbClr val="E4E1DE"/>
          </a:solidFill>
          <a:ln>
            <a:noFill/>
          </a:ln>
        </p:spPr>
        <p:txBody>
          <a:bodyPr vert="horz" lIns="91440" tIns="45720" rIns="91440" bIns="45720" numCol="1" rtlCol="0" anchor="t">
            <a:norm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u="sng" dirty="0"/>
              <a:t>Budget</a:t>
            </a:r>
            <a:r>
              <a:rPr lang="en-US" sz="2800" dirty="0"/>
              <a:t>			</a:t>
            </a:r>
            <a:r>
              <a:rPr lang="en-US" sz="2800" u="sng" dirty="0"/>
              <a:t>Actual to Date</a:t>
            </a:r>
          </a:p>
          <a:p>
            <a:pPr marL="0" indent="0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$400,000			*$448,000</a:t>
            </a:r>
          </a:p>
          <a:p>
            <a:pPr marL="0" indent="0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*Outside Consulting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Needs High Degree of Customization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Success measured by front end users, departments &amp; amenities embracing the system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Staff will continue to work on the system for 6 mos. </a:t>
            </a:r>
            <a:r>
              <a:rPr lang="en-US" sz="2800"/>
              <a:t>– 1 year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7641576"/>
      </p:ext>
    </p:extLst>
  </p:cSld>
  <p:clrMapOvr>
    <a:masterClrMapping/>
  </p:clrMapOvr>
</p:sld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1494</Words>
  <Application>Microsoft Office PowerPoint</Application>
  <PresentationFormat>On-screen Show (4:3)</PresentationFormat>
  <Paragraphs>381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Arial Black</vt:lpstr>
      <vt:lpstr>Arial Narrow</vt:lpstr>
      <vt:lpstr>Calibri</vt:lpstr>
      <vt:lpstr>Calibri Light</vt:lpstr>
      <vt:lpstr>Century Gothic</vt:lpstr>
      <vt:lpstr>Corbel</vt:lpstr>
      <vt:lpstr>Franklin Gothic Medium</vt:lpstr>
      <vt:lpstr>Gill Sans MT</vt:lpstr>
      <vt:lpstr>Symbol</vt:lpstr>
      <vt:lpstr>Wingdings</vt:lpstr>
      <vt:lpstr>Wingdings 2</vt:lpstr>
      <vt:lpstr>SIBSON CONSULTING Document</vt:lpstr>
      <vt:lpstr>Gallery</vt:lpstr>
      <vt:lpstr>Board of Directors Meeting</vt:lpstr>
      <vt:lpstr>Approval of Agenda</vt:lpstr>
      <vt:lpstr>Approval of Minutes  October 17, 2020 – Regular Meeting October 21, 2020 – Special Meeting October 28, 2020 – Special Meeting    </vt:lpstr>
      <vt:lpstr>President’s Remarks  Larry Perrone</vt:lpstr>
      <vt:lpstr>GM team Report  John Viola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CPI Violation Dashboard OCTOber </vt:lpstr>
      <vt:lpstr>PowerPoint Presentation</vt:lpstr>
      <vt:lpstr>Financial Change  month of SEPTEMBER 2020  </vt:lpstr>
      <vt:lpstr>Financial Change ytd SEPTEMBER 2020  </vt:lpstr>
      <vt:lpstr>Detail for the Month of SEPTEMBER Favor/(Unfavorable) Vs. Budget </vt:lpstr>
      <vt:lpstr>Detail for September ytd Favor/(Unfavorable) Vs. Budget </vt:lpstr>
      <vt:lpstr>PowerPoint Presentation</vt:lpstr>
      <vt:lpstr>PowerPoint Presentation</vt:lpstr>
      <vt:lpstr>PowerPoint Presentation</vt:lpstr>
      <vt:lpstr>Month of October 2020 flash </vt:lpstr>
      <vt:lpstr>Treasurer’s Report -  Doug Parks</vt:lpstr>
      <vt:lpstr>PowerPoint Presentation</vt:lpstr>
      <vt:lpstr>PowerPoint Presentation</vt:lpstr>
      <vt:lpstr>Unaudited Reserves September 2020 ($Millions)</vt:lpstr>
      <vt:lpstr>Reserves 4/30/21 unaudited estimate (in thousands)</vt:lpstr>
      <vt:lpstr>Public Comments</vt:lpstr>
      <vt:lpstr>Capital Purchase Requests  Public Works – John Deere Tractor with boom  Golf Maintenance – Rough Mower</vt:lpstr>
      <vt:lpstr>PowerPoint Presentation</vt:lpstr>
      <vt:lpstr>PowerPoint Presentation</vt:lpstr>
      <vt:lpstr>unfinished Business    NONE </vt:lpstr>
      <vt:lpstr>new Business  Discussion – Review of By-Laws – Colette Horn  Motion – To Allow GM to finalize Trash Removal Contract – Larry Perrone</vt:lpstr>
      <vt:lpstr>Appointments -   Ann Shockley – 1st Term – Golf Donald Nederostek – 1st Term – Budget &amp; Finance    </vt:lpstr>
      <vt:lpstr>Adjournment To Closed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Michelle Bennett</cp:lastModifiedBy>
  <cp:revision>2</cp:revision>
  <cp:lastPrinted>2020-11-18T19:13:04Z</cp:lastPrinted>
  <dcterms:created xsi:type="dcterms:W3CDTF">2020-11-18T18:29:28Z</dcterms:created>
  <dcterms:modified xsi:type="dcterms:W3CDTF">2020-11-18T19:38:38Z</dcterms:modified>
</cp:coreProperties>
</file>