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43" r:id="rId1"/>
    <p:sldMasterId id="2147484374" r:id="rId2"/>
  </p:sldMasterIdLst>
  <p:notesMasterIdLst>
    <p:notesMasterId r:id="rId8"/>
  </p:notesMasterIdLst>
  <p:handoutMasterIdLst>
    <p:handoutMasterId r:id="rId9"/>
  </p:handoutMasterIdLst>
  <p:sldIdLst>
    <p:sldId id="558" r:id="rId3"/>
    <p:sldId id="582" r:id="rId4"/>
    <p:sldId id="623" r:id="rId5"/>
    <p:sldId id="624" r:id="rId6"/>
    <p:sldId id="625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706" autoAdjust="0"/>
  </p:normalViewPr>
  <p:slideViewPr>
    <p:cSldViewPr snapToGrid="0">
      <p:cViewPr varScale="1">
        <p:scale>
          <a:sx n="114" d="100"/>
          <a:sy n="114" d="100"/>
        </p:scale>
        <p:origin x="1506" y="108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27" tIns="46564" rIns="93127" bIns="46564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27" tIns="46564" rIns="93127" bIns="46564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6/30/2020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72"/>
            <a:ext cx="3037840" cy="466433"/>
          </a:xfrm>
          <a:prstGeom prst="rect">
            <a:avLst/>
          </a:prstGeom>
        </p:spPr>
        <p:txBody>
          <a:bodyPr vert="horz" lIns="93127" tIns="46564" rIns="93127" bIns="46564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72"/>
            <a:ext cx="3037840" cy="466433"/>
          </a:xfrm>
          <a:prstGeom prst="rect">
            <a:avLst/>
          </a:prstGeom>
        </p:spPr>
        <p:txBody>
          <a:bodyPr vert="horz" lIns="93127" tIns="46564" rIns="93127" bIns="46564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27" tIns="46564" rIns="93127" bIns="46564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27" tIns="46564" rIns="93127" bIns="46564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6/30/2020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27" tIns="46564" rIns="93127" bIns="46564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137535"/>
          </a:xfrm>
          <a:prstGeom prst="rect">
            <a:avLst/>
          </a:prstGeom>
        </p:spPr>
        <p:txBody>
          <a:bodyPr vert="horz" lIns="93127" tIns="46564" rIns="93127" bIns="46564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72"/>
            <a:ext cx="3037840" cy="466433"/>
          </a:xfrm>
          <a:prstGeom prst="rect">
            <a:avLst/>
          </a:prstGeom>
        </p:spPr>
        <p:txBody>
          <a:bodyPr vert="horz" lIns="93127" tIns="46564" rIns="93127" bIns="46564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72"/>
            <a:ext cx="3037840" cy="466433"/>
          </a:xfrm>
          <a:prstGeom prst="rect">
            <a:avLst/>
          </a:prstGeom>
        </p:spPr>
        <p:txBody>
          <a:bodyPr vert="horz" lIns="93127" tIns="46564" rIns="93127" bIns="46564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47"/>
          <p:cNvSpPr txBox="1">
            <a:spLocks noChangeArrowheads="1"/>
          </p:cNvSpPr>
          <p:nvPr/>
        </p:nvSpPr>
        <p:spPr bwMode="gray">
          <a:xfrm>
            <a:off x="133048" y="6578667"/>
            <a:ext cx="307808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616365"/>
                </a:solidFill>
              </a:rPr>
              <a:t>Copyright © 2018 by The Segal Group, Inc. All rights reserved.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903"/>
          <a:stretch/>
        </p:blipFill>
        <p:spPr bwMode="gray">
          <a:xfrm>
            <a:off x="4568646" y="3429000"/>
            <a:ext cx="4575354" cy="3429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104626" y="5989837"/>
            <a:ext cx="2676912" cy="368363"/>
          </a:xfrm>
          <a:prstGeom prst="rect">
            <a:avLst/>
          </a:prstGeom>
        </p:spPr>
      </p:pic>
      <p:sp>
        <p:nvSpPr>
          <p:cNvPr id="15" name="Picture Placeholder 2"/>
          <p:cNvSpPr>
            <a:spLocks noGrp="1"/>
          </p:cNvSpPr>
          <p:nvPr>
            <p:ph type="pic" sz="quarter" idx="10"/>
          </p:nvPr>
        </p:nvSpPr>
        <p:spPr bwMode="gray">
          <a:xfrm>
            <a:off x="0" y="0"/>
            <a:ext cx="9144000" cy="3429000"/>
          </a:xfrm>
          <a:noFill/>
          <a:ln>
            <a:noFill/>
          </a:ln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itle 6"/>
          <p:cNvSpPr>
            <a:spLocks noGrp="1"/>
          </p:cNvSpPr>
          <p:nvPr>
            <p:ph type="title"/>
          </p:nvPr>
        </p:nvSpPr>
        <p:spPr bwMode="gray">
          <a:xfrm>
            <a:off x="0" y="3429000"/>
            <a:ext cx="9144000" cy="1066800"/>
          </a:xfrm>
          <a:solidFill>
            <a:schemeClr val="accent5">
              <a:lumMod val="75000"/>
              <a:alpha val="64706"/>
            </a:schemeClr>
          </a:solidFill>
          <a:ln>
            <a:noFill/>
          </a:ln>
          <a:effectLst/>
        </p:spPr>
        <p:txBody>
          <a:bodyPr vert="horz" wrap="square" lIns="228600" tIns="137160" rIns="228600" bIns="9144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en-US" sz="2800" kern="120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marL="0" lvl="0" indent="0">
              <a:spcBef>
                <a:spcPct val="65000"/>
              </a:spcBef>
              <a:buClr>
                <a:schemeClr val="accent5"/>
              </a:buClr>
              <a:buFont typeface="Wingdings" pitchFamily="34" charset="2"/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39938" y="4495800"/>
            <a:ext cx="7429500" cy="9144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spcBef>
                <a:spcPts val="1200"/>
              </a:spcBef>
              <a:buNone/>
              <a:defRPr lang="en-US" sz="2200" b="1" kern="0" noProof="0" smtClean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5620334"/>
            <a:ext cx="4253472" cy="378565"/>
          </a:xfrm>
          <a:solidFill>
            <a:schemeClr val="accent4"/>
          </a:solidFill>
        </p:spPr>
        <p:txBody>
          <a:bodyPr wrap="none" lIns="201168" tIns="64008" rIns="201168" bIns="64008" anchor="ctr" anchorCtr="0">
            <a:spAutoFit/>
          </a:bodyPr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11138" indent="0">
              <a:buFontTx/>
              <a:buNone/>
              <a:defRPr/>
            </a:lvl2pPr>
            <a:lvl3pPr marL="396875" indent="0">
              <a:buFontTx/>
              <a:buNone/>
              <a:defRPr/>
            </a:lvl3pPr>
            <a:lvl4pPr marL="595313" indent="0">
              <a:buFontTx/>
              <a:buNone/>
              <a:defRPr/>
            </a:lvl4pPr>
            <a:lvl5pPr marL="79375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DRAFT or Client Name</a:t>
            </a:r>
          </a:p>
        </p:txBody>
      </p:sp>
    </p:spTree>
    <p:extLst>
      <p:ext uri="{BB962C8B-B14F-4D97-AF65-F5344CB8AC3E}">
        <p14:creationId xmlns:p14="http://schemas.microsoft.com/office/powerpoint/2010/main" val="255760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80094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7"/>
          <p:cNvSpPr txBox="1">
            <a:spLocks/>
          </p:cNvSpPr>
          <p:nvPr/>
        </p:nvSpPr>
        <p:spPr>
          <a:xfrm>
            <a:off x="8578971" y="6616757"/>
            <a:ext cx="547777" cy="2254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296C8835-0D17-40BE-AF3A-B681D566BC7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692" y="6597294"/>
            <a:ext cx="1591056" cy="21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342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54" y="990600"/>
            <a:ext cx="8915400" cy="5257800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83570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54" y="990600"/>
            <a:ext cx="4381500" cy="5334000"/>
          </a:xfr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1554" y="990600"/>
            <a:ext cx="4381500" cy="5334000"/>
          </a:xfr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049033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76200" y="990600"/>
            <a:ext cx="4361471" cy="639762"/>
          </a:xfrm>
          <a:prstGeom prst="rect">
            <a:avLst/>
          </a:prstGeom>
        </p:spPr>
        <p:txBody>
          <a:bodyPr anchor="b"/>
          <a:lstStyle>
            <a:lvl1pPr marL="214313" indent="-214313">
              <a:buFont typeface="Arial" pitchFamily="34" charset="0"/>
              <a:buChar char=" "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2"/>
          </p:nvPr>
        </p:nvSpPr>
        <p:spPr>
          <a:xfrm>
            <a:off x="67654" y="1676400"/>
            <a:ext cx="4343400" cy="480060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990600"/>
            <a:ext cx="4370996" cy="639762"/>
          </a:xfrm>
          <a:prstGeom prst="rect">
            <a:avLst/>
          </a:prstGeom>
        </p:spPr>
        <p:txBody>
          <a:bodyPr anchor="b"/>
          <a:lstStyle>
            <a:lvl1pPr marL="204788" indent="-204788">
              <a:buFont typeface="Arial" pitchFamily="34" charset="0"/>
              <a:buChar char=" "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76400"/>
            <a:ext cx="4346575" cy="480060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6898029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 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54" y="990600"/>
            <a:ext cx="4343400" cy="2600865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5854" y="990600"/>
            <a:ext cx="4267200" cy="2590800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67654" y="3733800"/>
            <a:ext cx="4343400" cy="2743200"/>
          </a:xfrm>
        </p:spPr>
        <p:txBody>
          <a:bodyPr/>
          <a:lstStyle>
            <a:lvl1pPr>
              <a:defRPr sz="1400"/>
            </a:lvl1pPr>
            <a:lvl2pPr>
              <a:buClr>
                <a:schemeClr val="accent5"/>
              </a:buCl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4715854" y="3733800"/>
            <a:ext cx="4267200" cy="2743200"/>
          </a:xfr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258416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3751027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ustom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sp>
        <p:nvSpPr>
          <p:cNvPr id="7" name="Slide Number Placeholder 7"/>
          <p:cNvSpPr txBox="1">
            <a:spLocks/>
          </p:cNvSpPr>
          <p:nvPr/>
        </p:nvSpPr>
        <p:spPr>
          <a:xfrm>
            <a:off x="8578971" y="6616757"/>
            <a:ext cx="547777" cy="2254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296C8835-0D17-40BE-AF3A-B681D566BC7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692" y="6597294"/>
            <a:ext cx="1591056" cy="21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3542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O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04800" y="990600"/>
            <a:ext cx="4114800" cy="5486400"/>
          </a:xfrm>
        </p:spPr>
        <p:txBody>
          <a:bodyPr/>
          <a:lstStyle>
            <a:lvl1pPr marL="0" indent="0">
              <a:buNone/>
              <a:defRPr sz="1200">
                <a:latin typeface="Arial Narrow" panose="020B0606020202030204" pitchFamily="34" charset="0"/>
              </a:defRPr>
            </a:lvl1pPr>
            <a:lvl2pPr marL="153988" indent="-153988">
              <a:defRPr sz="1200">
                <a:latin typeface="Arial Narrow" panose="020B0606020202030204" pitchFamily="34" charset="0"/>
              </a:defRPr>
            </a:lvl2pPr>
            <a:lvl3pPr marL="325438" indent="-171450">
              <a:defRPr sz="1200">
                <a:latin typeface="Arial Narrow" panose="020B0606020202030204" pitchFamily="34" charset="0"/>
              </a:defRPr>
            </a:lvl3pPr>
            <a:lvl4pPr marL="461963" indent="-153988">
              <a:defRPr sz="1200">
                <a:latin typeface="Arial Narrow" panose="020B0606020202030204" pitchFamily="34" charset="0"/>
              </a:defRPr>
            </a:lvl4pPr>
            <a:lvl5pPr marL="581025" indent="-119063">
              <a:defRPr sz="1200"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4724400" y="990600"/>
            <a:ext cx="4114800" cy="4495800"/>
          </a:xfrm>
        </p:spPr>
        <p:txBody>
          <a:bodyPr/>
          <a:lstStyle>
            <a:lvl1pPr marL="0" indent="0">
              <a:buNone/>
              <a:defRPr sz="1200">
                <a:latin typeface="Arial Narrow" panose="020B0606020202030204" pitchFamily="34" charset="0"/>
              </a:defRPr>
            </a:lvl1pPr>
            <a:lvl2pPr marL="161925" indent="-161925">
              <a:defRPr sz="1200">
                <a:latin typeface="Arial Narrow" panose="020B0606020202030204" pitchFamily="34" charset="0"/>
              </a:defRPr>
            </a:lvl2pPr>
            <a:lvl3pPr marL="307975" indent="-146050">
              <a:defRPr sz="1200">
                <a:latin typeface="Arial Narrow" panose="020B0606020202030204" pitchFamily="34" charset="0"/>
              </a:defRPr>
            </a:lvl3pPr>
            <a:lvl4pPr marL="427038" indent="-136525">
              <a:defRPr sz="1200">
                <a:latin typeface="Arial Narrow" panose="020B0606020202030204" pitchFamily="34" charset="0"/>
              </a:defRPr>
            </a:lvl4pPr>
            <a:lvl5pPr marL="530225" indent="-103188">
              <a:defRPr sz="1200"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4724400" y="5562600"/>
            <a:ext cx="4114800" cy="914400"/>
          </a:xfrm>
        </p:spPr>
        <p:txBody>
          <a:bodyPr/>
          <a:lstStyle>
            <a:lvl1pPr marL="0" indent="0">
              <a:buNone/>
              <a:defRPr sz="1000">
                <a:solidFill>
                  <a:schemeClr val="accent4"/>
                </a:solidFill>
                <a:latin typeface="Arial Narrow" panose="020B0606020202030204" pitchFamily="34" charset="0"/>
              </a:defRPr>
            </a:lvl1pPr>
            <a:lvl2pPr marL="211138" indent="0">
              <a:buNone/>
              <a:defRPr sz="1000">
                <a:solidFill>
                  <a:schemeClr val="accent4"/>
                </a:solidFill>
                <a:latin typeface="Arial Narrow" panose="020B0606020202030204" pitchFamily="34" charset="0"/>
              </a:defRPr>
            </a:lvl2pPr>
            <a:lvl3pPr marL="396875" indent="0">
              <a:buNone/>
              <a:defRPr sz="1000">
                <a:solidFill>
                  <a:schemeClr val="accent4"/>
                </a:solidFill>
                <a:latin typeface="Arial Narrow" panose="020B0606020202030204" pitchFamily="34" charset="0"/>
              </a:defRPr>
            </a:lvl3pPr>
            <a:lvl4pPr marL="595313" indent="0">
              <a:buNone/>
              <a:defRPr sz="1000">
                <a:solidFill>
                  <a:schemeClr val="accent4"/>
                </a:solidFill>
                <a:latin typeface="Arial Narrow" panose="020B0606020202030204" pitchFamily="34" charset="0"/>
              </a:defRPr>
            </a:lvl4pPr>
            <a:lvl5pPr marL="793750" indent="0">
              <a:buNone/>
              <a:defRPr sz="1000">
                <a:solidFill>
                  <a:schemeClr val="accent4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5224614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6B82-E29C-4B05-88B6-2B7B60D1A767}" type="datetime1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82077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52"/>
          <a:stretch/>
        </p:blipFill>
        <p:spPr bwMode="gray">
          <a:xfrm>
            <a:off x="4629551" y="3443954"/>
            <a:ext cx="4484537" cy="3414045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 bwMode="gray">
          <a:xfrm>
            <a:off x="0" y="0"/>
            <a:ext cx="9144000" cy="3429000"/>
          </a:xfrm>
          <a:noFill/>
          <a:ln>
            <a:noFill/>
          </a:ln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Title 6"/>
          <p:cNvSpPr>
            <a:spLocks noGrp="1"/>
          </p:cNvSpPr>
          <p:nvPr>
            <p:ph type="title"/>
          </p:nvPr>
        </p:nvSpPr>
        <p:spPr bwMode="gray">
          <a:xfrm>
            <a:off x="0" y="3429000"/>
            <a:ext cx="9144000" cy="1066800"/>
          </a:xfrm>
          <a:solidFill>
            <a:schemeClr val="accent5">
              <a:lumMod val="75000"/>
              <a:alpha val="64706"/>
            </a:schemeClr>
          </a:solidFill>
          <a:ln>
            <a:noFill/>
          </a:ln>
          <a:effectLst/>
        </p:spPr>
        <p:txBody>
          <a:bodyPr vert="horz" wrap="square" lIns="228600" tIns="137160" rIns="228600" bIns="9144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en-US" sz="2800" kern="120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marL="0" lvl="0" indent="0">
              <a:spcBef>
                <a:spcPct val="65000"/>
              </a:spcBef>
              <a:buClr>
                <a:schemeClr val="accent5"/>
              </a:buClr>
              <a:buFont typeface="Wingdings" pitchFamily="34" charset="2"/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39938" y="4495800"/>
            <a:ext cx="7429500" cy="9144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spcBef>
                <a:spcPts val="1200"/>
              </a:spcBef>
              <a:buNone/>
              <a:defRPr lang="en-US" sz="2200" b="1" kern="0" noProof="0" smtClean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5620334"/>
            <a:ext cx="4253472" cy="378565"/>
          </a:xfrm>
          <a:solidFill>
            <a:schemeClr val="accent4"/>
          </a:solidFill>
        </p:spPr>
        <p:txBody>
          <a:bodyPr wrap="none" lIns="201168" tIns="64008" rIns="201168" bIns="64008" anchor="ctr" anchorCtr="0">
            <a:spAutoFit/>
          </a:bodyPr>
          <a:lstStyle>
            <a:lvl1pPr marL="0" marR="0" indent="0" algn="l" defTabSz="914400" rtl="0" eaLnBrk="1" fontAlgn="base" latinLnBrk="0" hangingPunct="1">
              <a:lnSpc>
                <a:spcPct val="90000"/>
              </a:lnSpc>
              <a:spcBef>
                <a:spcPct val="65000"/>
              </a:spcBef>
              <a:spcAft>
                <a:spcPct val="0"/>
              </a:spcAft>
              <a:buClr>
                <a:schemeClr val="accent5"/>
              </a:buClr>
              <a:buSzTx/>
              <a:buFontTx/>
              <a:buNone/>
              <a:tabLst/>
              <a:defRPr sz="1800" b="1">
                <a:solidFill>
                  <a:schemeClr val="bg1"/>
                </a:solidFill>
              </a:defRPr>
            </a:lvl1pPr>
            <a:lvl2pPr marL="211138" indent="0">
              <a:buFontTx/>
              <a:buNone/>
              <a:defRPr/>
            </a:lvl2pPr>
            <a:lvl3pPr marL="396875" indent="0">
              <a:buFontTx/>
              <a:buNone/>
              <a:defRPr/>
            </a:lvl3pPr>
            <a:lvl4pPr marL="595313" indent="0">
              <a:buFontTx/>
              <a:buNone/>
              <a:defRPr/>
            </a:lvl4pPr>
            <a:lvl5pPr marL="79375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DRAFT or Client Name</a:t>
            </a:r>
          </a:p>
        </p:txBody>
      </p:sp>
      <p:sp>
        <p:nvSpPr>
          <p:cNvPr id="9" name="Text Box 47"/>
          <p:cNvSpPr txBox="1">
            <a:spLocks noChangeArrowheads="1"/>
          </p:cNvSpPr>
          <p:nvPr/>
        </p:nvSpPr>
        <p:spPr bwMode="gray">
          <a:xfrm>
            <a:off x="133048" y="6578667"/>
            <a:ext cx="307808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616365"/>
                </a:solidFill>
              </a:rPr>
              <a:t>Copyright © 2018 by The Segal Group, Inc. All rights reserved.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107204" y="5993827"/>
            <a:ext cx="2674334" cy="368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2680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6DCEB-86F3-450B-A5E8-C3AE71F5FB74}" type="datetime1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82729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88ABB-82B0-4B38-9CF0-E86B6E3EB72E}" type="datetime1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16330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59F4C-E4D1-4485-93A2-C4396509184C}" type="datetime1">
              <a:rPr lang="en-US" smtClean="0"/>
              <a:t>6/30/2020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70062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205C2-3595-4164-9744-0540ED77C13E}" type="datetime1">
              <a:rPr lang="en-US" smtClean="0"/>
              <a:t>6/30/2020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8113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B7FE-D393-4015-9A4B-A86BFC24B485}" type="datetime1">
              <a:rPr lang="en-US" smtClean="0"/>
              <a:t>6/30/2020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8511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9333-2733-41FB-BB9E-BF8E3ABEDCF6}" type="datetime1">
              <a:rPr lang="en-US" smtClean="0"/>
              <a:t>6/30/2020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2036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5D43-2A33-4D61-9F5C-392B8A7DF414}" type="datetime1">
              <a:rPr lang="en-US" smtClean="0"/>
              <a:t>6/30/2020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36666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A0C6ED09-1A19-42B3-86ED-53D46E72920D}" type="datetime1">
              <a:rPr lang="en-US" smtClean="0"/>
              <a:t>6/30/2020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43445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13694-012F-4548-86BB-1CA36ECC53DB}" type="datetime1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596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23F7F-CEDF-4DA6-97C0-F49ECE05B0AB}" type="datetime1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F13F-7E1A-4580-A55C-09F2476A26E1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4664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Alt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29"/>
          <a:stretch/>
        </p:blipFill>
        <p:spPr bwMode="gray">
          <a:xfrm flipV="1">
            <a:off x="4539274" y="0"/>
            <a:ext cx="4604726" cy="4572592"/>
          </a:xfrm>
          <a:prstGeom prst="rect">
            <a:avLst/>
          </a:prstGeom>
        </p:spPr>
      </p:pic>
      <p:sp>
        <p:nvSpPr>
          <p:cNvPr id="15" name="Text Box 47"/>
          <p:cNvSpPr txBox="1">
            <a:spLocks noChangeArrowheads="1"/>
          </p:cNvSpPr>
          <p:nvPr/>
        </p:nvSpPr>
        <p:spPr bwMode="gray">
          <a:xfrm>
            <a:off x="133048" y="6578667"/>
            <a:ext cx="307808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616365"/>
                </a:solidFill>
              </a:rPr>
              <a:t>Copyright © 2019 by The Segal Group, Inc. All rights reserved. 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 bwMode="gray">
          <a:xfrm>
            <a:off x="0" y="1752600"/>
            <a:ext cx="9144000" cy="1066800"/>
          </a:xfrm>
          <a:solidFill>
            <a:schemeClr val="accent5">
              <a:lumMod val="75000"/>
              <a:alpha val="64706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28600" tIns="137160" rIns="228600" bIns="9144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en-US" sz="2800" kern="120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marL="0" lvl="0" indent="0">
              <a:spcBef>
                <a:spcPct val="65000"/>
              </a:spcBef>
              <a:buClr>
                <a:schemeClr val="accent5"/>
              </a:buClr>
              <a:buFont typeface="Wingdings" pitchFamily="34" charset="2"/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20098" y="2819400"/>
            <a:ext cx="7429500" cy="9144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spcBef>
                <a:spcPts val="1200"/>
              </a:spcBef>
              <a:buNone/>
              <a:defRPr lang="en-US" sz="2200" b="1" kern="0" noProof="0" smtClean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20098" y="1050768"/>
            <a:ext cx="6065354" cy="701832"/>
          </a:xfrm>
          <a:noFill/>
        </p:spPr>
        <p:txBody>
          <a:bodyPr wrap="square" rtlCol="0" anchor="b" anchorCtr="0">
            <a:noAutofit/>
          </a:bodyPr>
          <a:lstStyle>
            <a:lvl1pPr marL="0" indent="0">
              <a:buNone/>
              <a:defRPr lang="en-US" sz="2200" b="1" kern="0" dirty="0">
                <a:solidFill>
                  <a:schemeClr val="accent4"/>
                </a:solidFill>
              </a:defRPr>
            </a:lvl1pPr>
          </a:lstStyle>
          <a:p>
            <a:pPr marL="0" lvl="0" defTabSz="914400" latinLnBrk="0"/>
            <a:r>
              <a:rPr lang="en-US" dirty="0"/>
              <a:t>Client or Plan Name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20098" y="4191000"/>
            <a:ext cx="6065354" cy="1371600"/>
          </a:xfrm>
          <a:noFill/>
        </p:spPr>
        <p:txBody>
          <a:bodyPr wrap="square" rtlCol="0" anchor="t" anchorCtr="0">
            <a:noAutofit/>
          </a:bodyPr>
          <a:lstStyle>
            <a:lvl1pPr marL="0" indent="0">
              <a:buNone/>
              <a:defRPr lang="en-US" sz="1800" b="0" i="1" kern="0" dirty="0">
                <a:solidFill>
                  <a:schemeClr val="accent4"/>
                </a:solidFill>
              </a:defRPr>
            </a:lvl1pPr>
          </a:lstStyle>
          <a:p>
            <a:pPr marL="0" lvl="0" defTabSz="914400" latinLnBrk="0"/>
            <a:r>
              <a:rPr lang="en-US" dirty="0"/>
              <a:t>Presented by: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104626" y="622237"/>
            <a:ext cx="2676912" cy="368363"/>
          </a:xfrm>
          <a:prstGeom prst="rect">
            <a:avLst/>
          </a:prstGeom>
        </p:spPr>
      </p:pic>
      <p:sp>
        <p:nvSpPr>
          <p:cNvPr id="16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3733800"/>
            <a:ext cx="4253472" cy="378565"/>
          </a:xfr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1168" tIns="64008" rIns="201168" bIns="64008" numCol="1" anchor="ctr" anchorCtr="0" compatLnSpc="1">
            <a:prstTxWarp prst="textNoShape">
              <a:avLst/>
            </a:prstTxWarp>
            <a:spAutoFit/>
          </a:bodyPr>
          <a:lstStyle>
            <a:lvl1pPr marL="0" indent="0">
              <a:buNone/>
              <a:defRPr lang="en-US" sz="1800" b="1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DRAFT or Client Name</a:t>
            </a:r>
          </a:p>
        </p:txBody>
      </p:sp>
    </p:spTree>
    <p:extLst>
      <p:ext uri="{BB962C8B-B14F-4D97-AF65-F5344CB8AC3E}">
        <p14:creationId xmlns:p14="http://schemas.microsoft.com/office/powerpoint/2010/main" val="705254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_Alt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 rot="16454853">
            <a:off x="4470200" y="-124166"/>
            <a:ext cx="4544556" cy="447875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 bwMode="gray">
          <a:xfrm>
            <a:off x="0" y="1752600"/>
            <a:ext cx="9144000" cy="1066800"/>
          </a:xfrm>
          <a:solidFill>
            <a:schemeClr val="accent5">
              <a:lumMod val="75000"/>
              <a:alpha val="64706"/>
            </a:schemeClr>
          </a:solidFill>
          <a:ln>
            <a:noFill/>
          </a:ln>
          <a:effectLst/>
        </p:spPr>
        <p:txBody>
          <a:bodyPr vert="horz" wrap="square" lIns="228600" tIns="137160" rIns="228600" bIns="9144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en-US" sz="2800" kern="120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marL="0" lvl="0" indent="0">
              <a:spcBef>
                <a:spcPct val="65000"/>
              </a:spcBef>
              <a:buClr>
                <a:schemeClr val="accent5"/>
              </a:buClr>
              <a:buFont typeface="Wingdings" pitchFamily="34" charset="2"/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20098" y="2819400"/>
            <a:ext cx="7429500" cy="9144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spcBef>
                <a:spcPts val="1200"/>
              </a:spcBef>
              <a:buNone/>
              <a:defRPr lang="en-US" sz="2200" b="1" kern="0" noProof="0" smtClean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20098" y="1050768"/>
            <a:ext cx="6065354" cy="701832"/>
          </a:xfrm>
          <a:noFill/>
        </p:spPr>
        <p:txBody>
          <a:bodyPr wrap="square" rtlCol="0" anchor="b" anchorCtr="0">
            <a:noAutofit/>
          </a:bodyPr>
          <a:lstStyle>
            <a:lvl1pPr marL="0" indent="0">
              <a:buNone/>
              <a:defRPr lang="en-US" sz="2200" b="1" kern="0" dirty="0">
                <a:solidFill>
                  <a:schemeClr val="accent4"/>
                </a:solidFill>
              </a:defRPr>
            </a:lvl1pPr>
          </a:lstStyle>
          <a:p>
            <a:pPr marL="0" lvl="0" defTabSz="914400" latinLnBrk="0"/>
            <a:r>
              <a:rPr lang="en-US" dirty="0"/>
              <a:t>Client or Plan Name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20098" y="4191000"/>
            <a:ext cx="6065354" cy="1371600"/>
          </a:xfrm>
          <a:noFill/>
        </p:spPr>
        <p:txBody>
          <a:bodyPr wrap="square" rtlCol="0" anchor="t" anchorCtr="0">
            <a:noAutofit/>
          </a:bodyPr>
          <a:lstStyle>
            <a:lvl1pPr marL="0" indent="0">
              <a:buNone/>
              <a:defRPr lang="en-US" sz="1800" b="0" i="1" kern="0" dirty="0">
                <a:solidFill>
                  <a:schemeClr val="accent4"/>
                </a:solidFill>
              </a:defRPr>
            </a:lvl1pPr>
          </a:lstStyle>
          <a:p>
            <a:pPr marL="0" lvl="0" defTabSz="914400" latinLnBrk="0"/>
            <a:r>
              <a:rPr lang="en-US" dirty="0"/>
              <a:t>Presented by: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3733800"/>
            <a:ext cx="4253472" cy="378565"/>
          </a:xfrm>
          <a:solidFill>
            <a:schemeClr val="accent4"/>
          </a:solidFill>
        </p:spPr>
        <p:txBody>
          <a:bodyPr wrap="none" lIns="201168" tIns="64008" rIns="201168" bIns="64008" anchor="ctr" anchorCtr="0">
            <a:spAutoFit/>
          </a:bodyPr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11138" indent="0">
              <a:buFontTx/>
              <a:buNone/>
              <a:defRPr/>
            </a:lvl2pPr>
            <a:lvl3pPr marL="396875" indent="0">
              <a:buFontTx/>
              <a:buNone/>
              <a:defRPr/>
            </a:lvl3pPr>
            <a:lvl4pPr marL="595313" indent="0">
              <a:buFontTx/>
              <a:buNone/>
              <a:defRPr/>
            </a:lvl4pPr>
            <a:lvl5pPr marL="79375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DRAFT or Client Name</a:t>
            </a:r>
          </a:p>
        </p:txBody>
      </p:sp>
      <p:sp>
        <p:nvSpPr>
          <p:cNvPr id="14" name="Text Box 47"/>
          <p:cNvSpPr txBox="1">
            <a:spLocks noChangeArrowheads="1"/>
          </p:cNvSpPr>
          <p:nvPr/>
        </p:nvSpPr>
        <p:spPr bwMode="gray">
          <a:xfrm>
            <a:off x="133048" y="6578667"/>
            <a:ext cx="307808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616365"/>
                </a:solidFill>
              </a:rPr>
              <a:t>Copyright © 2018 by The Segal Group, Inc. All rights reserved. 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107204" y="615352"/>
            <a:ext cx="2674334" cy="368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457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ection_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52399" y="1295400"/>
            <a:ext cx="8229601" cy="5078104"/>
          </a:xfrm>
        </p:spPr>
        <p:txBody>
          <a:bodyPr/>
          <a:lstStyle>
            <a:lvl1pPr marL="342900" indent="-342900">
              <a:buFont typeface="+mj-lt"/>
              <a:buNone/>
              <a:defRPr sz="2000" b="0">
                <a:latin typeface="Arial Black" pitchFamily="34" charset="0"/>
              </a:defRPr>
            </a:lvl1pPr>
            <a:lvl2pPr marL="569913" indent="-212725">
              <a:buClr>
                <a:schemeClr val="accent5"/>
              </a:buClr>
              <a:defRPr sz="2000" b="1"/>
            </a:lvl2pPr>
            <a:lvl3pPr marL="914400" indent="-223838">
              <a:buClr>
                <a:schemeClr val="accent5"/>
              </a:buClr>
              <a:defRPr sz="2000" b="1"/>
            </a:lvl3pPr>
            <a:lvl4pPr marL="1258888" indent="-231775">
              <a:buClr>
                <a:schemeClr val="accent5"/>
              </a:buClr>
              <a:defRPr sz="2000" b="1"/>
            </a:lvl4pPr>
            <a:lvl5pPr marL="1484313" indent="-225425">
              <a:buClr>
                <a:schemeClr val="accent5"/>
              </a:buClr>
              <a:defRPr sz="2000" b="1"/>
            </a:lvl5pPr>
          </a:lstStyle>
          <a:p>
            <a:pPr lvl="0"/>
            <a:r>
              <a:rPr lang="en-US" dirty="0"/>
              <a:t>	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7"/>
          <p:cNvSpPr txBox="1">
            <a:spLocks/>
          </p:cNvSpPr>
          <p:nvPr/>
        </p:nvSpPr>
        <p:spPr>
          <a:xfrm>
            <a:off x="8578971" y="6616757"/>
            <a:ext cx="547777" cy="2254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296C8835-0D17-40BE-AF3A-B681D566BC7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692" y="6597294"/>
            <a:ext cx="1591056" cy="21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221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54" y="990600"/>
            <a:ext cx="8915400" cy="5257800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8437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54" y="990600"/>
            <a:ext cx="4343400" cy="5211763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5854" y="990600"/>
            <a:ext cx="4267200" cy="5211763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727666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54" y="990600"/>
            <a:ext cx="4343400" cy="2468563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5854" y="990600"/>
            <a:ext cx="4267200" cy="2459010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67654" y="3581400"/>
            <a:ext cx="4343400" cy="2667000"/>
          </a:xfr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4715854" y="3581400"/>
            <a:ext cx="4267200" cy="2667000"/>
          </a:xfr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377667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76200" y="990600"/>
            <a:ext cx="4361471" cy="639762"/>
          </a:xfrm>
          <a:prstGeom prst="rect">
            <a:avLst/>
          </a:prstGeom>
        </p:spPr>
        <p:txBody>
          <a:bodyPr anchor="b"/>
          <a:lstStyle>
            <a:lvl1pPr marL="214313" indent="-214313">
              <a:buFont typeface="Arial" pitchFamily="34" charset="0"/>
              <a:buChar char=" "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67654" y="1676400"/>
            <a:ext cx="4343400" cy="480060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990600"/>
            <a:ext cx="4370996" cy="639762"/>
          </a:xfrm>
          <a:prstGeom prst="rect">
            <a:avLst/>
          </a:prstGeom>
        </p:spPr>
        <p:txBody>
          <a:bodyPr anchor="b"/>
          <a:lstStyle>
            <a:lvl1pPr marL="204788" indent="-204788">
              <a:buFont typeface="Arial" pitchFamily="34" charset="0"/>
              <a:buChar char=" "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76400"/>
            <a:ext cx="4346575" cy="480060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976963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image" Target="../media/image7.jpg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654" y="990600"/>
            <a:ext cx="8915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" name="Slide Number Placeholder 7"/>
          <p:cNvSpPr txBox="1">
            <a:spLocks/>
          </p:cNvSpPr>
          <p:nvPr/>
        </p:nvSpPr>
        <p:spPr>
          <a:xfrm>
            <a:off x="8578971" y="6616757"/>
            <a:ext cx="547777" cy="2254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296C8835-0D17-40BE-AF3A-B681D566BC7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692" y="6597294"/>
            <a:ext cx="1591056" cy="21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57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4" r:id="rId1"/>
    <p:sldLayoutId id="2147484345" r:id="rId2"/>
    <p:sldLayoutId id="2147484346" r:id="rId3"/>
    <p:sldLayoutId id="2147484347" r:id="rId4"/>
    <p:sldLayoutId id="2147484348" r:id="rId5"/>
    <p:sldLayoutId id="2147484349" r:id="rId6"/>
    <p:sldLayoutId id="2147484350" r:id="rId7"/>
    <p:sldLayoutId id="2147484351" r:id="rId8"/>
    <p:sldLayoutId id="2147484352" r:id="rId9"/>
    <p:sldLayoutId id="2147484353" r:id="rId10"/>
    <p:sldLayoutId id="2147484354" r:id="rId11"/>
    <p:sldLayoutId id="2147484355" r:id="rId12"/>
    <p:sldLayoutId id="2147484356" r:id="rId13"/>
    <p:sldLayoutId id="2147484357" r:id="rId14"/>
    <p:sldLayoutId id="2147484358" r:id="rId15"/>
    <p:sldLayoutId id="2147484359" r:id="rId16"/>
    <p:sldLayoutId id="2147484360" r:id="rId17"/>
    <p:sldLayoutId id="2147484361" r:id="rId18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9pPr>
    </p:titleStyle>
    <p:bodyStyle>
      <a:lvl1pPr marL="209550" indent="-209550" algn="l" rtl="0" eaLnBrk="1" fontAlgn="base" hangingPunct="1">
        <a:lnSpc>
          <a:spcPct val="90000"/>
        </a:lnSpc>
        <a:spcBef>
          <a:spcPct val="65000"/>
        </a:spcBef>
        <a:spcAft>
          <a:spcPct val="0"/>
        </a:spcAft>
        <a:buClr>
          <a:schemeClr val="accent5"/>
        </a:buClr>
        <a:buFont typeface="Wingdings" pitchFamily="34" charset="2"/>
        <a:buChar char="Ø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95288" indent="-1841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accent5"/>
        </a:buClr>
        <a:buFont typeface="Symbol" pitchFamily="82" charset="2"/>
        <a:buChar char="·"/>
        <a:defRPr sz="1600">
          <a:solidFill>
            <a:schemeClr val="tx1"/>
          </a:solidFill>
          <a:latin typeface="+mn-lt"/>
        </a:defRPr>
      </a:lvl2pPr>
      <a:lvl3pPr marL="593725" indent="-1968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accent5"/>
        </a:buClr>
        <a:buChar char="–"/>
        <a:defRPr sz="1600">
          <a:solidFill>
            <a:schemeClr val="tx1"/>
          </a:solidFill>
          <a:latin typeface="+mn-lt"/>
        </a:defRPr>
      </a:lvl3pPr>
      <a:lvl4pPr marL="792163" indent="-1968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accent5"/>
        </a:buClr>
        <a:buChar char="»"/>
        <a:defRPr sz="1600">
          <a:solidFill>
            <a:schemeClr val="tx1"/>
          </a:solidFill>
          <a:latin typeface="+mn-lt"/>
        </a:defRPr>
      </a:lvl4pPr>
      <a:lvl5pPr marL="977900" indent="-1841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accent5"/>
        </a:buClr>
        <a:buChar char="›"/>
        <a:defRPr sz="1600">
          <a:solidFill>
            <a:schemeClr val="tx1"/>
          </a:solidFill>
          <a:latin typeface="+mn-lt"/>
        </a:defRPr>
      </a:lvl5pPr>
      <a:lvl6pPr marL="1435100" indent="-1841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folHlink"/>
        </a:buClr>
        <a:buChar char="›"/>
        <a:defRPr sz="1600">
          <a:solidFill>
            <a:schemeClr val="tx1"/>
          </a:solidFill>
          <a:latin typeface="+mn-lt"/>
        </a:defRPr>
      </a:lvl6pPr>
      <a:lvl7pPr marL="1892300" indent="-1841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folHlink"/>
        </a:buClr>
        <a:buChar char="›"/>
        <a:defRPr sz="1600">
          <a:solidFill>
            <a:schemeClr val="tx1"/>
          </a:solidFill>
          <a:latin typeface="+mn-lt"/>
        </a:defRPr>
      </a:lvl7pPr>
      <a:lvl8pPr marL="2349500" indent="-1841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folHlink"/>
        </a:buClr>
        <a:buChar char="›"/>
        <a:defRPr sz="1600">
          <a:solidFill>
            <a:schemeClr val="tx1"/>
          </a:solidFill>
          <a:latin typeface="+mn-lt"/>
        </a:defRPr>
      </a:lvl8pPr>
      <a:lvl9pPr marL="2806700" indent="-1841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folHlink"/>
        </a:buClr>
        <a:buChar char="›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39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899" y="85060"/>
            <a:ext cx="7498080" cy="103135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Financial Change for the month </a:t>
            </a:r>
            <a:r>
              <a:rPr lang="en-US" sz="3600" b="1" dirty="0" err="1">
                <a:latin typeface="Century Gothic" panose="020B0502020202020204" pitchFamily="34" charset="0"/>
              </a:rPr>
              <a:t>oF</a:t>
            </a:r>
            <a:r>
              <a:rPr lang="en-US" sz="3600" b="1" dirty="0">
                <a:latin typeface="Century Gothic" panose="020B0502020202020204" pitchFamily="34" charset="0"/>
              </a:rPr>
              <a:t> MAY 2020</a:t>
            </a:r>
            <a:br>
              <a:rPr lang="en-US" sz="3600" dirty="0">
                <a:latin typeface="Franklin Gothic Medium" panose="020B0603020102020204" pitchFamily="34" charset="0"/>
              </a:rPr>
            </a:br>
            <a:br>
              <a:rPr lang="en-US" sz="2700" dirty="0">
                <a:latin typeface="Franklin Gothic Medium" panose="020B0603020102020204" pitchFamily="34" charset="0"/>
              </a:rPr>
            </a:br>
            <a:endParaRPr lang="en-US" sz="2700" dirty="0">
              <a:latin typeface="Franklin Gothic Medium" panose="020B06030201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EA52B43-19FA-4221-AEE4-462E04F3AF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515103"/>
              </p:ext>
            </p:extLst>
          </p:nvPr>
        </p:nvGraphicFramePr>
        <p:xfrm>
          <a:off x="274320" y="2039147"/>
          <a:ext cx="8595360" cy="30901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09399">
                  <a:extLst>
                    <a:ext uri="{9D8B030D-6E8A-4147-A177-3AD203B41FA5}">
                      <a16:colId xmlns:a16="http://schemas.microsoft.com/office/drawing/2014/main" val="1529911752"/>
                    </a:ext>
                  </a:extLst>
                </a:gridCol>
                <a:gridCol w="2094883">
                  <a:extLst>
                    <a:ext uri="{9D8B030D-6E8A-4147-A177-3AD203B41FA5}">
                      <a16:colId xmlns:a16="http://schemas.microsoft.com/office/drawing/2014/main" val="1196787798"/>
                    </a:ext>
                  </a:extLst>
                </a:gridCol>
                <a:gridCol w="2054867">
                  <a:extLst>
                    <a:ext uri="{9D8B030D-6E8A-4147-A177-3AD203B41FA5}">
                      <a16:colId xmlns:a16="http://schemas.microsoft.com/office/drawing/2014/main" val="1193626519"/>
                    </a:ext>
                  </a:extLst>
                </a:gridCol>
                <a:gridCol w="1936211">
                  <a:extLst>
                    <a:ext uri="{9D8B030D-6E8A-4147-A177-3AD203B41FA5}">
                      <a16:colId xmlns:a16="http://schemas.microsoft.com/office/drawing/2014/main" val="3714425827"/>
                    </a:ext>
                  </a:extLst>
                </a:gridCol>
              </a:tblGrid>
              <a:tr h="36351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Century Gothic" panose="020B0502020202020204" pitchFamily="34" charset="0"/>
                        </a:rPr>
                        <a:t>May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703382"/>
                  </a:ext>
                </a:extLst>
              </a:tr>
              <a:tr h="454399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Current Year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Favor/ (</a:t>
                      </a:r>
                      <a:r>
                        <a:rPr lang="en-US" sz="1600" u="none" strike="noStrike" dirty="0" err="1">
                          <a:effectLst/>
                          <a:latin typeface="Century Gothic" panose="020B0502020202020204" pitchFamily="34" charset="0"/>
                        </a:rPr>
                        <a:t>Unfavor</a:t>
                      </a:r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) vs.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1670456"/>
                  </a:ext>
                </a:extLst>
              </a:tr>
              <a:tr h="308259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9768013"/>
                  </a:ext>
                </a:extLst>
              </a:tr>
              <a:tr h="318077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39999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Net Revenues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$7,345,162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 $6,974,811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($370,351)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7305317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Expenses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  1,175,187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     712,719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   462,468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177900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Century Gothic" panose="020B0502020202020204" pitchFamily="34" charset="0"/>
                        </a:rPr>
                        <a:t>Net Operating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 $6,169,975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  $6,262,092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  $92,117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21347524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ABD57F0-C576-4D33-9D5C-8AA05477F7A7}"/>
              </a:ext>
            </a:extLst>
          </p:cNvPr>
          <p:cNvCxnSpPr/>
          <p:nvPr/>
        </p:nvCxnSpPr>
        <p:spPr>
          <a:xfrm>
            <a:off x="3283128" y="5138055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93FF8C9-394A-4DB1-B0B7-27187982C27B}"/>
              </a:ext>
            </a:extLst>
          </p:cNvPr>
          <p:cNvCxnSpPr/>
          <p:nvPr/>
        </p:nvCxnSpPr>
        <p:spPr>
          <a:xfrm>
            <a:off x="3283125" y="4576343"/>
            <a:ext cx="1097280" cy="0"/>
          </a:xfrm>
          <a:prstGeom prst="line">
            <a:avLst/>
          </a:prstGeom>
          <a:ln w="158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6E8791C-6187-4DB4-AC51-A3441D2C644F}"/>
              </a:ext>
            </a:extLst>
          </p:cNvPr>
          <p:cNvCxnSpPr/>
          <p:nvPr/>
        </p:nvCxnSpPr>
        <p:spPr>
          <a:xfrm>
            <a:off x="5436728" y="5138661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C4BCDB8-FD88-44B1-926B-CAF5B511EF42}"/>
              </a:ext>
            </a:extLst>
          </p:cNvPr>
          <p:cNvCxnSpPr/>
          <p:nvPr/>
        </p:nvCxnSpPr>
        <p:spPr>
          <a:xfrm>
            <a:off x="5362300" y="4576343"/>
            <a:ext cx="1097280" cy="0"/>
          </a:xfrm>
          <a:prstGeom prst="line">
            <a:avLst/>
          </a:prstGeom>
          <a:ln w="158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FBE8885-3D74-48CC-831A-3D441959FAC2}"/>
              </a:ext>
            </a:extLst>
          </p:cNvPr>
          <p:cNvCxnSpPr/>
          <p:nvPr/>
        </p:nvCxnSpPr>
        <p:spPr>
          <a:xfrm>
            <a:off x="7293422" y="5138055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D3EE72A-EF33-4FB1-8F07-9D325E592EAB}"/>
              </a:ext>
            </a:extLst>
          </p:cNvPr>
          <p:cNvCxnSpPr/>
          <p:nvPr/>
        </p:nvCxnSpPr>
        <p:spPr>
          <a:xfrm>
            <a:off x="7293422" y="4585020"/>
            <a:ext cx="1097280" cy="0"/>
          </a:xfrm>
          <a:prstGeom prst="line">
            <a:avLst/>
          </a:prstGeom>
          <a:ln w="158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5321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938900" y="2055741"/>
            <a:ext cx="3113479" cy="2374516"/>
          </a:xfrm>
        </p:spPr>
        <p:txBody>
          <a:bodyPr vert="horz" lIns="91440" tIns="45720" rIns="91440" bIns="0" rtlCol="0" anchor="b">
            <a:normAutofit/>
          </a:bodyPr>
          <a:lstStyle/>
          <a:p>
            <a:pPr defTabSz="914400"/>
            <a:r>
              <a:rPr lang="en-US" sz="3600" dirty="0"/>
              <a:t>Treasurer’s Report - </a:t>
            </a:r>
            <a:br>
              <a:rPr lang="en-US" sz="3600" dirty="0"/>
            </a:br>
            <a:r>
              <a:rPr lang="en-US" sz="3600" dirty="0"/>
              <a:t>Larry Perrone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617803-0051-4A79-B7E2-BA5BD7564C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521" y="1430056"/>
            <a:ext cx="3720332" cy="3411816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CEBDE8-B419-4B90-B929-383C59D39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6938" y="5806401"/>
            <a:ext cx="608264" cy="50357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457200">
              <a:lnSpc>
                <a:spcPct val="90000"/>
              </a:lnSpc>
              <a:spcAft>
                <a:spcPts val="600"/>
              </a:spcAft>
            </a:pPr>
            <a:fld id="{98B5F13F-7E1A-4580-A55C-09F2476A26E1}" type="slidenum">
              <a:rPr lang="en-US" sz="1800" smtClean="0"/>
              <a:pPr algn="l" defTabSz="457200"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41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FF842A-92F4-4637-B96B-ABE0E1852D76}"/>
              </a:ext>
            </a:extLst>
          </p:cNvPr>
          <p:cNvSpPr txBox="1"/>
          <p:nvPr/>
        </p:nvSpPr>
        <p:spPr>
          <a:xfrm>
            <a:off x="607500" y="447188"/>
            <a:ext cx="7928998" cy="9704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Cash &amp; Short-Term Investments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Activity for Month of May</a:t>
            </a:r>
            <a:endParaRPr kumimoji="0" lang="en-US" sz="2500" b="1" i="0" u="none" strike="noStrike" kern="1200" cap="none" spc="0" normalizeH="0" baseline="0" noProof="0" dirty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13440" y="1682205"/>
            <a:ext cx="4715611" cy="42976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0" marR="0" lvl="0" indent="-3492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4472C4"/>
              </a:buClr>
              <a:buSzPct val="110000"/>
              <a:buFont typeface="Wingdings 2" charset="2"/>
              <a:buChar char="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Overall Laddered Investment Rate of Return on CDAR’s for May Dropped to Approx. </a:t>
            </a:r>
            <a:r>
              <a:rPr lang="en-US" sz="1800" dirty="0">
                <a:solidFill>
                  <a:prstClr val="black"/>
                </a:solidFill>
                <a:latin typeface="Calibri" panose="020F0502020204030204"/>
              </a:rPr>
              <a:t>1.6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%</a:t>
            </a:r>
          </a:p>
          <a:p>
            <a:pPr marL="349250" marR="0" lvl="0" indent="-3492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4472C4"/>
              </a:buClr>
              <a:buSzPct val="110000"/>
              <a:buFont typeface="Wingdings 2" charset="2"/>
              <a:buChar char="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 May 31, 2020, the Association had approx. $12.8 million in cash</a:t>
            </a:r>
          </a:p>
          <a:p>
            <a:pPr marL="685800" marR="0" lvl="1" indent="-3365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4472C4"/>
              </a:buClr>
              <a:buSzPct val="110000"/>
              <a:buFont typeface="Wingdings 2" charset="2"/>
              <a:buChar char="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Approx. $7.1 million invested in CDAR’s, fully FDIC insured</a:t>
            </a:r>
          </a:p>
          <a:p>
            <a:pPr marL="685800" marR="0" lvl="1" indent="-3365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4472C4"/>
              </a:buClr>
              <a:buSzPct val="110000"/>
              <a:buFont typeface="Wingdings 2" charset="2"/>
              <a:buChar char="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Approx. $5.7 million in Money Market and other operating accounts, fully insured</a:t>
            </a:r>
          </a:p>
        </p:txBody>
      </p:sp>
      <p:pic>
        <p:nvPicPr>
          <p:cNvPr id="8" name="Graphic 7" descr="Dollar">
            <a:extLst>
              <a:ext uri="{FF2B5EF4-FFF2-40B4-BE49-F238E27FC236}">
                <a16:creationId xmlns:a16="http://schemas.microsoft.com/office/drawing/2014/main" id="{4FEA77A1-BF0C-4E09-BE54-FF8A202F69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14222" y="2422434"/>
            <a:ext cx="3716338" cy="3716338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3291944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04C8E-759C-4538-9575-26595E557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32" y="117845"/>
            <a:ext cx="7132320" cy="589220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Franklin Gothic Medium" panose="020B0603020102020204" pitchFamily="34" charset="0"/>
              </a:rPr>
              <a:t>Unaudited Reserves </a:t>
            </a:r>
            <a:r>
              <a:rPr lang="en-US" sz="3600" dirty="0" err="1">
                <a:latin typeface="Franklin Gothic Medium" panose="020B0603020102020204" pitchFamily="34" charset="0"/>
              </a:rPr>
              <a:t>MaY</a:t>
            </a:r>
            <a:r>
              <a:rPr lang="en-US" sz="3600" dirty="0">
                <a:latin typeface="Franklin Gothic Medium" panose="020B0603020102020204" pitchFamily="34" charset="0"/>
              </a:rPr>
              <a:t> 2020 ($Millions)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6339740-C4C2-4E66-9638-BF57A372FE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4368405"/>
              </p:ext>
            </p:extLst>
          </p:nvPr>
        </p:nvGraphicFramePr>
        <p:xfrm>
          <a:off x="274319" y="2059198"/>
          <a:ext cx="8595361" cy="3850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5602">
                  <a:extLst>
                    <a:ext uri="{9D8B030D-6E8A-4147-A177-3AD203B41FA5}">
                      <a16:colId xmlns:a16="http://schemas.microsoft.com/office/drawing/2014/main" val="1394482498"/>
                    </a:ext>
                  </a:extLst>
                </a:gridCol>
                <a:gridCol w="2000343">
                  <a:extLst>
                    <a:ext uri="{9D8B030D-6E8A-4147-A177-3AD203B41FA5}">
                      <a16:colId xmlns:a16="http://schemas.microsoft.com/office/drawing/2014/main" val="3016120161"/>
                    </a:ext>
                  </a:extLst>
                </a:gridCol>
                <a:gridCol w="1380726">
                  <a:extLst>
                    <a:ext uri="{9D8B030D-6E8A-4147-A177-3AD203B41FA5}">
                      <a16:colId xmlns:a16="http://schemas.microsoft.com/office/drawing/2014/main" val="3864248913"/>
                    </a:ext>
                  </a:extLst>
                </a:gridCol>
                <a:gridCol w="887608">
                  <a:extLst>
                    <a:ext uri="{9D8B030D-6E8A-4147-A177-3AD203B41FA5}">
                      <a16:colId xmlns:a16="http://schemas.microsoft.com/office/drawing/2014/main" val="963910479"/>
                    </a:ext>
                  </a:extLst>
                </a:gridCol>
                <a:gridCol w="1035541">
                  <a:extLst>
                    <a:ext uri="{9D8B030D-6E8A-4147-A177-3AD203B41FA5}">
                      <a16:colId xmlns:a16="http://schemas.microsoft.com/office/drawing/2014/main" val="2625739660"/>
                    </a:ext>
                  </a:extLst>
                </a:gridCol>
                <a:gridCol w="1035541">
                  <a:extLst>
                    <a:ext uri="{9D8B030D-6E8A-4147-A177-3AD203B41FA5}">
                      <a16:colId xmlns:a16="http://schemas.microsoft.com/office/drawing/2014/main" val="2085935011"/>
                    </a:ext>
                  </a:extLst>
                </a:gridCol>
              </a:tblGrid>
              <a:tr h="543990">
                <a:tc>
                  <a:txBody>
                    <a:bodyPr/>
                    <a:lstStyle/>
                    <a:p>
                      <a:endParaRPr lang="en-US" dirty="0">
                        <a:latin typeface="Franklin Gothic Medium" panose="020B0603020102020204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latin typeface="Franklin Gothic Medium" panose="020B0603020102020204" pitchFamily="34" charset="0"/>
                        </a:rPr>
                        <a:t>Replacement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latin typeface="Franklin Gothic Medium" panose="020B0603020102020204" pitchFamily="34" charset="0"/>
                        </a:rPr>
                        <a:t>Bulkheads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latin typeface="Franklin Gothic Medium" panose="020B0603020102020204" pitchFamily="34" charset="0"/>
                        </a:rPr>
                        <a:t>Roads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latin typeface="Franklin Gothic Medium" panose="020B0603020102020204" pitchFamily="34" charset="0"/>
                        </a:rPr>
                        <a:t>New Capital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latin typeface="Franklin Gothic Medium" panose="020B0603020102020204" pitchFamily="34" charset="0"/>
                        </a:rPr>
                        <a:t>Total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3190847527"/>
                  </a:ext>
                </a:extLst>
              </a:tr>
              <a:tr h="604434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4/30/20 Balance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$3.5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$1.6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$0.5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$0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$5.6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2939790926"/>
                  </a:ext>
                </a:extLst>
              </a:tr>
              <a:tr h="604434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Assessments/Interest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  1.8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  0.9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-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0.2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2.9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823467776"/>
                  </a:ext>
                </a:extLst>
              </a:tr>
              <a:tr h="604434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Casino Funds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  -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 -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0.3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-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0.3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3199560772"/>
                  </a:ext>
                </a:extLst>
              </a:tr>
              <a:tr h="604434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Transfer (Spend)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  (0.1)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  (0.3)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(0.1)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-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(0.5)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2918661611"/>
                  </a:ext>
                </a:extLst>
              </a:tr>
              <a:tr h="604434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5/31/20 Balance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$5.2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$2.2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$0.7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$0.2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$8.3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1901422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6444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04C8E-759C-4538-9575-26595E557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903" y="226422"/>
            <a:ext cx="8408193" cy="58486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 defTabSz="914400"/>
            <a:r>
              <a:rPr lang="en-US" sz="2800" kern="1200" dirty="0">
                <a:latin typeface="+mj-lt"/>
                <a:ea typeface="+mj-ea"/>
                <a:cs typeface="+mj-cs"/>
              </a:rPr>
              <a:t>Reserves 4/30/21 unaudited estimate</a:t>
            </a:r>
            <a:br>
              <a:rPr lang="en-US" sz="2800" kern="1200" dirty="0">
                <a:latin typeface="+mj-lt"/>
                <a:ea typeface="+mj-ea"/>
                <a:cs typeface="+mj-cs"/>
              </a:rPr>
            </a:br>
            <a:r>
              <a:rPr lang="en-US" sz="2000" b="1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(in thousands)</a:t>
            </a:r>
            <a:endParaRPr lang="en-US" sz="2800" kern="120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6339740-C4C2-4E66-9638-BF57A372FE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083858"/>
              </p:ext>
            </p:extLst>
          </p:nvPr>
        </p:nvGraphicFramePr>
        <p:xfrm>
          <a:off x="95793" y="942459"/>
          <a:ext cx="8952413" cy="5833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2440">
                  <a:extLst>
                    <a:ext uri="{9D8B030D-6E8A-4147-A177-3AD203B41FA5}">
                      <a16:colId xmlns:a16="http://schemas.microsoft.com/office/drawing/2014/main" val="1394482498"/>
                    </a:ext>
                  </a:extLst>
                </a:gridCol>
                <a:gridCol w="1180214">
                  <a:extLst>
                    <a:ext uri="{9D8B030D-6E8A-4147-A177-3AD203B41FA5}">
                      <a16:colId xmlns:a16="http://schemas.microsoft.com/office/drawing/2014/main" val="3016120161"/>
                    </a:ext>
                  </a:extLst>
                </a:gridCol>
                <a:gridCol w="1277099">
                  <a:extLst>
                    <a:ext uri="{9D8B030D-6E8A-4147-A177-3AD203B41FA5}">
                      <a16:colId xmlns:a16="http://schemas.microsoft.com/office/drawing/2014/main" val="3864248913"/>
                    </a:ext>
                  </a:extLst>
                </a:gridCol>
                <a:gridCol w="1319051">
                  <a:extLst>
                    <a:ext uri="{9D8B030D-6E8A-4147-A177-3AD203B41FA5}">
                      <a16:colId xmlns:a16="http://schemas.microsoft.com/office/drawing/2014/main" val="963910479"/>
                    </a:ext>
                  </a:extLst>
                </a:gridCol>
                <a:gridCol w="1603609">
                  <a:extLst>
                    <a:ext uri="{9D8B030D-6E8A-4147-A177-3AD203B41FA5}">
                      <a16:colId xmlns:a16="http://schemas.microsoft.com/office/drawing/2014/main" val="2085935011"/>
                    </a:ext>
                  </a:extLst>
                </a:gridCol>
              </a:tblGrid>
              <a:tr h="54410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Beginning Balance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Projected Balance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467776"/>
                  </a:ext>
                </a:extLst>
              </a:tr>
              <a:tr h="2743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4/30/2020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Additions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Expenditures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4/30/2021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560772"/>
                  </a:ext>
                </a:extLst>
              </a:tr>
              <a:tr h="5204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Major Maintenance &amp; Replacement: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661611"/>
                  </a:ext>
                </a:extLst>
              </a:tr>
              <a:tr h="2743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Police Renovation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(700)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1422235"/>
                  </a:ext>
                </a:extLst>
              </a:tr>
              <a:tr h="2743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Northstar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(50)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3735571"/>
                  </a:ext>
                </a:extLst>
              </a:tr>
              <a:tr h="2743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Admin Siding-Roof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(100)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62491"/>
                  </a:ext>
                </a:extLst>
              </a:tr>
              <a:tr h="2743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Aquatics (Splash Pads,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etc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)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(50)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8501643"/>
                  </a:ext>
                </a:extLst>
              </a:tr>
              <a:tr h="2743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Yacht Club + Beach Club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(40)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657525"/>
                  </a:ext>
                </a:extLst>
              </a:tr>
              <a:tr h="2743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Racquet Sports Sidewalks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(65)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787923"/>
                  </a:ext>
                </a:extLst>
              </a:tr>
              <a:tr h="29639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Tractor for Ditch Maintenance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(110)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0648689"/>
                  </a:ext>
                </a:extLst>
              </a:tr>
              <a:tr h="2743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Police Vehicle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(40)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903692"/>
                  </a:ext>
                </a:extLst>
              </a:tr>
              <a:tr h="2743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Other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(100)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904026"/>
                  </a:ext>
                </a:extLst>
              </a:tr>
              <a:tr h="2743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  Total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3,481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1,825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(1,255)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4,051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541083"/>
                  </a:ext>
                </a:extLst>
              </a:tr>
              <a:tr h="2743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002767"/>
                  </a:ext>
                </a:extLst>
              </a:tr>
              <a:tr h="2743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Bulkheads &amp; Waterways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1,653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900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(1,800)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753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989499"/>
                  </a:ext>
                </a:extLst>
              </a:tr>
              <a:tr h="2743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5900385"/>
                  </a:ext>
                </a:extLst>
              </a:tr>
              <a:tr h="2743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Roads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506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335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(971)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(130)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10029"/>
                  </a:ext>
                </a:extLst>
              </a:tr>
              <a:tr h="2743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0071085"/>
                  </a:ext>
                </a:extLst>
              </a:tr>
              <a:tr h="2743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TOTAL 4/30/21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5,640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3,060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(4,026)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4,674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093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448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IBSON CONSULTING Document">
  <a:themeElements>
    <a:clrScheme name="Sibson">
      <a:dk1>
        <a:sysClr val="windowText" lastClr="000000"/>
      </a:dk1>
      <a:lt1>
        <a:sysClr val="window" lastClr="FFFFFF"/>
      </a:lt1>
      <a:dk2>
        <a:srgbClr val="000000"/>
      </a:dk2>
      <a:lt2>
        <a:srgbClr val="B2B4B3"/>
      </a:lt2>
      <a:accent1>
        <a:srgbClr val="A0CFEB"/>
      </a:accent1>
      <a:accent2>
        <a:srgbClr val="0065BD"/>
      </a:accent2>
      <a:accent3>
        <a:srgbClr val="429C35"/>
      </a:accent3>
      <a:accent4>
        <a:srgbClr val="616365"/>
      </a:accent4>
      <a:accent5>
        <a:srgbClr val="C4262E"/>
      </a:accent5>
      <a:accent6>
        <a:srgbClr val="EEAF30"/>
      </a:accent6>
      <a:hlink>
        <a:srgbClr val="0065BD"/>
      </a:hlink>
      <a:folHlink>
        <a:srgbClr val="7030A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egal Report 1">
        <a:dk1>
          <a:srgbClr val="000000"/>
        </a:dk1>
        <a:lt1>
          <a:srgbClr val="FFFFFF"/>
        </a:lt1>
        <a:dk2>
          <a:srgbClr val="000000"/>
        </a:dk2>
        <a:lt2>
          <a:srgbClr val="B2B4B3"/>
        </a:lt2>
        <a:accent1>
          <a:srgbClr val="A0CFEB"/>
        </a:accent1>
        <a:accent2>
          <a:srgbClr val="C4262E"/>
        </a:accent2>
        <a:accent3>
          <a:srgbClr val="FFFFFF"/>
        </a:accent3>
        <a:accent4>
          <a:srgbClr val="000000"/>
        </a:accent4>
        <a:accent5>
          <a:srgbClr val="CDE4F3"/>
        </a:accent5>
        <a:accent6>
          <a:srgbClr val="B12129"/>
        </a:accent6>
        <a:hlink>
          <a:srgbClr val="3F9C35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IBSON CONSULTING Document" id="{8B48DD64-9FB5-4282-8588-7B21241C64BB}" vid="{85534FED-CE0B-46C2-A386-62A7B1E79165}"/>
    </a:ext>
  </a:extLst>
</a:theme>
</file>

<file path=ppt/theme/theme2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3.xml><?xml version="1.0" encoding="utf-8"?>
<a:theme xmlns:a="http://schemas.openxmlformats.org/drawingml/2006/main" name="Office Theme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362</Words>
  <Application>Microsoft Office PowerPoint</Application>
  <PresentationFormat>On-screen Show (4:3)</PresentationFormat>
  <Paragraphs>145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9" baseType="lpstr">
      <vt:lpstr>Arial</vt:lpstr>
      <vt:lpstr>Arial Black</vt:lpstr>
      <vt:lpstr>Arial Narrow</vt:lpstr>
      <vt:lpstr>Calibri</vt:lpstr>
      <vt:lpstr>Calibri Light</vt:lpstr>
      <vt:lpstr>Century Gothic</vt:lpstr>
      <vt:lpstr>Corbel</vt:lpstr>
      <vt:lpstr>Franklin Gothic Medium</vt:lpstr>
      <vt:lpstr>Gill Sans MT</vt:lpstr>
      <vt:lpstr>Symbol</vt:lpstr>
      <vt:lpstr>Wingdings</vt:lpstr>
      <vt:lpstr>Wingdings 2</vt:lpstr>
      <vt:lpstr>SIBSON CONSULTING Document</vt:lpstr>
      <vt:lpstr>Gallery</vt:lpstr>
      <vt:lpstr>Financial Change for the month oF MAY 2020  </vt:lpstr>
      <vt:lpstr>Treasurer’s Report -  Larry Perrone</vt:lpstr>
      <vt:lpstr>PowerPoint Presentation</vt:lpstr>
      <vt:lpstr>Unaudited Reserves MaY 2020 ($Millions)</vt:lpstr>
      <vt:lpstr>Reserves 4/30/21 unaudited estimate (in thousands)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GM Report  John Viola</dc:title>
  <dc:creator>Michelle</dc:creator>
  <cp:lastModifiedBy>Stephen Phillips</cp:lastModifiedBy>
  <cp:revision>16</cp:revision>
  <cp:lastPrinted>2020-06-01T12:05:19Z</cp:lastPrinted>
  <dcterms:created xsi:type="dcterms:W3CDTF">2020-04-30T15:32:59Z</dcterms:created>
  <dcterms:modified xsi:type="dcterms:W3CDTF">2020-06-30T17:03:28Z</dcterms:modified>
</cp:coreProperties>
</file>