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5.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39.xml" ContentType="application/inkml+xml"/>
  <Override PartName="/ppt/ink/ink40.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notesSlides/notesSlide11.xml" ContentType="application/vnd.openxmlformats-officedocument.presentationml.notesSlide+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 id="2147483751" r:id="rId2"/>
  </p:sldMasterIdLst>
  <p:notesMasterIdLst>
    <p:notesMasterId r:id="rId81"/>
  </p:notesMasterIdLst>
  <p:sldIdLst>
    <p:sldId id="399" r:id="rId3"/>
    <p:sldId id="1436" r:id="rId4"/>
    <p:sldId id="1437" r:id="rId5"/>
    <p:sldId id="1439" r:id="rId6"/>
    <p:sldId id="1441" r:id="rId7"/>
    <p:sldId id="1433" r:id="rId8"/>
    <p:sldId id="434" r:id="rId9"/>
    <p:sldId id="1435" r:id="rId10"/>
    <p:sldId id="420" r:id="rId11"/>
    <p:sldId id="1434" r:id="rId12"/>
    <p:sldId id="1397" r:id="rId13"/>
    <p:sldId id="1398" r:id="rId14"/>
    <p:sldId id="1401" r:id="rId15"/>
    <p:sldId id="1400" r:id="rId16"/>
    <p:sldId id="1402" r:id="rId17"/>
    <p:sldId id="1403" r:id="rId18"/>
    <p:sldId id="1404" r:id="rId19"/>
    <p:sldId id="1406" r:id="rId20"/>
    <p:sldId id="1407" r:id="rId21"/>
    <p:sldId id="1408" r:id="rId22"/>
    <p:sldId id="1409" r:id="rId23"/>
    <p:sldId id="1410" r:id="rId24"/>
    <p:sldId id="1411" r:id="rId25"/>
    <p:sldId id="1412" r:id="rId26"/>
    <p:sldId id="1413" r:id="rId27"/>
    <p:sldId id="1414" r:id="rId28"/>
    <p:sldId id="1415" r:id="rId29"/>
    <p:sldId id="1416" r:id="rId30"/>
    <p:sldId id="1417" r:id="rId31"/>
    <p:sldId id="1418" r:id="rId32"/>
    <p:sldId id="1465" r:id="rId33"/>
    <p:sldId id="1420" r:id="rId34"/>
    <p:sldId id="1421" r:id="rId35"/>
    <p:sldId id="1422" r:id="rId36"/>
    <p:sldId id="1423" r:id="rId37"/>
    <p:sldId id="1424" r:id="rId38"/>
    <p:sldId id="1425" r:id="rId39"/>
    <p:sldId id="1426" r:id="rId40"/>
    <p:sldId id="1427" r:id="rId41"/>
    <p:sldId id="1428" r:id="rId42"/>
    <p:sldId id="1429" r:id="rId43"/>
    <p:sldId id="1395" r:id="rId44"/>
    <p:sldId id="1393" r:id="rId45"/>
    <p:sldId id="1382" r:id="rId46"/>
    <p:sldId id="1442" r:id="rId47"/>
    <p:sldId id="1318" r:id="rId48"/>
    <p:sldId id="1444" r:id="rId49"/>
    <p:sldId id="1445" r:id="rId50"/>
    <p:sldId id="1443" r:id="rId51"/>
    <p:sldId id="1446" r:id="rId52"/>
    <p:sldId id="1447" r:id="rId53"/>
    <p:sldId id="1448" r:id="rId54"/>
    <p:sldId id="1449" r:id="rId55"/>
    <p:sldId id="1451" r:id="rId56"/>
    <p:sldId id="1452" r:id="rId57"/>
    <p:sldId id="1456" r:id="rId58"/>
    <p:sldId id="1457" r:id="rId59"/>
    <p:sldId id="1458" r:id="rId60"/>
    <p:sldId id="1459" r:id="rId61"/>
    <p:sldId id="1461" r:id="rId62"/>
    <p:sldId id="398" r:id="rId63"/>
    <p:sldId id="1462" r:id="rId64"/>
    <p:sldId id="1460" r:id="rId65"/>
    <p:sldId id="1463" r:id="rId66"/>
    <p:sldId id="1464" r:id="rId67"/>
    <p:sldId id="1391" r:id="rId68"/>
    <p:sldId id="1342" r:id="rId69"/>
    <p:sldId id="1316" r:id="rId70"/>
    <p:sldId id="1317" r:id="rId71"/>
    <p:sldId id="1344" r:id="rId72"/>
    <p:sldId id="1345" r:id="rId73"/>
    <p:sldId id="1337" r:id="rId74"/>
    <p:sldId id="1346" r:id="rId75"/>
    <p:sldId id="1354" r:id="rId76"/>
    <p:sldId id="1347" r:id="rId77"/>
    <p:sldId id="1453" r:id="rId78"/>
    <p:sldId id="1454" r:id="rId79"/>
    <p:sldId id="1312" r:id="rId8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B58068-B8B1-4363-AE8F-CF5D1607D529}" v="9" dt="2022-03-29T01:05:49.2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16" autoAdjust="0"/>
    <p:restoredTop sz="86481" autoAdjust="0"/>
  </p:normalViewPr>
  <p:slideViewPr>
    <p:cSldViewPr snapToGrid="0">
      <p:cViewPr varScale="1">
        <p:scale>
          <a:sx n="65" d="100"/>
          <a:sy n="65" d="100"/>
        </p:scale>
        <p:origin x="936" y="66"/>
      </p:cViewPr>
      <p:guideLst/>
    </p:cSldViewPr>
  </p:slideViewPr>
  <p:outlineViewPr>
    <p:cViewPr>
      <p:scale>
        <a:sx n="33" d="100"/>
        <a:sy n="33" d="100"/>
      </p:scale>
      <p:origin x="0" y="-19308"/>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cap="none" spc="0" normalizeH="0" baseline="0">
                <a:solidFill>
                  <a:schemeClr val="tx1">
                    <a:lumMod val="65000"/>
                    <a:lumOff val="35000"/>
                  </a:schemeClr>
                </a:solidFill>
                <a:latin typeface="Arial" panose="020B0604020202020204" pitchFamily="34" charset="0"/>
                <a:ea typeface="+mj-ea"/>
                <a:cs typeface="Arial" panose="020B0604020202020204" pitchFamily="34" charset="0"/>
              </a:defRPr>
            </a:pPr>
            <a:r>
              <a:rPr lang="en-US" sz="2800" b="1" dirty="0">
                <a:latin typeface="Arial" panose="020B0604020202020204" pitchFamily="34" charset="0"/>
                <a:cs typeface="Arial" panose="020B0604020202020204" pitchFamily="34" charset="0"/>
              </a:rPr>
              <a:t>Ocean Pines Operating Financial Summary</a:t>
            </a:r>
          </a:p>
        </c:rich>
      </c:tx>
      <c:overlay val="0"/>
      <c:spPr>
        <a:noFill/>
        <a:ln>
          <a:noFill/>
        </a:ln>
        <a:effectLst/>
      </c:spPr>
      <c:txPr>
        <a:bodyPr rot="0" spcFirstLastPara="1" vertOverflow="ellipsis" vert="horz" wrap="square" anchor="ctr" anchorCtr="1"/>
        <a:lstStyle/>
        <a:p>
          <a:pPr>
            <a:defRPr sz="2800" b="1" i="0" u="none" strike="noStrike" kern="1200" cap="none" spc="0" normalizeH="0" baseline="0">
              <a:solidFill>
                <a:schemeClr val="tx1">
                  <a:lumMod val="65000"/>
                  <a:lumOff val="35000"/>
                </a:schemeClr>
              </a:solidFill>
              <a:latin typeface="Arial" panose="020B0604020202020204" pitchFamily="34" charset="0"/>
              <a:ea typeface="+mj-ea"/>
              <a:cs typeface="Arial" panose="020B0604020202020204" pitchFamily="34" charset="0"/>
            </a:defRPr>
          </a:pPr>
          <a:endParaRPr lang="en-US"/>
        </a:p>
      </c:txPr>
    </c:title>
    <c:autoTitleDeleted val="0"/>
    <c:plotArea>
      <c:layout/>
      <c:lineChart>
        <c:grouping val="standard"/>
        <c:varyColors val="0"/>
        <c:ser>
          <c:idx val="0"/>
          <c:order val="0"/>
          <c:tx>
            <c:strRef>
              <c:f>Sheet1!$B$1</c:f>
              <c:strCache>
                <c:ptCount val="1"/>
                <c:pt idx="0">
                  <c:v>Assessment Revenue</c:v>
                </c:pt>
              </c:strCache>
            </c:strRef>
          </c:tx>
          <c:spPr>
            <a:ln w="38100" cap="rnd">
              <a:solidFill>
                <a:schemeClr val="accent1"/>
              </a:solidFill>
              <a:round/>
            </a:ln>
            <a:effectLst/>
          </c:spPr>
          <c:marker>
            <c:symbol val="none"/>
          </c:marker>
          <c:cat>
            <c:numRef>
              <c:f>Sheet1!$A$2:$A$6</c:f>
              <c:numCache>
                <c:formatCode>General</c:formatCode>
                <c:ptCount val="5"/>
                <c:pt idx="0">
                  <c:v>2017</c:v>
                </c:pt>
                <c:pt idx="1">
                  <c:v>2018</c:v>
                </c:pt>
                <c:pt idx="2">
                  <c:v>2019</c:v>
                </c:pt>
                <c:pt idx="3">
                  <c:v>2020</c:v>
                </c:pt>
                <c:pt idx="4">
                  <c:v>2021</c:v>
                </c:pt>
              </c:numCache>
            </c:numRef>
          </c:cat>
          <c:val>
            <c:numRef>
              <c:f>Sheet1!$B$2:$B$6</c:f>
              <c:numCache>
                <c:formatCode>General</c:formatCode>
                <c:ptCount val="5"/>
                <c:pt idx="0">
                  <c:v>5148</c:v>
                </c:pt>
                <c:pt idx="1">
                  <c:v>5365</c:v>
                </c:pt>
                <c:pt idx="2">
                  <c:v>5819</c:v>
                </c:pt>
                <c:pt idx="3">
                  <c:v>6278</c:v>
                </c:pt>
                <c:pt idx="4">
                  <c:v>6035</c:v>
                </c:pt>
              </c:numCache>
            </c:numRef>
          </c:val>
          <c:smooth val="0"/>
          <c:extLst>
            <c:ext xmlns:c16="http://schemas.microsoft.com/office/drawing/2014/chart" uri="{C3380CC4-5D6E-409C-BE32-E72D297353CC}">
              <c16:uniqueId val="{00000000-2ECC-4CB8-880B-643A4C3073FB}"/>
            </c:ext>
          </c:extLst>
        </c:ser>
        <c:ser>
          <c:idx val="1"/>
          <c:order val="1"/>
          <c:tx>
            <c:strRef>
              <c:f>Sheet1!$C$1</c:f>
              <c:strCache>
                <c:ptCount val="1"/>
                <c:pt idx="0">
                  <c:v>Total Expenses*</c:v>
                </c:pt>
              </c:strCache>
            </c:strRef>
          </c:tx>
          <c:spPr>
            <a:ln w="38100" cap="rnd">
              <a:solidFill>
                <a:schemeClr val="accent2"/>
              </a:solidFill>
              <a:round/>
            </a:ln>
            <a:effectLst/>
          </c:spPr>
          <c:marker>
            <c:symbol val="none"/>
          </c:marker>
          <c:cat>
            <c:numRef>
              <c:f>Sheet1!$A$2:$A$6</c:f>
              <c:numCache>
                <c:formatCode>General</c:formatCode>
                <c:ptCount val="5"/>
                <c:pt idx="0">
                  <c:v>2017</c:v>
                </c:pt>
                <c:pt idx="1">
                  <c:v>2018</c:v>
                </c:pt>
                <c:pt idx="2">
                  <c:v>2019</c:v>
                </c:pt>
                <c:pt idx="3">
                  <c:v>2020</c:v>
                </c:pt>
                <c:pt idx="4">
                  <c:v>2021</c:v>
                </c:pt>
              </c:numCache>
            </c:numRef>
          </c:cat>
          <c:val>
            <c:numRef>
              <c:f>Sheet1!$C$2:$C$6</c:f>
              <c:numCache>
                <c:formatCode>General</c:formatCode>
                <c:ptCount val="5"/>
                <c:pt idx="0">
                  <c:v>5517</c:v>
                </c:pt>
                <c:pt idx="1">
                  <c:v>6613</c:v>
                </c:pt>
                <c:pt idx="2">
                  <c:v>5703</c:v>
                </c:pt>
                <c:pt idx="3">
                  <c:v>5707</c:v>
                </c:pt>
                <c:pt idx="4">
                  <c:v>6100</c:v>
                </c:pt>
              </c:numCache>
            </c:numRef>
          </c:val>
          <c:smooth val="0"/>
          <c:extLst>
            <c:ext xmlns:c16="http://schemas.microsoft.com/office/drawing/2014/chart" uri="{C3380CC4-5D6E-409C-BE32-E72D297353CC}">
              <c16:uniqueId val="{00000001-2ECC-4CB8-880B-643A4C3073FB}"/>
            </c:ext>
          </c:extLst>
        </c:ser>
        <c:ser>
          <c:idx val="2"/>
          <c:order val="2"/>
          <c:tx>
            <c:strRef>
              <c:f>Sheet1!$D$1</c:f>
              <c:strCache>
                <c:ptCount val="1"/>
                <c:pt idx="0">
                  <c:v>Excess Revenue</c:v>
                </c:pt>
              </c:strCache>
            </c:strRef>
          </c:tx>
          <c:spPr>
            <a:ln w="38100" cap="rnd">
              <a:solidFill>
                <a:schemeClr val="tx1"/>
              </a:solidFill>
              <a:round/>
            </a:ln>
            <a:effectLst/>
          </c:spPr>
          <c:marker>
            <c:symbol val="none"/>
          </c:marker>
          <c:dPt>
            <c:idx val="3"/>
            <c:marker>
              <c:symbol val="none"/>
            </c:marker>
            <c:bubble3D val="0"/>
            <c:spPr>
              <a:ln w="57150" cap="rnd">
                <a:solidFill>
                  <a:schemeClr val="tx1"/>
                </a:solidFill>
                <a:round/>
              </a:ln>
              <a:effectLst/>
            </c:spPr>
            <c:extLst>
              <c:ext xmlns:c16="http://schemas.microsoft.com/office/drawing/2014/chart" uri="{C3380CC4-5D6E-409C-BE32-E72D297353CC}">
                <c16:uniqueId val="{00000000-0191-4326-B7EF-EA64299C8594}"/>
              </c:ext>
            </c:extLst>
          </c:dPt>
          <c:cat>
            <c:numRef>
              <c:f>Sheet1!$A$2:$A$6</c:f>
              <c:numCache>
                <c:formatCode>General</c:formatCode>
                <c:ptCount val="5"/>
                <c:pt idx="0">
                  <c:v>2017</c:v>
                </c:pt>
                <c:pt idx="1">
                  <c:v>2018</c:v>
                </c:pt>
                <c:pt idx="2">
                  <c:v>2019</c:v>
                </c:pt>
                <c:pt idx="3">
                  <c:v>2020</c:v>
                </c:pt>
                <c:pt idx="4">
                  <c:v>2021</c:v>
                </c:pt>
              </c:numCache>
            </c:numRef>
          </c:cat>
          <c:val>
            <c:numRef>
              <c:f>Sheet1!$D$2:$D$6</c:f>
              <c:numCache>
                <c:formatCode>General</c:formatCode>
                <c:ptCount val="5"/>
                <c:pt idx="0">
                  <c:v>-370</c:v>
                </c:pt>
                <c:pt idx="1">
                  <c:v>-1248</c:v>
                </c:pt>
                <c:pt idx="2">
                  <c:v>116</c:v>
                </c:pt>
                <c:pt idx="3">
                  <c:v>571</c:v>
                </c:pt>
                <c:pt idx="4">
                  <c:v>71</c:v>
                </c:pt>
              </c:numCache>
            </c:numRef>
          </c:val>
          <c:smooth val="0"/>
          <c:extLst>
            <c:ext xmlns:c16="http://schemas.microsoft.com/office/drawing/2014/chart" uri="{C3380CC4-5D6E-409C-BE32-E72D297353CC}">
              <c16:uniqueId val="{00000002-2ECC-4CB8-880B-643A4C3073FB}"/>
            </c:ext>
          </c:extLst>
        </c:ser>
        <c:dLbls>
          <c:showLegendKey val="0"/>
          <c:showVal val="0"/>
          <c:showCatName val="0"/>
          <c:showSerName val="0"/>
          <c:showPercent val="0"/>
          <c:showBubbleSize val="0"/>
        </c:dLbls>
        <c:smooth val="0"/>
        <c:axId val="1209074703"/>
        <c:axId val="1209083439"/>
      </c:lineChart>
      <c:catAx>
        <c:axId val="1209074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1209083439"/>
        <c:crosses val="autoZero"/>
        <c:auto val="1"/>
        <c:lblAlgn val="ctr"/>
        <c:lblOffset val="100"/>
        <c:noMultiLvlLbl val="0"/>
      </c:catAx>
      <c:valAx>
        <c:axId val="1209083439"/>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907470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cap="all" spc="5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800" dirty="0">
                <a:latin typeface="Arial" panose="020B0604020202020204" pitchFamily="34" charset="0"/>
                <a:cs typeface="Arial" panose="020B0604020202020204" pitchFamily="34" charset="0"/>
              </a:rPr>
              <a:t> 2021 ASSESSMENT</a:t>
            </a:r>
            <a:r>
              <a:rPr lang="en-US" sz="2800" baseline="0" dirty="0">
                <a:latin typeface="Arial" panose="020B0604020202020204" pitchFamily="34" charset="0"/>
                <a:cs typeface="Arial" panose="020B0604020202020204" pitchFamily="34" charset="0"/>
              </a:rPr>
              <a:t> $ Allocation</a:t>
            </a:r>
            <a:endParaRPr lang="en-US" sz="2800" dirty="0">
              <a:latin typeface="Arial" panose="020B0604020202020204" pitchFamily="34" charset="0"/>
              <a:cs typeface="Arial" panose="020B0604020202020204" pitchFamily="34" charset="0"/>
            </a:endParaRPr>
          </a:p>
        </c:rich>
      </c:tx>
      <c:layout>
        <c:manualLayout>
          <c:xMode val="edge"/>
          <c:yMode val="edge"/>
          <c:x val="0.21575752664438866"/>
          <c:y val="0"/>
        </c:manualLayout>
      </c:layout>
      <c:overlay val="0"/>
      <c:spPr>
        <a:noFill/>
        <a:ln>
          <a:noFill/>
        </a:ln>
        <a:effectLst/>
      </c:spPr>
      <c:txPr>
        <a:bodyPr rot="0" spcFirstLastPara="1" vertOverflow="ellipsis" vert="horz" wrap="square" anchor="ctr" anchorCtr="1"/>
        <a:lstStyle/>
        <a:p>
          <a:pPr>
            <a:defRPr sz="2800" b="1" i="0" u="none" strike="noStrike" kern="1200" cap="all" spc="5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33396900983743605"/>
          <c:y val="0.18288012696989053"/>
          <c:w val="0.31852031143705895"/>
          <c:h val="0.78647000141072776"/>
        </c:manualLayout>
      </c:layout>
      <c:pie3DChart>
        <c:varyColors val="1"/>
        <c:ser>
          <c:idx val="0"/>
          <c:order val="0"/>
          <c:tx>
            <c:strRef>
              <c:f>Sheet1!$B$1</c:f>
              <c:strCache>
                <c:ptCount val="1"/>
                <c:pt idx="0">
                  <c:v> Amenity $</c:v>
                </c:pt>
              </c:strCache>
            </c:strRef>
          </c:tx>
          <c:dPt>
            <c:idx val="0"/>
            <c:bubble3D val="0"/>
            <c:spPr>
              <a:solidFill>
                <a:schemeClr val="accent1"/>
              </a:solidFill>
              <a:ln w="19050">
                <a:solidFill>
                  <a:schemeClr val="lt1"/>
                </a:solidFill>
              </a:ln>
              <a:effectLst/>
              <a:sp3d contourW="19050">
                <a:contourClr>
                  <a:schemeClr val="lt1"/>
                </a:contourClr>
              </a:sp3d>
            </c:spPr>
            <c:extLst>
              <c:ext xmlns:c16="http://schemas.microsoft.com/office/drawing/2014/chart" uri="{C3380CC4-5D6E-409C-BE32-E72D297353CC}">
                <c16:uniqueId val="{00000001-AB2C-4AA3-BE5D-3237EAD00299}"/>
              </c:ext>
            </c:extLst>
          </c:dPt>
          <c:dPt>
            <c:idx val="1"/>
            <c:bubble3D val="0"/>
            <c:spPr>
              <a:solidFill>
                <a:schemeClr val="accent2"/>
              </a:solidFill>
              <a:ln w="19050">
                <a:solidFill>
                  <a:schemeClr val="lt1"/>
                </a:solidFill>
              </a:ln>
              <a:effectLst/>
              <a:sp3d contourW="19050">
                <a:contourClr>
                  <a:schemeClr val="lt1"/>
                </a:contourClr>
              </a:sp3d>
            </c:spPr>
            <c:extLst>
              <c:ext xmlns:c16="http://schemas.microsoft.com/office/drawing/2014/chart" uri="{C3380CC4-5D6E-409C-BE32-E72D297353CC}">
                <c16:uniqueId val="{00000003-AB2C-4AA3-BE5D-3237EAD00299}"/>
              </c:ext>
            </c:extLst>
          </c:dPt>
          <c:dPt>
            <c:idx val="2"/>
            <c:bubble3D val="0"/>
            <c:spPr>
              <a:solidFill>
                <a:schemeClr val="accent3"/>
              </a:solidFill>
              <a:ln w="19050">
                <a:solidFill>
                  <a:schemeClr val="lt1"/>
                </a:solidFill>
              </a:ln>
              <a:effectLst/>
              <a:sp3d contourW="19050">
                <a:contourClr>
                  <a:schemeClr val="lt1"/>
                </a:contourClr>
              </a:sp3d>
            </c:spPr>
            <c:extLst>
              <c:ext xmlns:c16="http://schemas.microsoft.com/office/drawing/2014/chart" uri="{C3380CC4-5D6E-409C-BE32-E72D297353CC}">
                <c16:uniqueId val="{00000005-AB2C-4AA3-BE5D-3237EAD00299}"/>
              </c:ext>
            </c:extLst>
          </c:dPt>
          <c:dPt>
            <c:idx val="3"/>
            <c:bubble3D val="0"/>
            <c:spPr>
              <a:solidFill>
                <a:schemeClr val="accent4"/>
              </a:solidFill>
              <a:ln w="19050">
                <a:solidFill>
                  <a:schemeClr val="lt1"/>
                </a:solidFill>
              </a:ln>
              <a:effectLst/>
              <a:sp3d contourW="19050">
                <a:contourClr>
                  <a:schemeClr val="lt1"/>
                </a:contourClr>
              </a:sp3d>
            </c:spPr>
            <c:extLst>
              <c:ext xmlns:c16="http://schemas.microsoft.com/office/drawing/2014/chart" uri="{C3380CC4-5D6E-409C-BE32-E72D297353CC}">
                <c16:uniqueId val="{00000007-AB2C-4AA3-BE5D-3237EAD00299}"/>
              </c:ext>
            </c:extLst>
          </c:dPt>
          <c:dPt>
            <c:idx val="4"/>
            <c:bubble3D val="0"/>
            <c:spPr>
              <a:solidFill>
                <a:schemeClr val="accent5"/>
              </a:solidFill>
              <a:ln w="19050">
                <a:solidFill>
                  <a:schemeClr val="lt1"/>
                </a:solidFill>
              </a:ln>
              <a:effectLst/>
              <a:sp3d contourW="19050">
                <a:contourClr>
                  <a:schemeClr val="lt1"/>
                </a:contourClr>
              </a:sp3d>
            </c:spPr>
            <c:extLst>
              <c:ext xmlns:c16="http://schemas.microsoft.com/office/drawing/2014/chart" uri="{C3380CC4-5D6E-409C-BE32-E72D297353CC}">
                <c16:uniqueId val="{00000009-AB2C-4AA3-BE5D-3237EAD00299}"/>
              </c:ext>
            </c:extLst>
          </c:dPt>
          <c:dLbls>
            <c:dLbl>
              <c:idx val="0"/>
              <c:layout>
                <c:manualLayout>
                  <c:x val="-0.10159414943036142"/>
                  <c:y val="0.16874081683114553"/>
                </c:manualLayout>
              </c:layout>
              <c:tx>
                <c:rich>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fld id="{799C6CB0-BF0E-4EAE-859B-4757FFB0D040}" type="CATEGORYNAME">
                      <a:rPr lang="en-US" sz="2000"/>
                      <a:pPr>
                        <a:defRPr sz="2000">
                          <a:solidFill>
                            <a:schemeClr val="tx1"/>
                          </a:solidFill>
                          <a:latin typeface="Arial" panose="020B0604020202020204" pitchFamily="34" charset="0"/>
                          <a:cs typeface="Arial" panose="020B0604020202020204" pitchFamily="34" charset="0"/>
                        </a:defRPr>
                      </a:pPr>
                      <a:t>[CATEGORY NAME]</a:t>
                    </a:fld>
                    <a:r>
                      <a:rPr lang="en-US" sz="2000" baseline="0" dirty="0"/>
                      <a:t>
</a:t>
                    </a:r>
                    <a:fld id="{65E2DB09-3AE2-4F1A-88C2-C1C642F187A0}" type="PERCENTAGE">
                      <a:rPr lang="en-US" sz="2000" baseline="0"/>
                      <a:pPr>
                        <a:defRPr sz="2000">
                          <a:solidFill>
                            <a:schemeClr val="tx1"/>
                          </a:solidFill>
                          <a:latin typeface="Arial" panose="020B0604020202020204" pitchFamily="34" charset="0"/>
                          <a:cs typeface="Arial" panose="020B0604020202020204" pitchFamily="34" charset="0"/>
                        </a:defRPr>
                      </a:pPr>
                      <a:t>[PERCENTAGE]</a:t>
                    </a:fld>
                    <a:endParaRPr lang="en-US" sz="2000" baseline="0" dirty="0"/>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B2C-4AA3-BE5D-3237EAD00299}"/>
                </c:ext>
              </c:extLst>
            </c:dLbl>
            <c:dLbl>
              <c:idx val="1"/>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03-AB2C-4AA3-BE5D-3237EAD00299}"/>
                </c:ext>
              </c:extLst>
            </c:dLbl>
            <c:dLbl>
              <c:idx val="2"/>
              <c:layout>
                <c:manualLayout>
                  <c:x val="-2.3769005430173681E-4"/>
                  <c:y val="-1.3427144904124262E-3"/>
                </c:manualLayout>
              </c:layout>
              <c:tx>
                <c:rich>
                  <a:bodyPr/>
                  <a:lstStyle/>
                  <a:p>
                    <a:fld id="{2E917505-91DC-48F2-BB4E-E159E3E8D3CD}" type="CATEGORYNAME">
                      <a:rPr lang="en-US" sz="2000"/>
                      <a:pPr/>
                      <a:t>[CATEGORY NAME]</a:t>
                    </a:fld>
                    <a:r>
                      <a:rPr lang="en-US" sz="2000" baseline="0" dirty="0"/>
                      <a:t>
</a:t>
                    </a:r>
                    <a:fld id="{922640BD-C851-41DD-894D-481C76B5845A}" type="PERCENTAGE">
                      <a:rPr lang="en-US" sz="2000" baseline="0"/>
                      <a:pPr/>
                      <a:t>[PERCENTAGE]</a:t>
                    </a:fld>
                    <a:endParaRPr lang="en-US" sz="2000"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B2C-4AA3-BE5D-3237EAD00299}"/>
                </c:ext>
              </c:extLst>
            </c:dLbl>
            <c:dLbl>
              <c:idx val="3"/>
              <c:layout>
                <c:manualLayout>
                  <c:x val="3.5532574999875603E-2"/>
                  <c:y val="-0.13356542694481344"/>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B2C-4AA3-BE5D-3237EAD00299}"/>
                </c:ext>
              </c:extLst>
            </c:dLbl>
            <c:dLbl>
              <c:idx val="4"/>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09-AB2C-4AA3-BE5D-3237EAD0029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Police/Fire &amp; EMS</c:v>
                </c:pt>
                <c:pt idx="1">
                  <c:v>All Other Depts</c:v>
                </c:pt>
                <c:pt idx="2">
                  <c:v>Amenties</c:v>
                </c:pt>
                <c:pt idx="3">
                  <c:v>New Capital</c:v>
                </c:pt>
                <c:pt idx="4">
                  <c:v>Reserves</c:v>
                </c:pt>
              </c:strCache>
            </c:strRef>
          </c:cat>
          <c:val>
            <c:numRef>
              <c:f>Sheet1!$B$2:$B$6</c:f>
              <c:numCache>
                <c:formatCode>General</c:formatCode>
                <c:ptCount val="5"/>
                <c:pt idx="0">
                  <c:v>242</c:v>
                </c:pt>
                <c:pt idx="1">
                  <c:v>449</c:v>
                </c:pt>
                <c:pt idx="2">
                  <c:v>4</c:v>
                </c:pt>
                <c:pt idx="3">
                  <c:v>4</c:v>
                </c:pt>
                <c:pt idx="4">
                  <c:v>279</c:v>
                </c:pt>
              </c:numCache>
            </c:numRef>
          </c:val>
          <c:extLst>
            <c:ext xmlns:c16="http://schemas.microsoft.com/office/drawing/2014/chart" uri="{C3380CC4-5D6E-409C-BE32-E72D297353CC}">
              <c16:uniqueId val="{0000000A-AB2C-4AA3-BE5D-3237EAD00299}"/>
            </c:ext>
          </c:extLst>
        </c:ser>
        <c:dLbls>
          <c:dLblPos val="inEnd"/>
          <c:showLegendKey val="0"/>
          <c:showVal val="0"/>
          <c:showCatName val="1"/>
          <c:showSerName val="0"/>
          <c:showPercent val="0"/>
          <c:showBubbleSize val="0"/>
          <c:showLeaderLines val="1"/>
        </c:dLbls>
      </c:pie3D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400" b="1" dirty="0">
                <a:latin typeface="Arial" panose="020B0604020202020204" pitchFamily="34" charset="0"/>
                <a:cs typeface="Arial" panose="020B0604020202020204" pitchFamily="34" charset="0"/>
              </a:rPr>
              <a:t>Ocean</a:t>
            </a:r>
            <a:r>
              <a:rPr lang="en-US" sz="2400" b="1" baseline="0" dirty="0">
                <a:latin typeface="Arial" panose="020B0604020202020204" pitchFamily="34" charset="0"/>
                <a:cs typeface="Arial" panose="020B0604020202020204" pitchFamily="34" charset="0"/>
              </a:rPr>
              <a:t> Pines Average Annual Closing Price</a:t>
            </a:r>
            <a:endParaRPr lang="en-US" sz="2400" b="1"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Sheet1!$B$1</c:f>
              <c:strCache>
                <c:ptCount val="1"/>
                <c:pt idx="0">
                  <c:v>Ocean Pines</c:v>
                </c:pt>
              </c:strCache>
            </c:strRef>
          </c:tx>
          <c:spPr>
            <a:ln w="47625" cap="rnd">
              <a:solidFill>
                <a:schemeClr val="accent1"/>
              </a:solidFill>
              <a:round/>
            </a:ln>
            <a:effectLst/>
          </c:spPr>
          <c:marker>
            <c:symbol val="none"/>
          </c:marker>
          <c:cat>
            <c:numRef>
              <c:f>Sheet1!$A$2:$A$13</c:f>
              <c:numCache>
                <c:formatCode>General</c:formatCode>
                <c:ptCount val="12"/>
                <c:pt idx="0">
                  <c:v>2011</c:v>
                </c:pt>
                <c:pt idx="1">
                  <c:v>2012</c:v>
                </c:pt>
                <c:pt idx="2">
                  <c:v>2013</c:v>
                </c:pt>
                <c:pt idx="3">
                  <c:v>2014</c:v>
                </c:pt>
                <c:pt idx="4">
                  <c:v>2014</c:v>
                </c:pt>
                <c:pt idx="5">
                  <c:v>2015</c:v>
                </c:pt>
                <c:pt idx="6">
                  <c:v>2016</c:v>
                </c:pt>
                <c:pt idx="7">
                  <c:v>2017</c:v>
                </c:pt>
                <c:pt idx="8">
                  <c:v>2018</c:v>
                </c:pt>
                <c:pt idx="9">
                  <c:v>2019</c:v>
                </c:pt>
                <c:pt idx="10">
                  <c:v>2020</c:v>
                </c:pt>
                <c:pt idx="11">
                  <c:v>2021</c:v>
                </c:pt>
              </c:numCache>
            </c:numRef>
          </c:cat>
          <c:val>
            <c:numRef>
              <c:f>Sheet1!$B$2:$B$13</c:f>
              <c:numCache>
                <c:formatCode>General</c:formatCode>
                <c:ptCount val="12"/>
                <c:pt idx="0" formatCode="#,##0">
                  <c:v>236324</c:v>
                </c:pt>
                <c:pt idx="1">
                  <c:v>249649</c:v>
                </c:pt>
                <c:pt idx="2">
                  <c:v>240241</c:v>
                </c:pt>
                <c:pt idx="3">
                  <c:v>242747</c:v>
                </c:pt>
                <c:pt idx="4">
                  <c:v>242747</c:v>
                </c:pt>
                <c:pt idx="5">
                  <c:v>242347</c:v>
                </c:pt>
                <c:pt idx="6">
                  <c:v>255434</c:v>
                </c:pt>
                <c:pt idx="7">
                  <c:v>270379</c:v>
                </c:pt>
                <c:pt idx="8">
                  <c:v>281279</c:v>
                </c:pt>
                <c:pt idx="9">
                  <c:v>290973</c:v>
                </c:pt>
                <c:pt idx="10">
                  <c:v>333940</c:v>
                </c:pt>
                <c:pt idx="11">
                  <c:v>390398</c:v>
                </c:pt>
              </c:numCache>
            </c:numRef>
          </c:val>
          <c:smooth val="0"/>
          <c:extLst>
            <c:ext xmlns:c16="http://schemas.microsoft.com/office/drawing/2014/chart" uri="{C3380CC4-5D6E-409C-BE32-E72D297353CC}">
              <c16:uniqueId val="{00000000-CD52-43BB-8B62-97547E76E5F8}"/>
            </c:ext>
          </c:extLst>
        </c:ser>
        <c:ser>
          <c:idx val="1"/>
          <c:order val="1"/>
          <c:tx>
            <c:strRef>
              <c:f>Sheet1!$C$1</c:f>
              <c:strCache>
                <c:ptCount val="1"/>
                <c:pt idx="0">
                  <c:v>Sea Colony</c:v>
                </c:pt>
              </c:strCache>
            </c:strRef>
          </c:tx>
          <c:spPr>
            <a:ln w="28575" cap="rnd">
              <a:solidFill>
                <a:schemeClr val="accent2"/>
              </a:solidFill>
              <a:round/>
            </a:ln>
            <a:effectLst/>
          </c:spPr>
          <c:marker>
            <c:symbol val="none"/>
          </c:marker>
          <c:cat>
            <c:numRef>
              <c:f>Sheet1!$A$2:$A$13</c:f>
              <c:numCache>
                <c:formatCode>General</c:formatCode>
                <c:ptCount val="12"/>
                <c:pt idx="0">
                  <c:v>2011</c:v>
                </c:pt>
                <c:pt idx="1">
                  <c:v>2012</c:v>
                </c:pt>
                <c:pt idx="2">
                  <c:v>2013</c:v>
                </c:pt>
                <c:pt idx="3">
                  <c:v>2014</c:v>
                </c:pt>
                <c:pt idx="4">
                  <c:v>2014</c:v>
                </c:pt>
                <c:pt idx="5">
                  <c:v>2015</c:v>
                </c:pt>
                <c:pt idx="6">
                  <c:v>2016</c:v>
                </c:pt>
                <c:pt idx="7">
                  <c:v>2017</c:v>
                </c:pt>
                <c:pt idx="8">
                  <c:v>2018</c:v>
                </c:pt>
                <c:pt idx="9">
                  <c:v>2019</c:v>
                </c:pt>
                <c:pt idx="10">
                  <c:v>2020</c:v>
                </c:pt>
                <c:pt idx="11">
                  <c:v>2021</c:v>
                </c:pt>
              </c:numCache>
            </c:numRef>
          </c:cat>
          <c:val>
            <c:numRef>
              <c:f>Sheet1!$C$2:$C$13</c:f>
              <c:numCache>
                <c:formatCode>General</c:formatCode>
                <c:ptCount val="12"/>
                <c:pt idx="8">
                  <c:v>417349</c:v>
                </c:pt>
                <c:pt idx="9">
                  <c:v>457732</c:v>
                </c:pt>
                <c:pt idx="10">
                  <c:v>506336</c:v>
                </c:pt>
                <c:pt idx="11">
                  <c:v>578538</c:v>
                </c:pt>
              </c:numCache>
            </c:numRef>
          </c:val>
          <c:smooth val="0"/>
          <c:extLst>
            <c:ext xmlns:c16="http://schemas.microsoft.com/office/drawing/2014/chart" uri="{C3380CC4-5D6E-409C-BE32-E72D297353CC}">
              <c16:uniqueId val="{00000001-CD52-43BB-8B62-97547E76E5F8}"/>
            </c:ext>
          </c:extLst>
        </c:ser>
        <c:ser>
          <c:idx val="2"/>
          <c:order val="2"/>
          <c:tx>
            <c:strRef>
              <c:f>Sheet1!$D$1</c:f>
              <c:strCache>
                <c:ptCount val="1"/>
                <c:pt idx="0">
                  <c:v>Bayside</c:v>
                </c:pt>
              </c:strCache>
            </c:strRef>
          </c:tx>
          <c:spPr>
            <a:ln w="28575" cap="rnd">
              <a:solidFill>
                <a:schemeClr val="accent3"/>
              </a:solidFill>
              <a:round/>
            </a:ln>
            <a:effectLst/>
          </c:spPr>
          <c:marker>
            <c:symbol val="none"/>
          </c:marker>
          <c:cat>
            <c:numRef>
              <c:f>Sheet1!$A$2:$A$13</c:f>
              <c:numCache>
                <c:formatCode>General</c:formatCode>
                <c:ptCount val="12"/>
                <c:pt idx="0">
                  <c:v>2011</c:v>
                </c:pt>
                <c:pt idx="1">
                  <c:v>2012</c:v>
                </c:pt>
                <c:pt idx="2">
                  <c:v>2013</c:v>
                </c:pt>
                <c:pt idx="3">
                  <c:v>2014</c:v>
                </c:pt>
                <c:pt idx="4">
                  <c:v>2014</c:v>
                </c:pt>
                <c:pt idx="5">
                  <c:v>2015</c:v>
                </c:pt>
                <c:pt idx="6">
                  <c:v>2016</c:v>
                </c:pt>
                <c:pt idx="7">
                  <c:v>2017</c:v>
                </c:pt>
                <c:pt idx="8">
                  <c:v>2018</c:v>
                </c:pt>
                <c:pt idx="9">
                  <c:v>2019</c:v>
                </c:pt>
                <c:pt idx="10">
                  <c:v>2020</c:v>
                </c:pt>
                <c:pt idx="11">
                  <c:v>2021</c:v>
                </c:pt>
              </c:numCache>
            </c:numRef>
          </c:cat>
          <c:val>
            <c:numRef>
              <c:f>Sheet1!$D$2:$D$13</c:f>
              <c:numCache>
                <c:formatCode>General</c:formatCode>
                <c:ptCount val="12"/>
                <c:pt idx="8">
                  <c:v>586900</c:v>
                </c:pt>
                <c:pt idx="9">
                  <c:v>589752</c:v>
                </c:pt>
                <c:pt idx="10">
                  <c:v>540820</c:v>
                </c:pt>
                <c:pt idx="11">
                  <c:v>542016</c:v>
                </c:pt>
              </c:numCache>
            </c:numRef>
          </c:val>
          <c:smooth val="0"/>
          <c:extLst>
            <c:ext xmlns:c16="http://schemas.microsoft.com/office/drawing/2014/chart" uri="{C3380CC4-5D6E-409C-BE32-E72D297353CC}">
              <c16:uniqueId val="{00000002-CD52-43BB-8B62-97547E76E5F8}"/>
            </c:ext>
          </c:extLst>
        </c:ser>
        <c:dLbls>
          <c:showLegendKey val="0"/>
          <c:showVal val="0"/>
          <c:showCatName val="0"/>
          <c:showSerName val="0"/>
          <c:showPercent val="0"/>
          <c:showBubbleSize val="0"/>
        </c:dLbls>
        <c:smooth val="0"/>
        <c:axId val="311463263"/>
        <c:axId val="311462431"/>
      </c:lineChart>
      <c:catAx>
        <c:axId val="311463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1462431"/>
        <c:crosses val="autoZero"/>
        <c:auto val="1"/>
        <c:lblAlgn val="ctr"/>
        <c:lblOffset val="100"/>
        <c:noMultiLvlLbl val="0"/>
      </c:catAx>
      <c:valAx>
        <c:axId val="3114624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14632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4906873856677004"/>
          <c:y val="6.7539037031600826E-3"/>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Other</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C1B-4582-B49A-0A64276EDECC}"/>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8C1B-4582-B49A-0A64276EDECC}"/>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C1B-4582-B49A-0A64276EDECC}"/>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8C1B-4582-B49A-0A64276EDECC}"/>
              </c:ext>
            </c:extLst>
          </c:dPt>
          <c:dLbls>
            <c:dLbl>
              <c:idx val="0"/>
              <c:tx>
                <c:rich>
                  <a:bodyPr rot="0" spcFirstLastPara="1" vertOverflow="clip" horzOverflow="clip" vert="horz" wrap="square" lIns="38100" tIns="19050" rIns="38100" bIns="19050" anchor="ctr" anchorCtr="1">
                    <a:noAutofit/>
                  </a:bodyPr>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fld id="{E966DB59-7587-4B09-9146-49459FABD5C0}" type="CATEGORYNAME">
                      <a:rPr lang="en-US" sz="2000" b="1">
                        <a:solidFill>
                          <a:schemeClr val="tx1"/>
                        </a:solidFill>
                        <a:latin typeface="Arial" panose="020B0604020202020204" pitchFamily="34" charset="0"/>
                        <a:cs typeface="Arial" panose="020B0604020202020204" pitchFamily="34" charset="0"/>
                      </a:rPr>
                      <a:pPr>
                        <a:defRPr sz="2000" b="1">
                          <a:solidFill>
                            <a:schemeClr val="tx1"/>
                          </a:solidFill>
                          <a:latin typeface="Arial" panose="020B0604020202020204" pitchFamily="34" charset="0"/>
                          <a:cs typeface="Arial" panose="020B0604020202020204" pitchFamily="34" charset="0"/>
                        </a:defRPr>
                      </a:pPr>
                      <a:t>[CATEGORY NAME]</a:t>
                    </a:fld>
                    <a:r>
                      <a:rPr lang="en-US" sz="2000" b="1" baseline="0" dirty="0">
                        <a:solidFill>
                          <a:schemeClr val="tx1"/>
                        </a:solidFill>
                        <a:latin typeface="Arial" panose="020B0604020202020204" pitchFamily="34" charset="0"/>
                        <a:cs typeface="Arial" panose="020B0604020202020204" pitchFamily="34" charset="0"/>
                      </a:rPr>
                      <a:t>, </a:t>
                    </a:r>
                    <a:fld id="{6535FBE8-D60F-45E4-A7FD-5ADAD36429DB}" type="PERCENTAGE">
                      <a:rPr lang="en-US" sz="2000" b="1" baseline="0">
                        <a:solidFill>
                          <a:schemeClr val="tx1"/>
                        </a:solidFill>
                        <a:latin typeface="Arial" panose="020B0604020202020204" pitchFamily="34" charset="0"/>
                        <a:cs typeface="Arial" panose="020B0604020202020204" pitchFamily="34" charset="0"/>
                      </a:rPr>
                      <a:pPr>
                        <a:defRPr sz="2000" b="1">
                          <a:solidFill>
                            <a:schemeClr val="tx1"/>
                          </a:solidFill>
                          <a:latin typeface="Arial" panose="020B0604020202020204" pitchFamily="34" charset="0"/>
                          <a:cs typeface="Arial" panose="020B0604020202020204" pitchFamily="34" charset="0"/>
                        </a:defRPr>
                      </a:pPr>
                      <a:t>[PERCENTAGE]</a:t>
                    </a:fld>
                    <a:endParaRPr lang="en-US" sz="2000" b="1" baseline="0" dirty="0">
                      <a:solidFill>
                        <a:schemeClr val="tx1"/>
                      </a:solidFill>
                      <a:latin typeface="Arial" panose="020B0604020202020204" pitchFamily="34" charset="0"/>
                      <a:cs typeface="Arial" panose="020B0604020202020204" pitchFamily="34" charset="0"/>
                    </a:endParaRPr>
                  </a:p>
                </c:rich>
              </c:tx>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noAutofit/>
                </a:bodyPr>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4796568042631034"/>
                      <c:h val="0.17131888317022922"/>
                    </c:manualLayout>
                  </c15:layout>
                  <c15:dlblFieldTable/>
                  <c15:showDataLabelsRange val="0"/>
                </c:ext>
                <c:ext xmlns:c16="http://schemas.microsoft.com/office/drawing/2014/chart" uri="{C3380CC4-5D6E-409C-BE32-E72D297353CC}">
                  <c16:uniqueId val="{00000001-8C1B-4582-B49A-0A64276EDECC}"/>
                </c:ext>
              </c:extLst>
            </c:dLbl>
            <c:dLbl>
              <c:idx val="1"/>
              <c:layout>
                <c:manualLayout>
                  <c:x val="0.11826483337310099"/>
                  <c:y val="-0.18573235183690226"/>
                </c:manualLayout>
              </c:layout>
              <c:spPr>
                <a:solidFill>
                  <a:srgbClr val="FFFFFF"/>
                </a:solidFill>
                <a:ln w="9525" cap="flat" cmpd="sng" algn="ctr">
                  <a:solidFill>
                    <a:srgbClr val="000000">
                      <a:lumMod val="25000"/>
                      <a:lumOff val="75000"/>
                    </a:srgb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56466"/>
                        <a:gd name="adj2" fmla="val 19176"/>
                      </a:avLst>
                    </a:prstGeom>
                    <a:noFill/>
                    <a:ln>
                      <a:noFill/>
                    </a:ln>
                  </c15:spPr>
                </c:ext>
                <c:ext xmlns:c16="http://schemas.microsoft.com/office/drawing/2014/chart" uri="{C3380CC4-5D6E-409C-BE32-E72D297353CC}">
                  <c16:uniqueId val="{00000003-8C1B-4582-B49A-0A64276EDECC}"/>
                </c:ext>
              </c:extLst>
            </c:dLbl>
            <c:dLbl>
              <c:idx val="2"/>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5-8C1B-4582-B49A-0A64276EDECC}"/>
                </c:ext>
              </c:extLst>
            </c:dLbl>
            <c:dLbl>
              <c:idx val="3"/>
              <c:layout>
                <c:manualLayout>
                  <c:x val="-3.6616161616161637E-2"/>
                  <c:y val="-1.6884759257900207E-2"/>
                </c:manualLayout>
              </c:layout>
              <c:tx>
                <c:rich>
                  <a:bodyPr rot="0" spcFirstLastPara="1" vertOverflow="clip" horzOverflow="clip"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fld id="{840CAE8C-7383-4469-88A9-0EEC7A4D14B0}" type="CATEGORYNAME">
                      <a:rPr lang="en-US" sz="2000" b="1">
                        <a:solidFill>
                          <a:schemeClr val="tx1"/>
                        </a:solidFill>
                        <a:latin typeface="Arial" panose="020B0604020202020204" pitchFamily="34" charset="0"/>
                        <a:cs typeface="Arial" panose="020B0604020202020204" pitchFamily="34" charset="0"/>
                      </a:rPr>
                      <a:pPr>
                        <a:defRPr>
                          <a:solidFill>
                            <a:schemeClr val="tx1"/>
                          </a:solidFill>
                        </a:defRPr>
                      </a:pPr>
                      <a:t>[CATEGORY NAME]</a:t>
                    </a:fld>
                    <a:r>
                      <a:rPr lang="en-US" sz="2000" b="1" baseline="0" dirty="0">
                        <a:solidFill>
                          <a:schemeClr val="tx1"/>
                        </a:solidFill>
                        <a:latin typeface="Arial" panose="020B0604020202020204" pitchFamily="34" charset="0"/>
                        <a:cs typeface="Arial" panose="020B0604020202020204" pitchFamily="34" charset="0"/>
                      </a:rPr>
                      <a:t>, </a:t>
                    </a:r>
                    <a:fld id="{CE3EBFA5-89AE-40A9-BD4E-5F4E499E452C}" type="PERCENTAGE">
                      <a:rPr lang="en-US" sz="2000" b="1" baseline="0">
                        <a:solidFill>
                          <a:schemeClr val="tx1"/>
                        </a:solidFill>
                        <a:latin typeface="Arial" panose="020B0604020202020204" pitchFamily="34" charset="0"/>
                        <a:cs typeface="Arial" panose="020B0604020202020204" pitchFamily="34" charset="0"/>
                      </a:rPr>
                      <a:pPr>
                        <a:defRPr>
                          <a:solidFill>
                            <a:schemeClr val="tx1"/>
                          </a:solidFill>
                        </a:defRPr>
                      </a:pPr>
                      <a:t>[PERCENTAGE]</a:t>
                    </a:fld>
                    <a:endParaRPr lang="en-US" sz="2000" b="1" baseline="0" dirty="0">
                      <a:solidFill>
                        <a:schemeClr val="tx1"/>
                      </a:solidFill>
                      <a:latin typeface="Arial" panose="020B0604020202020204" pitchFamily="34" charset="0"/>
                      <a:cs typeface="Arial" panose="020B0604020202020204" pitchFamily="34" charset="0"/>
                    </a:endParaRPr>
                  </a:p>
                </c:rich>
              </c:tx>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1219776505209575"/>
                      <c:h val="0.24561182390499012"/>
                    </c:manualLayout>
                  </c15:layout>
                  <c15:dlblFieldTable/>
                  <c15:showDataLabelsRange val="0"/>
                </c:ext>
                <c:ext xmlns:c16="http://schemas.microsoft.com/office/drawing/2014/chart" uri="{C3380CC4-5D6E-409C-BE32-E72D297353CC}">
                  <c16:uniqueId val="{00000007-8C1B-4582-B49A-0A64276EDEC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c:f>
              <c:strCache>
                <c:ptCount val="4"/>
                <c:pt idx="0">
                  <c:v>GM Office</c:v>
                </c:pt>
                <c:pt idx="1">
                  <c:v>Finance/IT/HR/Membership</c:v>
                </c:pt>
                <c:pt idx="2">
                  <c:v>Marketing/PR</c:v>
                </c:pt>
                <c:pt idx="3">
                  <c:v>General Administration</c:v>
                </c:pt>
              </c:strCache>
            </c:strRef>
          </c:cat>
          <c:val>
            <c:numRef>
              <c:f>Sheet1!$B$2:$B$5</c:f>
              <c:numCache>
                <c:formatCode>General</c:formatCode>
                <c:ptCount val="4"/>
                <c:pt idx="0">
                  <c:v>301</c:v>
                </c:pt>
                <c:pt idx="1">
                  <c:v>723</c:v>
                </c:pt>
                <c:pt idx="2">
                  <c:v>279</c:v>
                </c:pt>
                <c:pt idx="3">
                  <c:v>794</c:v>
                </c:pt>
              </c:numCache>
            </c:numRef>
          </c:val>
          <c:extLst>
            <c:ext xmlns:c16="http://schemas.microsoft.com/office/drawing/2014/chart" uri="{C3380CC4-5D6E-409C-BE32-E72D297353CC}">
              <c16:uniqueId val="{00000008-8C1B-4582-B49A-0A64276EDECC}"/>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A6B828-DEA6-471E-AD3F-A919DEC9EE1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FA3A67A2-EB4F-4133-BE09-431C5060CCED}">
      <dgm:prSet phldrT="[Text]" custT="1"/>
      <dgm:spPr>
        <a:solidFill>
          <a:schemeClr val="accent1"/>
        </a:solidFill>
      </dgm:spPr>
      <dgm:t>
        <a:bodyPr/>
        <a:lstStyle/>
        <a:p>
          <a:r>
            <a:rPr lang="en-US" sz="2000" b="1" dirty="0">
              <a:solidFill>
                <a:schemeClr val="tx1"/>
              </a:solidFill>
            </a:rPr>
            <a:t>Assessment of Situation</a:t>
          </a:r>
        </a:p>
      </dgm:t>
    </dgm:pt>
    <dgm:pt modelId="{61A397C2-E638-49E4-8C3D-444CDE2F04B5}" type="parTrans" cxnId="{84285085-AD39-4ED3-80A5-54E010A88A84}">
      <dgm:prSet/>
      <dgm:spPr/>
      <dgm:t>
        <a:bodyPr/>
        <a:lstStyle/>
        <a:p>
          <a:endParaRPr lang="en-US"/>
        </a:p>
      </dgm:t>
    </dgm:pt>
    <dgm:pt modelId="{62116B2B-B12A-4125-B602-597CF9613A34}" type="sibTrans" cxnId="{84285085-AD39-4ED3-80A5-54E010A88A84}">
      <dgm:prSet/>
      <dgm:spPr/>
      <dgm:t>
        <a:bodyPr/>
        <a:lstStyle/>
        <a:p>
          <a:endParaRPr lang="en-US"/>
        </a:p>
      </dgm:t>
    </dgm:pt>
    <dgm:pt modelId="{A63FE85C-B6F9-41BB-B39F-84AAE93AA579}">
      <dgm:prSet phldrT="[Text]"/>
      <dgm:spPr/>
      <dgm:t>
        <a:bodyPr/>
        <a:lstStyle/>
        <a:p>
          <a:r>
            <a:rPr lang="en-US" b="1" dirty="0">
              <a:solidFill>
                <a:schemeClr val="tx1"/>
              </a:solidFill>
            </a:rPr>
            <a:t>Goals</a:t>
          </a:r>
        </a:p>
      </dgm:t>
    </dgm:pt>
    <dgm:pt modelId="{EDF18DC0-B110-47CD-86DB-69E9391F8801}" type="parTrans" cxnId="{B23AADB2-7305-4D5B-B291-30DABD979CAC}">
      <dgm:prSet/>
      <dgm:spPr/>
      <dgm:t>
        <a:bodyPr/>
        <a:lstStyle/>
        <a:p>
          <a:endParaRPr lang="en-US"/>
        </a:p>
      </dgm:t>
    </dgm:pt>
    <dgm:pt modelId="{7193BB44-3C3F-4039-A695-2A3A2E9AD58A}" type="sibTrans" cxnId="{B23AADB2-7305-4D5B-B291-30DABD979CAC}">
      <dgm:prSet/>
      <dgm:spPr/>
      <dgm:t>
        <a:bodyPr/>
        <a:lstStyle/>
        <a:p>
          <a:endParaRPr lang="en-US"/>
        </a:p>
      </dgm:t>
    </dgm:pt>
    <dgm:pt modelId="{7EBA6A70-EDDD-44EA-AC18-0D0DD852619C}">
      <dgm:prSet phldrT="[Text]"/>
      <dgm:spPr/>
      <dgm:t>
        <a:bodyPr/>
        <a:lstStyle/>
        <a:p>
          <a:r>
            <a:rPr lang="en-US" b="1" dirty="0">
              <a:solidFill>
                <a:schemeClr val="tx1"/>
              </a:solidFill>
            </a:rPr>
            <a:t>Objectives &amp;</a:t>
          </a:r>
        </a:p>
        <a:p>
          <a:r>
            <a:rPr lang="en-US" b="1" dirty="0">
              <a:solidFill>
                <a:schemeClr val="tx1"/>
              </a:solidFill>
            </a:rPr>
            <a:t>Strategies</a:t>
          </a:r>
        </a:p>
      </dgm:t>
    </dgm:pt>
    <dgm:pt modelId="{F01B9CF9-A918-4DBC-BC9C-8D18F7B8406A}" type="parTrans" cxnId="{73A8A482-EFFA-4534-BE4B-67F8E4925EAB}">
      <dgm:prSet/>
      <dgm:spPr/>
      <dgm:t>
        <a:bodyPr/>
        <a:lstStyle/>
        <a:p>
          <a:endParaRPr lang="en-US"/>
        </a:p>
      </dgm:t>
    </dgm:pt>
    <dgm:pt modelId="{496B4C21-C3ED-4CB7-AEEC-0A66FFB4F9AD}" type="sibTrans" cxnId="{73A8A482-EFFA-4534-BE4B-67F8E4925EAB}">
      <dgm:prSet/>
      <dgm:spPr/>
      <dgm:t>
        <a:bodyPr/>
        <a:lstStyle/>
        <a:p>
          <a:endParaRPr lang="en-US"/>
        </a:p>
      </dgm:t>
    </dgm:pt>
    <dgm:pt modelId="{DEE7A48F-6E6F-48A8-BCA0-9DF4480B0330}">
      <dgm:prSet phldrT="[Text]"/>
      <dgm:spPr/>
      <dgm:t>
        <a:bodyPr/>
        <a:lstStyle/>
        <a:p>
          <a:r>
            <a:rPr lang="en-US" b="1" dirty="0">
              <a:solidFill>
                <a:schemeClr val="tx1"/>
              </a:solidFill>
            </a:rPr>
            <a:t>Plan of Action</a:t>
          </a:r>
        </a:p>
      </dgm:t>
    </dgm:pt>
    <dgm:pt modelId="{0CA165A5-04A6-4B35-88DE-0D8E8E133B14}" type="parTrans" cxnId="{A127A052-BE38-4E9A-801E-2402647099EB}">
      <dgm:prSet/>
      <dgm:spPr/>
      <dgm:t>
        <a:bodyPr/>
        <a:lstStyle/>
        <a:p>
          <a:endParaRPr lang="en-US"/>
        </a:p>
      </dgm:t>
    </dgm:pt>
    <dgm:pt modelId="{E4818A8F-E46B-487D-8E8E-0EBE87BFB7BE}" type="sibTrans" cxnId="{A127A052-BE38-4E9A-801E-2402647099EB}">
      <dgm:prSet/>
      <dgm:spPr/>
      <dgm:t>
        <a:bodyPr/>
        <a:lstStyle/>
        <a:p>
          <a:endParaRPr lang="en-US"/>
        </a:p>
      </dgm:t>
    </dgm:pt>
    <dgm:pt modelId="{B04DE6A7-0F36-4F08-A33B-3F7413F2DDB5}">
      <dgm:prSet phldrT="[Text]"/>
      <dgm:spPr/>
      <dgm:t>
        <a:bodyPr/>
        <a:lstStyle/>
        <a:p>
          <a:r>
            <a:rPr lang="en-US" b="1" dirty="0">
              <a:solidFill>
                <a:schemeClr val="tx1"/>
              </a:solidFill>
            </a:rPr>
            <a:t>Action Taking</a:t>
          </a:r>
        </a:p>
      </dgm:t>
    </dgm:pt>
    <dgm:pt modelId="{EEBC6D10-1FD7-40D6-ACB6-FF72D250227A}" type="parTrans" cxnId="{5DB626AA-5043-44E5-AD8C-19E3879DF905}">
      <dgm:prSet/>
      <dgm:spPr/>
      <dgm:t>
        <a:bodyPr/>
        <a:lstStyle/>
        <a:p>
          <a:endParaRPr lang="en-US"/>
        </a:p>
      </dgm:t>
    </dgm:pt>
    <dgm:pt modelId="{A5587416-8A9E-4921-B882-3FC5EBF295C9}" type="sibTrans" cxnId="{5DB626AA-5043-44E5-AD8C-19E3879DF905}">
      <dgm:prSet/>
      <dgm:spPr/>
      <dgm:t>
        <a:bodyPr/>
        <a:lstStyle/>
        <a:p>
          <a:endParaRPr lang="en-US"/>
        </a:p>
      </dgm:t>
    </dgm:pt>
    <dgm:pt modelId="{FAC4D5AE-842B-4FF0-AEB0-C8F6D9A85CF8}">
      <dgm:prSet phldrT="[Text]"/>
      <dgm:spPr/>
      <dgm:t>
        <a:bodyPr/>
        <a:lstStyle/>
        <a:p>
          <a:r>
            <a:rPr lang="en-US" b="1" dirty="0">
              <a:solidFill>
                <a:schemeClr val="tx1"/>
              </a:solidFill>
            </a:rPr>
            <a:t>Gauging Impact</a:t>
          </a:r>
        </a:p>
      </dgm:t>
    </dgm:pt>
    <dgm:pt modelId="{D9962C51-06DA-41F6-B5AE-7E789FBEC792}" type="parTrans" cxnId="{BCF5AB76-F40F-4E4A-A2E9-437F8F1D032E}">
      <dgm:prSet/>
      <dgm:spPr/>
      <dgm:t>
        <a:bodyPr/>
        <a:lstStyle/>
        <a:p>
          <a:endParaRPr lang="en-US"/>
        </a:p>
      </dgm:t>
    </dgm:pt>
    <dgm:pt modelId="{005A8E69-5DD7-4196-B694-73760C936C00}" type="sibTrans" cxnId="{BCF5AB76-F40F-4E4A-A2E9-437F8F1D032E}">
      <dgm:prSet/>
      <dgm:spPr/>
      <dgm:t>
        <a:bodyPr/>
        <a:lstStyle/>
        <a:p>
          <a:endParaRPr lang="en-US"/>
        </a:p>
      </dgm:t>
    </dgm:pt>
    <dgm:pt modelId="{E7223A48-DCB9-43A6-80C2-6CA991FD1A41}" type="pres">
      <dgm:prSet presAssocID="{54A6B828-DEA6-471E-AD3F-A919DEC9EE1E}" presName="cycle" presStyleCnt="0">
        <dgm:presLayoutVars>
          <dgm:dir/>
          <dgm:resizeHandles val="exact"/>
        </dgm:presLayoutVars>
      </dgm:prSet>
      <dgm:spPr/>
    </dgm:pt>
    <dgm:pt modelId="{98195F53-2BEC-43A6-B9FD-7809AF102415}" type="pres">
      <dgm:prSet presAssocID="{FA3A67A2-EB4F-4133-BE09-431C5060CCED}" presName="node" presStyleLbl="node1" presStyleIdx="0" presStyleCnt="6" custScaleX="144263">
        <dgm:presLayoutVars>
          <dgm:bulletEnabled val="1"/>
        </dgm:presLayoutVars>
      </dgm:prSet>
      <dgm:spPr/>
    </dgm:pt>
    <dgm:pt modelId="{4AC9463C-779F-4745-ADE8-6B9F2C09AA35}" type="pres">
      <dgm:prSet presAssocID="{FA3A67A2-EB4F-4133-BE09-431C5060CCED}" presName="spNode" presStyleCnt="0"/>
      <dgm:spPr/>
    </dgm:pt>
    <dgm:pt modelId="{2C4FCC98-62F2-4900-84B1-E446D28BEECE}" type="pres">
      <dgm:prSet presAssocID="{62116B2B-B12A-4125-B602-597CF9613A34}" presName="sibTrans" presStyleLbl="sibTrans1D1" presStyleIdx="0" presStyleCnt="6"/>
      <dgm:spPr/>
    </dgm:pt>
    <dgm:pt modelId="{EEAE995D-7D67-4861-96D2-538EA07782BE}" type="pres">
      <dgm:prSet presAssocID="{A63FE85C-B6F9-41BB-B39F-84AAE93AA579}" presName="node" presStyleLbl="node1" presStyleIdx="1" presStyleCnt="6">
        <dgm:presLayoutVars>
          <dgm:bulletEnabled val="1"/>
        </dgm:presLayoutVars>
      </dgm:prSet>
      <dgm:spPr/>
    </dgm:pt>
    <dgm:pt modelId="{1E9A7892-B653-4C9A-9411-500DE50AC2F2}" type="pres">
      <dgm:prSet presAssocID="{A63FE85C-B6F9-41BB-B39F-84AAE93AA579}" presName="spNode" presStyleCnt="0"/>
      <dgm:spPr/>
    </dgm:pt>
    <dgm:pt modelId="{CCA3E406-2690-480A-A7CA-BE1177F7E556}" type="pres">
      <dgm:prSet presAssocID="{7193BB44-3C3F-4039-A695-2A3A2E9AD58A}" presName="sibTrans" presStyleLbl="sibTrans1D1" presStyleIdx="1" presStyleCnt="6"/>
      <dgm:spPr/>
    </dgm:pt>
    <dgm:pt modelId="{C45A42B8-2B04-4AF1-BD09-7EAE6AD97A96}" type="pres">
      <dgm:prSet presAssocID="{7EBA6A70-EDDD-44EA-AC18-0D0DD852619C}" presName="node" presStyleLbl="node1" presStyleIdx="2" presStyleCnt="6">
        <dgm:presLayoutVars>
          <dgm:bulletEnabled val="1"/>
        </dgm:presLayoutVars>
      </dgm:prSet>
      <dgm:spPr/>
    </dgm:pt>
    <dgm:pt modelId="{ED3E4EA2-BE37-4A02-8A51-8A317D23E271}" type="pres">
      <dgm:prSet presAssocID="{7EBA6A70-EDDD-44EA-AC18-0D0DD852619C}" presName="spNode" presStyleCnt="0"/>
      <dgm:spPr/>
    </dgm:pt>
    <dgm:pt modelId="{40EBFA86-9192-42F8-BCF4-4368DAEBFE6B}" type="pres">
      <dgm:prSet presAssocID="{496B4C21-C3ED-4CB7-AEEC-0A66FFB4F9AD}" presName="sibTrans" presStyleLbl="sibTrans1D1" presStyleIdx="2" presStyleCnt="6"/>
      <dgm:spPr/>
    </dgm:pt>
    <dgm:pt modelId="{E80C5649-E579-46E7-8206-86E79F115C87}" type="pres">
      <dgm:prSet presAssocID="{DEE7A48F-6E6F-48A8-BCA0-9DF4480B0330}" presName="node" presStyleLbl="node1" presStyleIdx="3" presStyleCnt="6">
        <dgm:presLayoutVars>
          <dgm:bulletEnabled val="1"/>
        </dgm:presLayoutVars>
      </dgm:prSet>
      <dgm:spPr/>
    </dgm:pt>
    <dgm:pt modelId="{82FE19C5-BA4A-4671-A393-0507F179A39B}" type="pres">
      <dgm:prSet presAssocID="{DEE7A48F-6E6F-48A8-BCA0-9DF4480B0330}" presName="spNode" presStyleCnt="0"/>
      <dgm:spPr/>
    </dgm:pt>
    <dgm:pt modelId="{F2FDD050-1505-4F30-B809-15FE9D4C6BA9}" type="pres">
      <dgm:prSet presAssocID="{E4818A8F-E46B-487D-8E8E-0EBE87BFB7BE}" presName="sibTrans" presStyleLbl="sibTrans1D1" presStyleIdx="3" presStyleCnt="6"/>
      <dgm:spPr/>
    </dgm:pt>
    <dgm:pt modelId="{3F340282-D241-41B5-AA2A-84B3C59D1D1E}" type="pres">
      <dgm:prSet presAssocID="{B04DE6A7-0F36-4F08-A33B-3F7413F2DDB5}" presName="node" presStyleLbl="node1" presStyleIdx="4" presStyleCnt="6">
        <dgm:presLayoutVars>
          <dgm:bulletEnabled val="1"/>
        </dgm:presLayoutVars>
      </dgm:prSet>
      <dgm:spPr/>
    </dgm:pt>
    <dgm:pt modelId="{6DDF994F-BC13-48FF-AA9A-2312885E5518}" type="pres">
      <dgm:prSet presAssocID="{B04DE6A7-0F36-4F08-A33B-3F7413F2DDB5}" presName="spNode" presStyleCnt="0"/>
      <dgm:spPr/>
    </dgm:pt>
    <dgm:pt modelId="{F9B9B5D6-FE7E-47BA-AD7D-1E3D6D911758}" type="pres">
      <dgm:prSet presAssocID="{A5587416-8A9E-4921-B882-3FC5EBF295C9}" presName="sibTrans" presStyleLbl="sibTrans1D1" presStyleIdx="4" presStyleCnt="6"/>
      <dgm:spPr/>
    </dgm:pt>
    <dgm:pt modelId="{52C75EDB-5392-47C5-9818-7BC06C10A167}" type="pres">
      <dgm:prSet presAssocID="{FAC4D5AE-842B-4FF0-AEB0-C8F6D9A85CF8}" presName="node" presStyleLbl="node1" presStyleIdx="5" presStyleCnt="6">
        <dgm:presLayoutVars>
          <dgm:bulletEnabled val="1"/>
        </dgm:presLayoutVars>
      </dgm:prSet>
      <dgm:spPr/>
    </dgm:pt>
    <dgm:pt modelId="{102F16A4-B7C1-4F0C-A1B9-515B6B9EA251}" type="pres">
      <dgm:prSet presAssocID="{FAC4D5AE-842B-4FF0-AEB0-C8F6D9A85CF8}" presName="spNode" presStyleCnt="0"/>
      <dgm:spPr/>
    </dgm:pt>
    <dgm:pt modelId="{3517F6D4-ABEF-40F7-A6F3-16143F8F7EE8}" type="pres">
      <dgm:prSet presAssocID="{005A8E69-5DD7-4196-B694-73760C936C00}" presName="sibTrans" presStyleLbl="sibTrans1D1" presStyleIdx="5" presStyleCnt="6"/>
      <dgm:spPr/>
    </dgm:pt>
  </dgm:ptLst>
  <dgm:cxnLst>
    <dgm:cxn modelId="{5E59B712-A99A-4B74-9E76-2FC578426862}" type="presOf" srcId="{A63FE85C-B6F9-41BB-B39F-84AAE93AA579}" destId="{EEAE995D-7D67-4861-96D2-538EA07782BE}" srcOrd="0" destOrd="0" presId="urn:microsoft.com/office/officeart/2005/8/layout/cycle5"/>
    <dgm:cxn modelId="{F860E623-B281-4CC6-AD3A-86258C5578F7}" type="presOf" srcId="{62116B2B-B12A-4125-B602-597CF9613A34}" destId="{2C4FCC98-62F2-4900-84B1-E446D28BEECE}" srcOrd="0" destOrd="0" presId="urn:microsoft.com/office/officeart/2005/8/layout/cycle5"/>
    <dgm:cxn modelId="{1AC20461-5B1D-4E64-AD98-7D611C781629}" type="presOf" srcId="{FA3A67A2-EB4F-4133-BE09-431C5060CCED}" destId="{98195F53-2BEC-43A6-B9FD-7809AF102415}" srcOrd="0" destOrd="0" presId="urn:microsoft.com/office/officeart/2005/8/layout/cycle5"/>
    <dgm:cxn modelId="{22D55461-F017-4551-A91E-46D948C56261}" type="presOf" srcId="{54A6B828-DEA6-471E-AD3F-A919DEC9EE1E}" destId="{E7223A48-DCB9-43A6-80C2-6CA991FD1A41}" srcOrd="0" destOrd="0" presId="urn:microsoft.com/office/officeart/2005/8/layout/cycle5"/>
    <dgm:cxn modelId="{3F9AAB49-4F4C-40AC-B58B-B4B47E91AADE}" type="presOf" srcId="{7193BB44-3C3F-4039-A695-2A3A2E9AD58A}" destId="{CCA3E406-2690-480A-A7CA-BE1177F7E556}" srcOrd="0" destOrd="0" presId="urn:microsoft.com/office/officeart/2005/8/layout/cycle5"/>
    <dgm:cxn modelId="{A127A052-BE38-4E9A-801E-2402647099EB}" srcId="{54A6B828-DEA6-471E-AD3F-A919DEC9EE1E}" destId="{DEE7A48F-6E6F-48A8-BCA0-9DF4480B0330}" srcOrd="3" destOrd="0" parTransId="{0CA165A5-04A6-4B35-88DE-0D8E8E133B14}" sibTransId="{E4818A8F-E46B-487D-8E8E-0EBE87BFB7BE}"/>
    <dgm:cxn modelId="{7AC44B74-53CF-471C-B907-22195FF64FB5}" type="presOf" srcId="{FAC4D5AE-842B-4FF0-AEB0-C8F6D9A85CF8}" destId="{52C75EDB-5392-47C5-9818-7BC06C10A167}" srcOrd="0" destOrd="0" presId="urn:microsoft.com/office/officeart/2005/8/layout/cycle5"/>
    <dgm:cxn modelId="{DEF39875-0A2E-4913-B255-6625221D89E1}" type="presOf" srcId="{DEE7A48F-6E6F-48A8-BCA0-9DF4480B0330}" destId="{E80C5649-E579-46E7-8206-86E79F115C87}" srcOrd="0" destOrd="0" presId="urn:microsoft.com/office/officeart/2005/8/layout/cycle5"/>
    <dgm:cxn modelId="{BCF5AB76-F40F-4E4A-A2E9-437F8F1D032E}" srcId="{54A6B828-DEA6-471E-AD3F-A919DEC9EE1E}" destId="{FAC4D5AE-842B-4FF0-AEB0-C8F6D9A85CF8}" srcOrd="5" destOrd="0" parTransId="{D9962C51-06DA-41F6-B5AE-7E789FBEC792}" sibTransId="{005A8E69-5DD7-4196-B694-73760C936C00}"/>
    <dgm:cxn modelId="{73A8A482-EFFA-4534-BE4B-67F8E4925EAB}" srcId="{54A6B828-DEA6-471E-AD3F-A919DEC9EE1E}" destId="{7EBA6A70-EDDD-44EA-AC18-0D0DD852619C}" srcOrd="2" destOrd="0" parTransId="{F01B9CF9-A918-4DBC-BC9C-8D18F7B8406A}" sibTransId="{496B4C21-C3ED-4CB7-AEEC-0A66FFB4F9AD}"/>
    <dgm:cxn modelId="{84285085-AD39-4ED3-80A5-54E010A88A84}" srcId="{54A6B828-DEA6-471E-AD3F-A919DEC9EE1E}" destId="{FA3A67A2-EB4F-4133-BE09-431C5060CCED}" srcOrd="0" destOrd="0" parTransId="{61A397C2-E638-49E4-8C3D-444CDE2F04B5}" sibTransId="{62116B2B-B12A-4125-B602-597CF9613A34}"/>
    <dgm:cxn modelId="{1D478E86-F43D-4D47-BAC8-3BCDAAB9894C}" type="presOf" srcId="{E4818A8F-E46B-487D-8E8E-0EBE87BFB7BE}" destId="{F2FDD050-1505-4F30-B809-15FE9D4C6BA9}" srcOrd="0" destOrd="0" presId="urn:microsoft.com/office/officeart/2005/8/layout/cycle5"/>
    <dgm:cxn modelId="{02D62A91-5070-4140-B390-3C6B00CF95F0}" type="presOf" srcId="{496B4C21-C3ED-4CB7-AEEC-0A66FFB4F9AD}" destId="{40EBFA86-9192-42F8-BCF4-4368DAEBFE6B}" srcOrd="0" destOrd="0" presId="urn:microsoft.com/office/officeart/2005/8/layout/cycle5"/>
    <dgm:cxn modelId="{204A1999-748C-44FF-9B98-AC2813F14DA2}" type="presOf" srcId="{A5587416-8A9E-4921-B882-3FC5EBF295C9}" destId="{F9B9B5D6-FE7E-47BA-AD7D-1E3D6D911758}" srcOrd="0" destOrd="0" presId="urn:microsoft.com/office/officeart/2005/8/layout/cycle5"/>
    <dgm:cxn modelId="{5DB626AA-5043-44E5-AD8C-19E3879DF905}" srcId="{54A6B828-DEA6-471E-AD3F-A919DEC9EE1E}" destId="{B04DE6A7-0F36-4F08-A33B-3F7413F2DDB5}" srcOrd="4" destOrd="0" parTransId="{EEBC6D10-1FD7-40D6-ACB6-FF72D250227A}" sibTransId="{A5587416-8A9E-4921-B882-3FC5EBF295C9}"/>
    <dgm:cxn modelId="{B23AADB2-7305-4D5B-B291-30DABD979CAC}" srcId="{54A6B828-DEA6-471E-AD3F-A919DEC9EE1E}" destId="{A63FE85C-B6F9-41BB-B39F-84AAE93AA579}" srcOrd="1" destOrd="0" parTransId="{EDF18DC0-B110-47CD-86DB-69E9391F8801}" sibTransId="{7193BB44-3C3F-4039-A695-2A3A2E9AD58A}"/>
    <dgm:cxn modelId="{71E8E1DC-D189-4168-831D-CBFAE1DF0B97}" type="presOf" srcId="{7EBA6A70-EDDD-44EA-AC18-0D0DD852619C}" destId="{C45A42B8-2B04-4AF1-BD09-7EAE6AD97A96}" srcOrd="0" destOrd="0" presId="urn:microsoft.com/office/officeart/2005/8/layout/cycle5"/>
    <dgm:cxn modelId="{2036C1DE-19C0-48AC-96CE-1C33D23C27E2}" type="presOf" srcId="{B04DE6A7-0F36-4F08-A33B-3F7413F2DDB5}" destId="{3F340282-D241-41B5-AA2A-84B3C59D1D1E}" srcOrd="0" destOrd="0" presId="urn:microsoft.com/office/officeart/2005/8/layout/cycle5"/>
    <dgm:cxn modelId="{D2EB56FD-BC5E-4F45-A5DA-0195CB09C934}" type="presOf" srcId="{005A8E69-5DD7-4196-B694-73760C936C00}" destId="{3517F6D4-ABEF-40F7-A6F3-16143F8F7EE8}" srcOrd="0" destOrd="0" presId="urn:microsoft.com/office/officeart/2005/8/layout/cycle5"/>
    <dgm:cxn modelId="{A3ED38A6-7E49-4FCA-A766-12A00B18DD57}" type="presParOf" srcId="{E7223A48-DCB9-43A6-80C2-6CA991FD1A41}" destId="{98195F53-2BEC-43A6-B9FD-7809AF102415}" srcOrd="0" destOrd="0" presId="urn:microsoft.com/office/officeart/2005/8/layout/cycle5"/>
    <dgm:cxn modelId="{AFD6341E-E683-4EB3-A46C-E2A067B776B8}" type="presParOf" srcId="{E7223A48-DCB9-43A6-80C2-6CA991FD1A41}" destId="{4AC9463C-779F-4745-ADE8-6B9F2C09AA35}" srcOrd="1" destOrd="0" presId="urn:microsoft.com/office/officeart/2005/8/layout/cycle5"/>
    <dgm:cxn modelId="{3740B34C-A3A0-4F43-ACD4-7F020021FE23}" type="presParOf" srcId="{E7223A48-DCB9-43A6-80C2-6CA991FD1A41}" destId="{2C4FCC98-62F2-4900-84B1-E446D28BEECE}" srcOrd="2" destOrd="0" presId="urn:microsoft.com/office/officeart/2005/8/layout/cycle5"/>
    <dgm:cxn modelId="{D14807F9-B55B-439C-AF4C-448811314EDA}" type="presParOf" srcId="{E7223A48-DCB9-43A6-80C2-6CA991FD1A41}" destId="{EEAE995D-7D67-4861-96D2-538EA07782BE}" srcOrd="3" destOrd="0" presId="urn:microsoft.com/office/officeart/2005/8/layout/cycle5"/>
    <dgm:cxn modelId="{BB7EA573-6F60-4F04-8C11-FC6132A664EB}" type="presParOf" srcId="{E7223A48-DCB9-43A6-80C2-6CA991FD1A41}" destId="{1E9A7892-B653-4C9A-9411-500DE50AC2F2}" srcOrd="4" destOrd="0" presId="urn:microsoft.com/office/officeart/2005/8/layout/cycle5"/>
    <dgm:cxn modelId="{5849B677-9D1D-4AE2-9912-053A352ED757}" type="presParOf" srcId="{E7223A48-DCB9-43A6-80C2-6CA991FD1A41}" destId="{CCA3E406-2690-480A-A7CA-BE1177F7E556}" srcOrd="5" destOrd="0" presId="urn:microsoft.com/office/officeart/2005/8/layout/cycle5"/>
    <dgm:cxn modelId="{AD0E93F3-69A2-4B4D-963C-A60D2815B43C}" type="presParOf" srcId="{E7223A48-DCB9-43A6-80C2-6CA991FD1A41}" destId="{C45A42B8-2B04-4AF1-BD09-7EAE6AD97A96}" srcOrd="6" destOrd="0" presId="urn:microsoft.com/office/officeart/2005/8/layout/cycle5"/>
    <dgm:cxn modelId="{714349BC-6401-48F1-8A86-4E39C2EA336D}" type="presParOf" srcId="{E7223A48-DCB9-43A6-80C2-6CA991FD1A41}" destId="{ED3E4EA2-BE37-4A02-8A51-8A317D23E271}" srcOrd="7" destOrd="0" presId="urn:microsoft.com/office/officeart/2005/8/layout/cycle5"/>
    <dgm:cxn modelId="{7D570EB0-498C-4454-B34A-1A4AAB27E172}" type="presParOf" srcId="{E7223A48-DCB9-43A6-80C2-6CA991FD1A41}" destId="{40EBFA86-9192-42F8-BCF4-4368DAEBFE6B}" srcOrd="8" destOrd="0" presId="urn:microsoft.com/office/officeart/2005/8/layout/cycle5"/>
    <dgm:cxn modelId="{465FB9C8-3994-41B4-80F5-A2EB42863BB8}" type="presParOf" srcId="{E7223A48-DCB9-43A6-80C2-6CA991FD1A41}" destId="{E80C5649-E579-46E7-8206-86E79F115C87}" srcOrd="9" destOrd="0" presId="urn:microsoft.com/office/officeart/2005/8/layout/cycle5"/>
    <dgm:cxn modelId="{07467970-9B62-40F1-AC46-87CBB1327A47}" type="presParOf" srcId="{E7223A48-DCB9-43A6-80C2-6CA991FD1A41}" destId="{82FE19C5-BA4A-4671-A393-0507F179A39B}" srcOrd="10" destOrd="0" presId="urn:microsoft.com/office/officeart/2005/8/layout/cycle5"/>
    <dgm:cxn modelId="{08639D7C-E0E1-455E-8396-5A4138D76DEA}" type="presParOf" srcId="{E7223A48-DCB9-43A6-80C2-6CA991FD1A41}" destId="{F2FDD050-1505-4F30-B809-15FE9D4C6BA9}" srcOrd="11" destOrd="0" presId="urn:microsoft.com/office/officeart/2005/8/layout/cycle5"/>
    <dgm:cxn modelId="{D5A85187-0EC1-4F4D-9EF1-E5D49854886B}" type="presParOf" srcId="{E7223A48-DCB9-43A6-80C2-6CA991FD1A41}" destId="{3F340282-D241-41B5-AA2A-84B3C59D1D1E}" srcOrd="12" destOrd="0" presId="urn:microsoft.com/office/officeart/2005/8/layout/cycle5"/>
    <dgm:cxn modelId="{6ECB5B35-0709-4419-B7D3-F21B3598B273}" type="presParOf" srcId="{E7223A48-DCB9-43A6-80C2-6CA991FD1A41}" destId="{6DDF994F-BC13-48FF-AA9A-2312885E5518}" srcOrd="13" destOrd="0" presId="urn:microsoft.com/office/officeart/2005/8/layout/cycle5"/>
    <dgm:cxn modelId="{841A6DDB-FC3D-406E-916B-320760CC458E}" type="presParOf" srcId="{E7223A48-DCB9-43A6-80C2-6CA991FD1A41}" destId="{F9B9B5D6-FE7E-47BA-AD7D-1E3D6D911758}" srcOrd="14" destOrd="0" presId="urn:microsoft.com/office/officeart/2005/8/layout/cycle5"/>
    <dgm:cxn modelId="{DF423C60-E193-4742-897D-F3CC3F45BB58}" type="presParOf" srcId="{E7223A48-DCB9-43A6-80C2-6CA991FD1A41}" destId="{52C75EDB-5392-47C5-9818-7BC06C10A167}" srcOrd="15" destOrd="0" presId="urn:microsoft.com/office/officeart/2005/8/layout/cycle5"/>
    <dgm:cxn modelId="{717F6EF4-B035-4DCA-AAE8-6216B52733D3}" type="presParOf" srcId="{E7223A48-DCB9-43A6-80C2-6CA991FD1A41}" destId="{102F16A4-B7C1-4F0C-A1B9-515B6B9EA251}" srcOrd="16" destOrd="0" presId="urn:microsoft.com/office/officeart/2005/8/layout/cycle5"/>
    <dgm:cxn modelId="{3B69A0D5-3B2E-4B4D-A53E-8BDBC4AE4AC7}" type="presParOf" srcId="{E7223A48-DCB9-43A6-80C2-6CA991FD1A41}" destId="{3517F6D4-ABEF-40F7-A6F3-16143F8F7EE8}"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95F53-2BEC-43A6-B9FD-7809AF102415}">
      <dsp:nvSpPr>
        <dsp:cNvPr id="0" name=""/>
        <dsp:cNvSpPr/>
      </dsp:nvSpPr>
      <dsp:spPr>
        <a:xfrm>
          <a:off x="3011950" y="2620"/>
          <a:ext cx="2104098" cy="948035"/>
        </a:xfrm>
        <a:prstGeom prst="round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Assessment of Situation</a:t>
          </a:r>
        </a:p>
      </dsp:txBody>
      <dsp:txXfrm>
        <a:off x="3058229" y="48899"/>
        <a:ext cx="2011540" cy="855477"/>
      </dsp:txXfrm>
    </dsp:sp>
    <dsp:sp modelId="{2C4FCC98-62F2-4900-84B1-E446D28BEECE}">
      <dsp:nvSpPr>
        <dsp:cNvPr id="0" name=""/>
        <dsp:cNvSpPr/>
      </dsp:nvSpPr>
      <dsp:spPr>
        <a:xfrm>
          <a:off x="1831304" y="476638"/>
          <a:ext cx="4465390" cy="4465390"/>
        </a:xfrm>
        <a:custGeom>
          <a:avLst/>
          <a:gdLst/>
          <a:ahLst/>
          <a:cxnLst/>
          <a:rect l="0" t="0" r="0" b="0"/>
          <a:pathLst>
            <a:path>
              <a:moveTo>
                <a:pt x="3395749" y="326853"/>
              </a:moveTo>
              <a:arcTo wR="2232695" hR="2232695" stAng="18083636" swAng="594088"/>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EAE995D-7D67-4861-96D2-538EA07782BE}">
      <dsp:nvSpPr>
        <dsp:cNvPr id="0" name=""/>
        <dsp:cNvSpPr/>
      </dsp:nvSpPr>
      <dsp:spPr>
        <a:xfrm>
          <a:off x="5268312" y="1118968"/>
          <a:ext cx="1458515" cy="94803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Goals</a:t>
          </a:r>
        </a:p>
      </dsp:txBody>
      <dsp:txXfrm>
        <a:off x="5314591" y="1165247"/>
        <a:ext cx="1365957" cy="855477"/>
      </dsp:txXfrm>
    </dsp:sp>
    <dsp:sp modelId="{CCA3E406-2690-480A-A7CA-BE1177F7E556}">
      <dsp:nvSpPr>
        <dsp:cNvPr id="0" name=""/>
        <dsp:cNvSpPr/>
      </dsp:nvSpPr>
      <dsp:spPr>
        <a:xfrm>
          <a:off x="1831304" y="476638"/>
          <a:ext cx="4465390" cy="4465390"/>
        </a:xfrm>
        <a:custGeom>
          <a:avLst/>
          <a:gdLst/>
          <a:ahLst/>
          <a:cxnLst/>
          <a:rect l="0" t="0" r="0" b="0"/>
          <a:pathLst>
            <a:path>
              <a:moveTo>
                <a:pt x="4430609" y="1840140"/>
              </a:moveTo>
              <a:arcTo wR="2232695" hR="2232695" stAng="20992414" swAng="1215173"/>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45A42B8-2B04-4AF1-BD09-7EAE6AD97A96}">
      <dsp:nvSpPr>
        <dsp:cNvPr id="0" name=""/>
        <dsp:cNvSpPr/>
      </dsp:nvSpPr>
      <dsp:spPr>
        <a:xfrm>
          <a:off x="5268312" y="3351663"/>
          <a:ext cx="1458515" cy="94803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Objectives &amp;</a:t>
          </a:r>
        </a:p>
        <a:p>
          <a:pPr marL="0" lvl="0" indent="0" algn="ctr" defTabSz="800100">
            <a:lnSpc>
              <a:spcPct val="90000"/>
            </a:lnSpc>
            <a:spcBef>
              <a:spcPct val="0"/>
            </a:spcBef>
            <a:spcAft>
              <a:spcPct val="35000"/>
            </a:spcAft>
            <a:buNone/>
          </a:pPr>
          <a:r>
            <a:rPr lang="en-US" sz="1800" b="1" kern="1200" dirty="0">
              <a:solidFill>
                <a:schemeClr val="tx1"/>
              </a:solidFill>
            </a:rPr>
            <a:t>Strategies</a:t>
          </a:r>
        </a:p>
      </dsp:txBody>
      <dsp:txXfrm>
        <a:off x="5314591" y="3397942"/>
        <a:ext cx="1365957" cy="855477"/>
      </dsp:txXfrm>
    </dsp:sp>
    <dsp:sp modelId="{40EBFA86-9192-42F8-BCF4-4368DAEBFE6B}">
      <dsp:nvSpPr>
        <dsp:cNvPr id="0" name=""/>
        <dsp:cNvSpPr/>
      </dsp:nvSpPr>
      <dsp:spPr>
        <a:xfrm>
          <a:off x="1831304" y="476638"/>
          <a:ext cx="4465390" cy="4465390"/>
        </a:xfrm>
        <a:custGeom>
          <a:avLst/>
          <a:gdLst/>
          <a:ahLst/>
          <a:cxnLst/>
          <a:rect l="0" t="0" r="0" b="0"/>
          <a:pathLst>
            <a:path>
              <a:moveTo>
                <a:pt x="3653360" y="3955088"/>
              </a:moveTo>
              <a:arcTo wR="2232695" hR="2232695" stAng="3029009" swAng="923510"/>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80C5649-E579-46E7-8206-86E79F115C87}">
      <dsp:nvSpPr>
        <dsp:cNvPr id="0" name=""/>
        <dsp:cNvSpPr/>
      </dsp:nvSpPr>
      <dsp:spPr>
        <a:xfrm>
          <a:off x="3334742" y="4468010"/>
          <a:ext cx="1458515" cy="94803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Plan of Action</a:t>
          </a:r>
        </a:p>
      </dsp:txBody>
      <dsp:txXfrm>
        <a:off x="3381021" y="4514289"/>
        <a:ext cx="1365957" cy="855477"/>
      </dsp:txXfrm>
    </dsp:sp>
    <dsp:sp modelId="{F2FDD050-1505-4F30-B809-15FE9D4C6BA9}">
      <dsp:nvSpPr>
        <dsp:cNvPr id="0" name=""/>
        <dsp:cNvSpPr/>
      </dsp:nvSpPr>
      <dsp:spPr>
        <a:xfrm>
          <a:off x="1831304" y="476638"/>
          <a:ext cx="4465390" cy="4465390"/>
        </a:xfrm>
        <a:custGeom>
          <a:avLst/>
          <a:gdLst/>
          <a:ahLst/>
          <a:cxnLst/>
          <a:rect l="0" t="0" r="0" b="0"/>
          <a:pathLst>
            <a:path>
              <a:moveTo>
                <a:pt x="1320139" y="4270382"/>
              </a:moveTo>
              <a:arcTo wR="2232695" hR="2232695" stAng="6847481" swAng="923510"/>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F340282-D241-41B5-AA2A-84B3C59D1D1E}">
      <dsp:nvSpPr>
        <dsp:cNvPr id="0" name=""/>
        <dsp:cNvSpPr/>
      </dsp:nvSpPr>
      <dsp:spPr>
        <a:xfrm>
          <a:off x="1401171" y="3351663"/>
          <a:ext cx="1458515" cy="94803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Action Taking</a:t>
          </a:r>
        </a:p>
      </dsp:txBody>
      <dsp:txXfrm>
        <a:off x="1447450" y="3397942"/>
        <a:ext cx="1365957" cy="855477"/>
      </dsp:txXfrm>
    </dsp:sp>
    <dsp:sp modelId="{F9B9B5D6-FE7E-47BA-AD7D-1E3D6D911758}">
      <dsp:nvSpPr>
        <dsp:cNvPr id="0" name=""/>
        <dsp:cNvSpPr/>
      </dsp:nvSpPr>
      <dsp:spPr>
        <a:xfrm>
          <a:off x="1831304" y="476638"/>
          <a:ext cx="4465390" cy="4465390"/>
        </a:xfrm>
        <a:custGeom>
          <a:avLst/>
          <a:gdLst/>
          <a:ahLst/>
          <a:cxnLst/>
          <a:rect l="0" t="0" r="0" b="0"/>
          <a:pathLst>
            <a:path>
              <a:moveTo>
                <a:pt x="34780" y="2625249"/>
              </a:moveTo>
              <a:arcTo wR="2232695" hR="2232695" stAng="10192414" swAng="1215173"/>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2C75EDB-5392-47C5-9818-7BC06C10A167}">
      <dsp:nvSpPr>
        <dsp:cNvPr id="0" name=""/>
        <dsp:cNvSpPr/>
      </dsp:nvSpPr>
      <dsp:spPr>
        <a:xfrm>
          <a:off x="1401171" y="1118968"/>
          <a:ext cx="1458515" cy="94803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Gauging Impact</a:t>
          </a:r>
        </a:p>
      </dsp:txBody>
      <dsp:txXfrm>
        <a:off x="1447450" y="1165247"/>
        <a:ext cx="1365957" cy="855477"/>
      </dsp:txXfrm>
    </dsp:sp>
    <dsp:sp modelId="{3517F6D4-ABEF-40F7-A6F3-16143F8F7EE8}">
      <dsp:nvSpPr>
        <dsp:cNvPr id="0" name=""/>
        <dsp:cNvSpPr/>
      </dsp:nvSpPr>
      <dsp:spPr>
        <a:xfrm>
          <a:off x="1831304" y="476638"/>
          <a:ext cx="4465390" cy="4465390"/>
        </a:xfrm>
        <a:custGeom>
          <a:avLst/>
          <a:gdLst/>
          <a:ahLst/>
          <a:cxnLst/>
          <a:rect l="0" t="0" r="0" b="0"/>
          <a:pathLst>
            <a:path>
              <a:moveTo>
                <a:pt x="759246" y="555233"/>
              </a:moveTo>
              <a:arcTo wR="2232695" hR="2232695" stAng="13722275" swAng="594088"/>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16:34:42.117"/>
    </inkml:context>
    <inkml:brush xml:id="br0">
      <inkml:brushProperty name="width" value="0.1" units="cm"/>
      <inkml:brushProperty name="height" value="0.1" units="cm"/>
    </inkml:brush>
  </inkml:definitions>
  <inkml:trace contextRef="#ctx0" brushRef="#br0">0 0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1:07.475"/>
    </inkml:context>
    <inkml:brush xml:id="br0">
      <inkml:brushProperty name="width" value="0.05" units="cm"/>
      <inkml:brushProperty name="height" value="0.05" units="cm"/>
    </inkml:brush>
  </inkml:definitions>
  <inkml:trace contextRef="#ctx0" brushRef="#br0">1 0 24575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1:08.780"/>
    </inkml:context>
    <inkml:brush xml:id="br0">
      <inkml:brushProperty name="width" value="0.05" units="cm"/>
      <inkml:brushProperty name="height" value="0.05" units="cm"/>
    </inkml:brush>
  </inkml:definitions>
  <inkml:trace contextRef="#ctx0" brushRef="#br0">0 1 24575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1:09.805"/>
    </inkml:context>
    <inkml:brush xml:id="br0">
      <inkml:brushProperty name="width" value="0.05" units="cm"/>
      <inkml:brushProperty name="height" value="0.05" units="cm"/>
    </inkml:brush>
  </inkml:definitions>
  <inkml:trace contextRef="#ctx0" brushRef="#br0">0 1 24575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1:10.182"/>
    </inkml:context>
    <inkml:brush xml:id="br0">
      <inkml:brushProperty name="width" value="0.05" units="cm"/>
      <inkml:brushProperty name="height" value="0.05" units="cm"/>
    </inkml:brush>
  </inkml:definitions>
  <inkml:trace contextRef="#ctx0" brushRef="#br0">0 1 24575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5:42.682"/>
    </inkml:context>
    <inkml:brush xml:id="br0">
      <inkml:brushProperty name="width" value="0.05" units="cm"/>
      <inkml:brushProperty name="height" value="0.05" units="cm"/>
    </inkml:brush>
  </inkml:definitions>
  <inkml:trace contextRef="#ctx0" brushRef="#br0">0 1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7:23.494"/>
    </inkml:context>
    <inkml:brush xml:id="br0">
      <inkml:brushProperty name="width" value="0.05" units="cm"/>
      <inkml:brushProperty name="height" value="0.05" units="cm"/>
    </inkml:brush>
  </inkml:definitions>
  <inkml:trace contextRef="#ctx0" brushRef="#br0">0 1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7:25.084"/>
    </inkml:context>
    <inkml:brush xml:id="br0">
      <inkml:brushProperty name="width" value="0.05" units="cm"/>
      <inkml:brushProperty name="height" value="0.05" units="cm"/>
    </inkml:brush>
  </inkml:definitions>
  <inkml:trace contextRef="#ctx0" brushRef="#br0">0 1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7:41.853"/>
    </inkml:context>
    <inkml:brush xml:id="br0">
      <inkml:brushProperty name="width" value="0.05" units="cm"/>
      <inkml:brushProperty name="height" value="0.05" units="cm"/>
    </inkml:brush>
  </inkml:definitions>
  <inkml:trace contextRef="#ctx0" brushRef="#br0">0 1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8:10.782"/>
    </inkml:context>
    <inkml:brush xml:id="br0">
      <inkml:brushProperty name="width" value="0.05" units="cm"/>
      <inkml:brushProperty name="height" value="0.05" units="cm"/>
    </inkml:brush>
  </inkml:definitions>
  <inkml:trace contextRef="#ctx0" brushRef="#br0">0 0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8:14.808"/>
    </inkml:context>
    <inkml:brush xml:id="br0">
      <inkml:brushProperty name="width" value="0.05" units="cm"/>
      <inkml:brushProperty name="height" value="0.05" units="cm"/>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16:34:56.996"/>
    </inkml:context>
    <inkml:brush xml:id="br0">
      <inkml:brushProperty name="width" value="0.1" units="cm"/>
      <inkml:brushProperty name="height" value="0.1" units="cm"/>
    </inkml:brush>
  </inkml:definitions>
  <inkml:trace contextRef="#ctx0" brushRef="#br0">0 0 24575,'0'0'-8191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7:29.377"/>
    </inkml:context>
    <inkml:brush xml:id="br0">
      <inkml:brushProperty name="width" value="0.1" units="cm"/>
      <inkml:brushProperty name="height" value="0.1" units="cm"/>
    </inkml:brush>
  </inkml:definitions>
  <inkml:trace contextRef="#ctx0" brushRef="#br0">0 1 24575,'0'0'-8191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7:58.921"/>
    </inkml:context>
    <inkml:brush xml:id="br0">
      <inkml:brushProperty name="width" value="0.1" units="cm"/>
      <inkml:brushProperty name="height" value="0.1" units="cm"/>
    </inkml:brush>
  </inkml:definitions>
  <inkml:trace contextRef="#ctx0" brushRef="#br0">0 1 24575,'0'0'-8191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9:00.729"/>
    </inkml:context>
    <inkml:brush xml:id="br0">
      <inkml:brushProperty name="width" value="0.1" units="cm"/>
      <inkml:brushProperty name="height" value="0.1" units="cm"/>
    </inkml:brush>
  </inkml:definitions>
  <inkml:trace contextRef="#ctx0" brushRef="#br0">0 0 24575,'0'0'-8191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9:45.321"/>
    </inkml:context>
    <inkml:brush xml:id="br0">
      <inkml:brushProperty name="width" value="0.1" units="cm"/>
      <inkml:brushProperty name="height" value="0.1" units="cm"/>
    </inkml:brush>
  </inkml:definitions>
  <inkml:trace contextRef="#ctx0" brushRef="#br0">0 1 24575,'0'0'-8191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5:42.682"/>
    </inkml:context>
    <inkml:brush xml:id="br0">
      <inkml:brushProperty name="width" value="0.05" units="cm"/>
      <inkml:brushProperty name="height" value="0.05" units="cm"/>
    </inkml:brush>
  </inkml:definitions>
  <inkml:trace contextRef="#ctx0" brushRef="#br0">0 1 24575,'0'0'-8191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7:23.494"/>
    </inkml:context>
    <inkml:brush xml:id="br0">
      <inkml:brushProperty name="width" value="0.05" units="cm"/>
      <inkml:brushProperty name="height" value="0.05" units="cm"/>
    </inkml:brush>
  </inkml:definitions>
  <inkml:trace contextRef="#ctx0" brushRef="#br0">0 1 24575,'0'0'-8191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7:25.084"/>
    </inkml:context>
    <inkml:brush xml:id="br0">
      <inkml:brushProperty name="width" value="0.05" units="cm"/>
      <inkml:brushProperty name="height" value="0.05" units="cm"/>
    </inkml:brush>
  </inkml:definitions>
  <inkml:trace contextRef="#ctx0" brushRef="#br0">0 1 24575,'0'0'-8191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7:41.853"/>
    </inkml:context>
    <inkml:brush xml:id="br0">
      <inkml:brushProperty name="width" value="0.05" units="cm"/>
      <inkml:brushProperty name="height" value="0.05" units="cm"/>
    </inkml:brush>
  </inkml:definitions>
  <inkml:trace contextRef="#ctx0" brushRef="#br0">0 1 24575,'0'0'-8191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8:10.782"/>
    </inkml:context>
    <inkml:brush xml:id="br0">
      <inkml:brushProperty name="width" value="0.05" units="cm"/>
      <inkml:brushProperty name="height" value="0.05" units="cm"/>
    </inkml:brush>
  </inkml:definitions>
  <inkml:trace contextRef="#ctx0" brushRef="#br0">0 0 24575,'0'0'-8191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8:14.808"/>
    </inkml:context>
    <inkml:brush xml:id="br0">
      <inkml:brushProperty name="width" value="0.05" units="cm"/>
      <inkml:brushProperty name="height" value="0.05" units="cm"/>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16:35:01.787"/>
    </inkml:context>
    <inkml:brush xml:id="br0">
      <inkml:brushProperty name="width" value="0.1" units="cm"/>
      <inkml:brushProperty name="height" value="0.1" units="cm"/>
    </inkml:brush>
  </inkml:definitions>
  <inkml:trace contextRef="#ctx0" brushRef="#br0">0 0 24575,'0'0'-8191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7:29.377"/>
    </inkml:context>
    <inkml:brush xml:id="br0">
      <inkml:brushProperty name="width" value="0.1" units="cm"/>
      <inkml:brushProperty name="height" value="0.1" units="cm"/>
    </inkml:brush>
  </inkml:definitions>
  <inkml:trace contextRef="#ctx0" brushRef="#br0">0 1 24575,'0'0'-8191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7:58.921"/>
    </inkml:context>
    <inkml:brush xml:id="br0">
      <inkml:brushProperty name="width" value="0.1" units="cm"/>
      <inkml:brushProperty name="height" value="0.1" units="cm"/>
    </inkml:brush>
  </inkml:definitions>
  <inkml:trace contextRef="#ctx0" brushRef="#br0">0 1 24575,'0'0'-8191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9:00.729"/>
    </inkml:context>
    <inkml:brush xml:id="br0">
      <inkml:brushProperty name="width" value="0.1" units="cm"/>
      <inkml:brushProperty name="height" value="0.1" units="cm"/>
    </inkml:brush>
  </inkml:definitions>
  <inkml:trace contextRef="#ctx0" brushRef="#br0">0 0 24575,'0'0'-8191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9:45.321"/>
    </inkml:context>
    <inkml:brush xml:id="br0">
      <inkml:brushProperty name="width" value="0.1" units="cm"/>
      <inkml:brushProperty name="height" value="0.1" units="cm"/>
    </inkml:brush>
  </inkml:definitions>
  <inkml:trace contextRef="#ctx0" brushRef="#br0">0 1 24575,'0'0'-8191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17:17:00.097"/>
    </inkml:context>
    <inkml:brush xml:id="br0">
      <inkml:brushProperty name="width" value="0.05" units="cm"/>
      <inkml:brushProperty name="height" value="0.05" units="cm"/>
      <inkml:brushProperty name="color" value="#E71224"/>
    </inkml:brush>
  </inkml:definitions>
  <inkml:trace contextRef="#ctx0" brushRef="#br0">0 0 24575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17:17:03.875"/>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0:54.205"/>
    </inkml:context>
    <inkml:brush xml:id="br0">
      <inkml:brushProperty name="width" value="0.1" units="cm"/>
      <inkml:brushProperty name="height" value="0.1" units="cm"/>
    </inkml:brush>
  </inkml:definitions>
  <inkml:trace contextRef="#ctx0" brushRef="#br0">1 0 24575,'0'0'-8191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0:58.014"/>
    </inkml:context>
    <inkml:brush xml:id="br0">
      <inkml:brushProperty name="width" value="0.1" units="cm"/>
      <inkml:brushProperty name="height" value="0.1" units="cm"/>
    </inkml:brush>
  </inkml:definitions>
  <inkml:trace contextRef="#ctx0" brushRef="#br0">1 0 24575,'0'0'-8191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0:58.346"/>
    </inkml:context>
    <inkml:brush xml:id="br0">
      <inkml:brushProperty name="width" value="0.1" units="cm"/>
      <inkml:brushProperty name="height" value="0.1" units="cm"/>
    </inkml:brush>
  </inkml:definitions>
  <inkml:trace contextRef="#ctx0" brushRef="#br0">1 0 24575,'0'0'-8191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19:48:10.565"/>
    </inkml:context>
    <inkml:brush xml:id="br0">
      <inkml:brushProperty name="width" value="0.1" units="cm"/>
      <inkml:brushProperty name="height" value="0.1" units="cm"/>
    </inkml:brush>
  </inkml:definitions>
  <inkml:trace contextRef="#ctx0" brushRef="#br0">0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16:35:06.426"/>
    </inkml:context>
    <inkml:brush xml:id="br0">
      <inkml:brushProperty name="width" value="0.1" units="cm"/>
      <inkml:brushProperty name="height" value="0.1" units="cm"/>
    </inkml:brush>
  </inkml:definitions>
  <inkml:trace contextRef="#ctx0" brushRef="#br0">1 0 24575,'0'0'-8191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19:48:26.759"/>
    </inkml:context>
    <inkml:brush xml:id="br0">
      <inkml:brushProperty name="width" value="0.1" units="cm"/>
      <inkml:brushProperty name="height" value="0.1" units="cm"/>
    </inkml:brush>
  </inkml:definitions>
  <inkml:trace contextRef="#ctx0" brushRef="#br0">1 0 24575,'0'0'-8191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9:14.341"/>
    </inkml:context>
    <inkml:brush xml:id="br0">
      <inkml:brushProperty name="width" value="0.05" units="cm"/>
      <inkml:brushProperty name="height" value="0.05" units="cm"/>
    </inkml:brush>
  </inkml:definitions>
  <inkml:trace contextRef="#ctx0" brushRef="#br0">0 0 24575,'0'0'-8191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2:38.612"/>
    </inkml:context>
    <inkml:brush xml:id="br0">
      <inkml:brushProperty name="width" value="0.1" units="cm"/>
      <inkml:brushProperty name="height" value="0.1" units="cm"/>
    </inkml:brush>
  </inkml:definitions>
  <inkml:trace contextRef="#ctx0" brushRef="#br0">1 1 24575,'0'0'-8191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1:07.475"/>
    </inkml:context>
    <inkml:brush xml:id="br0">
      <inkml:brushProperty name="width" value="0.05" units="cm"/>
      <inkml:brushProperty name="height" value="0.05" units="cm"/>
    </inkml:brush>
  </inkml:definitions>
  <inkml:trace contextRef="#ctx0" brushRef="#br0">1 0 24575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1:08.780"/>
    </inkml:context>
    <inkml:brush xml:id="br0">
      <inkml:brushProperty name="width" value="0.05" units="cm"/>
      <inkml:brushProperty name="height" value="0.05" units="cm"/>
    </inkml:brush>
  </inkml:definitions>
  <inkml:trace contextRef="#ctx0" brushRef="#br0">0 1 24575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1:09.805"/>
    </inkml:context>
    <inkml:brush xml:id="br0">
      <inkml:brushProperty name="width" value="0.05" units="cm"/>
      <inkml:brushProperty name="height" value="0.05" units="cm"/>
    </inkml:brush>
  </inkml:definitions>
  <inkml:trace contextRef="#ctx0" brushRef="#br0">0 1 24575</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1:10.182"/>
    </inkml:context>
    <inkml:brush xml:id="br0">
      <inkml:brushProperty name="width" value="0.05" units="cm"/>
      <inkml:brushProperty name="height" value="0.05" units="cm"/>
    </inkml:brush>
  </inkml:definitions>
  <inkml:trace contextRef="#ctx0" brushRef="#br0">0 1 24575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5:42.682"/>
    </inkml:context>
    <inkml:brush xml:id="br0">
      <inkml:brushProperty name="width" value="0.05" units="cm"/>
      <inkml:brushProperty name="height" value="0.05" units="cm"/>
    </inkml:brush>
  </inkml:definitions>
  <inkml:trace contextRef="#ctx0" brushRef="#br0">0 1 24575,'0'0'-8191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7:23.494"/>
    </inkml:context>
    <inkml:brush xml:id="br0">
      <inkml:brushProperty name="width" value="0.05" units="cm"/>
      <inkml:brushProperty name="height" value="0.05" units="cm"/>
    </inkml:brush>
  </inkml:definitions>
  <inkml:trace contextRef="#ctx0" brushRef="#br0">0 1 24575,'0'0'-8191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7:25.084"/>
    </inkml:context>
    <inkml:brush xml:id="br0">
      <inkml:brushProperty name="width" value="0.05" units="cm"/>
      <inkml:brushProperty name="height" value="0.05" units="cm"/>
    </inkml:brush>
  </inkml:definitions>
  <inkml:trace contextRef="#ctx0" brushRef="#br0">0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16:35:08.131"/>
    </inkml:context>
    <inkml:brush xml:id="br0">
      <inkml:brushProperty name="width" value="0.1" units="cm"/>
      <inkml:brushProperty name="height" value="0.1" units="cm"/>
    </inkml:brush>
  </inkml:definitions>
  <inkml:trace contextRef="#ctx0" brushRef="#br0">0 0 24575,'0'0'-8191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7:41.853"/>
    </inkml:context>
    <inkml:brush xml:id="br0">
      <inkml:brushProperty name="width" value="0.05" units="cm"/>
      <inkml:brushProperty name="height" value="0.05" units="cm"/>
    </inkml:brush>
  </inkml:definitions>
  <inkml:trace contextRef="#ctx0" brushRef="#br0">0 1 24575,'0'0'-8191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8:10.782"/>
    </inkml:context>
    <inkml:brush xml:id="br0">
      <inkml:brushProperty name="width" value="0.05" units="cm"/>
      <inkml:brushProperty name="height" value="0.05" units="cm"/>
    </inkml:brush>
  </inkml:definitions>
  <inkml:trace contextRef="#ctx0" brushRef="#br0">0 0 24575,'0'0'-8191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8:14.808"/>
    </inkml:context>
    <inkml:brush xml:id="br0">
      <inkml:brushProperty name="width" value="0.05" units="cm"/>
      <inkml:brushProperty name="height" value="0.05" units="cm"/>
    </inkml:brush>
  </inkml:definitions>
  <inkml:trace contextRef="#ctx0" brushRef="#br0">0 0 24575,'0'0'-8191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7:29.377"/>
    </inkml:context>
    <inkml:brush xml:id="br0">
      <inkml:brushProperty name="width" value="0.1" units="cm"/>
      <inkml:brushProperty name="height" value="0.1" units="cm"/>
    </inkml:brush>
  </inkml:definitions>
  <inkml:trace contextRef="#ctx0" brushRef="#br0">0 1 24575,'0'0'-8191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7:58.921"/>
    </inkml:context>
    <inkml:brush xml:id="br0">
      <inkml:brushProperty name="width" value="0.1" units="cm"/>
      <inkml:brushProperty name="height" value="0.1" units="cm"/>
    </inkml:brush>
  </inkml:definitions>
  <inkml:trace contextRef="#ctx0" brushRef="#br0">0 1 24575,'0'0'-8191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9:00.729"/>
    </inkml:context>
    <inkml:brush xml:id="br0">
      <inkml:brushProperty name="width" value="0.1" units="cm"/>
      <inkml:brushProperty name="height" value="0.1" units="cm"/>
    </inkml:brush>
  </inkml:definitions>
  <inkml:trace contextRef="#ctx0" brushRef="#br0">0 0 24575,'0'0'-8191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9:45.321"/>
    </inkml:context>
    <inkml:brush xml:id="br0">
      <inkml:brushProperty name="width" value="0.1" units="cm"/>
      <inkml:brushProperty name="height" value="0.1" units="cm"/>
    </inkml:brush>
  </inkml:definitions>
  <inkml:trace contextRef="#ctx0" brushRef="#br0">0 1 24575,'0'0'-8191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0:54.205"/>
    </inkml:context>
    <inkml:brush xml:id="br0">
      <inkml:brushProperty name="width" value="0.1" units="cm"/>
      <inkml:brushProperty name="height" value="0.1" units="cm"/>
    </inkml:brush>
  </inkml:definitions>
  <inkml:trace contextRef="#ctx0" brushRef="#br0">1 0 24575,'0'0'-8191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0:58.014"/>
    </inkml:context>
    <inkml:brush xml:id="br0">
      <inkml:brushProperty name="width" value="0.1" units="cm"/>
      <inkml:brushProperty name="height" value="0.1" units="cm"/>
    </inkml:brush>
  </inkml:definitions>
  <inkml:trace contextRef="#ctx0" brushRef="#br0">1 0 24575,'0'0'-8191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0:58.346"/>
    </inkml:context>
    <inkml:brush xml:id="br0">
      <inkml:brushProperty name="width" value="0.1" units="cm"/>
      <inkml:brushProperty name="height" value="0.1" units="cm"/>
    </inkml:brush>
  </inkml:definitions>
  <inkml:trace contextRef="#ctx0" brushRef="#br0">1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16:35:10.632"/>
    </inkml:context>
    <inkml:brush xml:id="br0">
      <inkml:brushProperty name="width" value="0.1" units="cm"/>
      <inkml:brushProperty name="height" value="0.1" units="cm"/>
    </inkml:brush>
  </inkml:definitions>
  <inkml:trace contextRef="#ctx0" brushRef="#br0">0 0 24575,'0'0'-8191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1:16.052"/>
    </inkml:context>
    <inkml:brush xml:id="br0">
      <inkml:brushProperty name="width" value="0.1" units="cm"/>
      <inkml:brushProperty name="height" value="0.1" units="cm"/>
    </inkml:brush>
  </inkml:definitions>
  <inkml:trace contextRef="#ctx0" brushRef="#br0">1 1 24575,'0'0'-8191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1:17.301"/>
    </inkml:context>
    <inkml:brush xml:id="br0">
      <inkml:brushProperty name="width" value="0.1" units="cm"/>
      <inkml:brushProperty name="height" value="0.1" units="cm"/>
    </inkml:brush>
  </inkml:definitions>
  <inkml:trace contextRef="#ctx0" brushRef="#br0">1 0 24575,'0'0'-8191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1:17.686"/>
    </inkml:context>
    <inkml:brush xml:id="br0">
      <inkml:brushProperty name="width" value="0.1" units="cm"/>
      <inkml:brushProperty name="height" value="0.1" units="cm"/>
    </inkml:brush>
  </inkml:definitions>
  <inkml:trace contextRef="#ctx0" brushRef="#br0">1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16:35:17.785"/>
    </inkml:context>
    <inkml:brush xml:id="br0">
      <inkml:brushProperty name="width" value="0.1" units="cm"/>
      <inkml:brushProperty name="height" value="0.1" units="cm"/>
    </inkml:brush>
  </inkml:definitions>
  <inkml:trace contextRef="#ctx0" brushRef="#br0">0 1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9:14.341"/>
    </inkml:context>
    <inkml:brush xml:id="br0">
      <inkml:brushProperty name="width" value="0.05" units="cm"/>
      <inkml:brushProperty name="height" value="0.05" units="cm"/>
    </inkml:brush>
  </inkml:definitions>
  <inkml:trace contextRef="#ctx0" brushRef="#br0">0 0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2:38.612"/>
    </inkml:context>
    <inkml:brush xml:id="br0">
      <inkml:brushProperty name="width" value="0.1" units="cm"/>
      <inkml:brushProperty name="height" value="0.1" units="cm"/>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FD2D686-82E6-440B-A5CC-FB2786DC387E}" type="datetimeFigureOut">
              <a:rPr lang="en-US" smtClean="0"/>
              <a:t>3/28/2022</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2C1C1E98-2F62-4D6D-8A1E-74C1482EE135}" type="slidenum">
              <a:rPr lang="en-US" smtClean="0"/>
              <a:t>‹#›</a:t>
            </a:fld>
            <a:endParaRPr lang="en-US" dirty="0"/>
          </a:p>
        </p:txBody>
      </p:sp>
    </p:spTree>
    <p:extLst>
      <p:ext uri="{BB962C8B-B14F-4D97-AF65-F5344CB8AC3E}">
        <p14:creationId xmlns:p14="http://schemas.microsoft.com/office/powerpoint/2010/main" val="411550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1C1E98-2F62-4D6D-8A1E-74C1482EE135}" type="slidenum">
              <a:rPr lang="en-US" smtClean="0"/>
              <a:t>1</a:t>
            </a:fld>
            <a:endParaRPr lang="en-US" dirty="0"/>
          </a:p>
        </p:txBody>
      </p:sp>
    </p:spTree>
    <p:extLst>
      <p:ext uri="{BB962C8B-B14F-4D97-AF65-F5344CB8AC3E}">
        <p14:creationId xmlns:p14="http://schemas.microsoft.com/office/powerpoint/2010/main" val="1913055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1C1E98-2F62-4D6D-8A1E-74C1482EE135}" type="slidenum">
              <a:rPr lang="en-US" smtClean="0"/>
              <a:t>67</a:t>
            </a:fld>
            <a:endParaRPr lang="en-US" dirty="0"/>
          </a:p>
        </p:txBody>
      </p:sp>
    </p:spTree>
    <p:extLst>
      <p:ext uri="{BB962C8B-B14F-4D97-AF65-F5344CB8AC3E}">
        <p14:creationId xmlns:p14="http://schemas.microsoft.com/office/powerpoint/2010/main" val="2491492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1C1E98-2F62-4D6D-8A1E-74C1482EE135}" type="slidenum">
              <a:rPr lang="en-US" smtClean="0"/>
              <a:t>69</a:t>
            </a:fld>
            <a:endParaRPr lang="en-US" dirty="0"/>
          </a:p>
        </p:txBody>
      </p:sp>
    </p:spTree>
    <p:extLst>
      <p:ext uri="{BB962C8B-B14F-4D97-AF65-F5344CB8AC3E}">
        <p14:creationId xmlns:p14="http://schemas.microsoft.com/office/powerpoint/2010/main" val="1753470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1C1E98-2F62-4D6D-8A1E-74C1482EE135}" type="slidenum">
              <a:rPr lang="en-US" smtClean="0"/>
              <a:t>72</a:t>
            </a:fld>
            <a:endParaRPr lang="en-US" dirty="0"/>
          </a:p>
        </p:txBody>
      </p:sp>
    </p:spTree>
    <p:extLst>
      <p:ext uri="{BB962C8B-B14F-4D97-AF65-F5344CB8AC3E}">
        <p14:creationId xmlns:p14="http://schemas.microsoft.com/office/powerpoint/2010/main" val="1486893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1C1E98-2F62-4D6D-8A1E-74C1482EE135}" type="slidenum">
              <a:rPr lang="en-US" smtClean="0"/>
              <a:t>73</a:t>
            </a:fld>
            <a:endParaRPr lang="en-US" dirty="0"/>
          </a:p>
        </p:txBody>
      </p:sp>
    </p:spTree>
    <p:extLst>
      <p:ext uri="{BB962C8B-B14F-4D97-AF65-F5344CB8AC3E}">
        <p14:creationId xmlns:p14="http://schemas.microsoft.com/office/powerpoint/2010/main" val="1210913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1C1E98-2F62-4D6D-8A1E-74C1482EE135}" type="slidenum">
              <a:rPr lang="en-US" smtClean="0"/>
              <a:t>74</a:t>
            </a:fld>
            <a:endParaRPr lang="en-US" dirty="0"/>
          </a:p>
        </p:txBody>
      </p:sp>
    </p:spTree>
    <p:extLst>
      <p:ext uri="{BB962C8B-B14F-4D97-AF65-F5344CB8AC3E}">
        <p14:creationId xmlns:p14="http://schemas.microsoft.com/office/powerpoint/2010/main" val="1486893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1C1E98-2F62-4D6D-8A1E-74C1482EE135}" type="slidenum">
              <a:rPr lang="en-US" smtClean="0"/>
              <a:t>12</a:t>
            </a:fld>
            <a:endParaRPr lang="en-US" dirty="0"/>
          </a:p>
        </p:txBody>
      </p:sp>
    </p:spTree>
    <p:extLst>
      <p:ext uri="{BB962C8B-B14F-4D97-AF65-F5344CB8AC3E}">
        <p14:creationId xmlns:p14="http://schemas.microsoft.com/office/powerpoint/2010/main" val="942328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1C1E98-2F62-4D6D-8A1E-74C1482EE135}" type="slidenum">
              <a:rPr lang="en-US" smtClean="0"/>
              <a:t>14</a:t>
            </a:fld>
            <a:endParaRPr lang="en-US" dirty="0"/>
          </a:p>
        </p:txBody>
      </p:sp>
    </p:spTree>
    <p:extLst>
      <p:ext uri="{BB962C8B-B14F-4D97-AF65-F5344CB8AC3E}">
        <p14:creationId xmlns:p14="http://schemas.microsoft.com/office/powerpoint/2010/main" val="4076213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1C1E98-2F62-4D6D-8A1E-74C1482EE135}" type="slidenum">
              <a:rPr lang="en-US" smtClean="0"/>
              <a:t>15</a:t>
            </a:fld>
            <a:endParaRPr lang="en-US" dirty="0"/>
          </a:p>
        </p:txBody>
      </p:sp>
    </p:spTree>
    <p:extLst>
      <p:ext uri="{BB962C8B-B14F-4D97-AF65-F5344CB8AC3E}">
        <p14:creationId xmlns:p14="http://schemas.microsoft.com/office/powerpoint/2010/main" val="516446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1C1E98-2F62-4D6D-8A1E-74C1482EE135}" type="slidenum">
              <a:rPr lang="en-US" smtClean="0"/>
              <a:t>25</a:t>
            </a:fld>
            <a:endParaRPr lang="en-US" dirty="0"/>
          </a:p>
        </p:txBody>
      </p:sp>
    </p:spTree>
    <p:extLst>
      <p:ext uri="{BB962C8B-B14F-4D97-AF65-F5344CB8AC3E}">
        <p14:creationId xmlns:p14="http://schemas.microsoft.com/office/powerpoint/2010/main" val="1802539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1C1E98-2F62-4D6D-8A1E-74C1482EE135}" type="slidenum">
              <a:rPr lang="en-US" smtClean="0"/>
              <a:t>33</a:t>
            </a:fld>
            <a:endParaRPr lang="en-US" dirty="0"/>
          </a:p>
        </p:txBody>
      </p:sp>
    </p:spTree>
    <p:extLst>
      <p:ext uri="{BB962C8B-B14F-4D97-AF65-F5344CB8AC3E}">
        <p14:creationId xmlns:p14="http://schemas.microsoft.com/office/powerpoint/2010/main" val="3001950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1C1E98-2F62-4D6D-8A1E-74C1482EE135}" type="slidenum">
              <a:rPr lang="en-US" smtClean="0"/>
              <a:t>34</a:t>
            </a:fld>
            <a:endParaRPr lang="en-US" dirty="0"/>
          </a:p>
        </p:txBody>
      </p:sp>
    </p:spTree>
    <p:extLst>
      <p:ext uri="{BB962C8B-B14F-4D97-AF65-F5344CB8AC3E}">
        <p14:creationId xmlns:p14="http://schemas.microsoft.com/office/powerpoint/2010/main" val="736432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1C1E98-2F62-4D6D-8A1E-74C1482EE135}" type="slidenum">
              <a:rPr lang="en-US" smtClean="0"/>
              <a:t>36</a:t>
            </a:fld>
            <a:endParaRPr lang="en-US" dirty="0"/>
          </a:p>
        </p:txBody>
      </p:sp>
    </p:spTree>
    <p:extLst>
      <p:ext uri="{BB962C8B-B14F-4D97-AF65-F5344CB8AC3E}">
        <p14:creationId xmlns:p14="http://schemas.microsoft.com/office/powerpoint/2010/main" val="1311013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90D3DF7-73EE-3E4D-9809-02B5CBE3AF7B}" type="slidenum">
              <a:rPr kumimoji="0" lang="en-US" sz="1200" b="0" i="0" u="none" strike="noStrike" kern="1200" cap="none" spc="0" normalizeH="0" baseline="0" noProof="0" smtClean="0">
                <a:ln>
                  <a:noFill/>
                </a:ln>
                <a:solidFill>
                  <a:srgbClr val="000000"/>
                </a:solidFill>
                <a:effectLst/>
                <a:uLnTx/>
                <a:uFillTx/>
                <a:latin typeface="Trebuchet MS"/>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61</a:t>
            </a:fld>
            <a:endParaRPr kumimoji="0" lang="en-US" sz="1200" b="0" i="0" u="none" strike="noStrike" kern="1200" cap="none" spc="0" normalizeH="0" baseline="0" noProof="0" dirty="0">
              <a:ln>
                <a:noFill/>
              </a:ln>
              <a:solidFill>
                <a:srgbClr val="000000"/>
              </a:solidFill>
              <a:effectLst/>
              <a:uLnTx/>
              <a:uFillTx/>
              <a:latin typeface="Trebuchet MS"/>
              <a:ea typeface="ＭＳ Ｐゴシック" charset="-128"/>
              <a:cs typeface="+mn-cs"/>
            </a:endParaRPr>
          </a:p>
        </p:txBody>
      </p:sp>
    </p:spTree>
    <p:extLst>
      <p:ext uri="{BB962C8B-B14F-4D97-AF65-F5344CB8AC3E}">
        <p14:creationId xmlns:p14="http://schemas.microsoft.com/office/powerpoint/2010/main" val="2669210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3/28/2022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3/28/2022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3/28/2022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dirty="0"/>
          </a:p>
        </p:txBody>
      </p:sp>
    </p:spTree>
    <p:extLst>
      <p:ext uri="{BB962C8B-B14F-4D97-AF65-F5344CB8AC3E}">
        <p14:creationId xmlns:p14="http://schemas.microsoft.com/office/powerpoint/2010/main" val="371800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Rectangle 4"/>
          <p:cNvSpPr/>
          <p:nvPr userDrawn="1"/>
        </p:nvSpPr>
        <p:spPr>
          <a:xfrm>
            <a:off x="56" y="3336635"/>
            <a:ext cx="12192000" cy="2112820"/>
          </a:xfrm>
          <a:prstGeom prst="rect">
            <a:avLst/>
          </a:prstGeom>
          <a:blipFill dpi="0" rotWithShape="1">
            <a:blip r:embed="rId3">
              <a:alphaModFix amt="80000"/>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cap="all" dirty="0">
              <a:latin typeface="Trebuchet MS"/>
            </a:endParaRPr>
          </a:p>
        </p:txBody>
      </p:sp>
      <p:sp>
        <p:nvSpPr>
          <p:cNvPr id="3074" name="Rectangle 2"/>
          <p:cNvSpPr>
            <a:spLocks noGrp="1" noChangeArrowheads="1"/>
          </p:cNvSpPr>
          <p:nvPr>
            <p:ph type="ctrTitle" hasCustomPrompt="1"/>
          </p:nvPr>
        </p:nvSpPr>
        <p:spPr>
          <a:xfrm>
            <a:off x="591683" y="3697111"/>
            <a:ext cx="11008635" cy="767116"/>
          </a:xfrm>
        </p:spPr>
        <p:txBody>
          <a:bodyPr anchor="ctr" anchorCtr="1"/>
          <a:lstStyle>
            <a:lvl1pPr algn="ctr">
              <a:lnSpc>
                <a:spcPct val="90000"/>
              </a:lnSpc>
              <a:defRPr sz="3000" cap="all" baseline="0">
                <a:solidFill>
                  <a:schemeClr val="bg1"/>
                </a:solidFill>
                <a:latin typeface="Trebuchet MS"/>
                <a:cs typeface="Trebuchet MS"/>
              </a:defRPr>
            </a:lvl1pPr>
          </a:lstStyle>
          <a:p>
            <a:r>
              <a:rPr lang="en-US" dirty="0"/>
              <a:t>DOCUMENT TITLE 30 PT.</a:t>
            </a:r>
            <a:br>
              <a:rPr lang="en-US" dirty="0"/>
            </a:br>
            <a:r>
              <a:rPr lang="en-US" dirty="0"/>
              <a:t>TWO LINES MAX</a:t>
            </a:r>
          </a:p>
        </p:txBody>
      </p:sp>
      <p:sp>
        <p:nvSpPr>
          <p:cNvPr id="3075" name="Rectangle 3"/>
          <p:cNvSpPr>
            <a:spLocks noGrp="1" noChangeArrowheads="1"/>
          </p:cNvSpPr>
          <p:nvPr>
            <p:ph type="subTitle" idx="1" hasCustomPrompt="1"/>
          </p:nvPr>
        </p:nvSpPr>
        <p:spPr>
          <a:xfrm>
            <a:off x="618351" y="4572000"/>
            <a:ext cx="10955299" cy="457200"/>
          </a:xfrm>
        </p:spPr>
        <p:txBody>
          <a:bodyPr anchor="ctr"/>
          <a:lstStyle>
            <a:lvl1pPr algn="ctr">
              <a:defRPr sz="2200" baseline="0">
                <a:solidFill>
                  <a:schemeClr val="bg1"/>
                </a:solidFill>
              </a:defRPr>
            </a:lvl1pPr>
          </a:lstStyle>
          <a:p>
            <a:r>
              <a:rPr lang="en-US" dirty="0"/>
              <a:t>Insert Name 22 </a:t>
            </a:r>
            <a:r>
              <a:rPr lang="en-US" dirty="0" err="1"/>
              <a:t>pt</a:t>
            </a:r>
            <a:r>
              <a:rPr lang="en-US" dirty="0"/>
              <a:t> | Insert Date 22 </a:t>
            </a:r>
            <a:r>
              <a:rPr lang="en-US" dirty="0" err="1"/>
              <a:t>pt</a:t>
            </a:r>
            <a:endParaRPr lang="en-US" dirty="0"/>
          </a:p>
        </p:txBody>
      </p:sp>
      <p:pic>
        <p:nvPicPr>
          <p:cNvPr id="2" name="Picture 1"/>
          <p:cNvPicPr>
            <a:picLocks noChangeAspect="1"/>
          </p:cNvPicPr>
          <p:nvPr userDrawn="1"/>
        </p:nvPicPr>
        <p:blipFill>
          <a:blip r:embed="rId4"/>
          <a:stretch>
            <a:fillRect/>
          </a:stretch>
        </p:blipFill>
        <p:spPr>
          <a:xfrm>
            <a:off x="4977200" y="5808058"/>
            <a:ext cx="2338001" cy="668943"/>
          </a:xfrm>
          <a:prstGeom prst="rect">
            <a:avLst/>
          </a:prstGeom>
        </p:spPr>
      </p:pic>
    </p:spTree>
    <p:extLst>
      <p:ext uri="{BB962C8B-B14F-4D97-AF65-F5344CB8AC3E}">
        <p14:creationId xmlns:p14="http://schemas.microsoft.com/office/powerpoint/2010/main" val="2887718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Rectangle 4"/>
          <p:cNvSpPr/>
          <p:nvPr userDrawn="1"/>
        </p:nvSpPr>
        <p:spPr>
          <a:xfrm>
            <a:off x="56" y="3336635"/>
            <a:ext cx="12192000" cy="2112820"/>
          </a:xfrm>
          <a:prstGeom prst="rect">
            <a:avLst/>
          </a:prstGeom>
          <a:blipFill dpi="0" rotWithShape="1">
            <a:blip r:embed="rId3">
              <a:alphaModFix amt="80000"/>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cap="all" dirty="0">
              <a:latin typeface="Trebuchet MS"/>
            </a:endParaRPr>
          </a:p>
        </p:txBody>
      </p:sp>
      <p:sp>
        <p:nvSpPr>
          <p:cNvPr id="3074" name="Rectangle 2"/>
          <p:cNvSpPr>
            <a:spLocks noGrp="1" noChangeArrowheads="1"/>
          </p:cNvSpPr>
          <p:nvPr>
            <p:ph type="ctrTitle" hasCustomPrompt="1"/>
          </p:nvPr>
        </p:nvSpPr>
        <p:spPr>
          <a:xfrm>
            <a:off x="591683" y="3697111"/>
            <a:ext cx="11008635" cy="767116"/>
          </a:xfrm>
        </p:spPr>
        <p:txBody>
          <a:bodyPr anchor="ctr" anchorCtr="1"/>
          <a:lstStyle>
            <a:lvl1pPr algn="ctr">
              <a:lnSpc>
                <a:spcPct val="90000"/>
              </a:lnSpc>
              <a:defRPr sz="3000" cap="all" baseline="0">
                <a:solidFill>
                  <a:schemeClr val="bg1"/>
                </a:solidFill>
                <a:latin typeface="Trebuchet MS"/>
                <a:cs typeface="Trebuchet MS"/>
              </a:defRPr>
            </a:lvl1pPr>
          </a:lstStyle>
          <a:p>
            <a:r>
              <a:rPr lang="en-US" dirty="0"/>
              <a:t>DOCUMENT TITLE 30 PT.</a:t>
            </a:r>
            <a:br>
              <a:rPr lang="en-US" dirty="0"/>
            </a:br>
            <a:r>
              <a:rPr lang="en-US" dirty="0"/>
              <a:t>TWO LINES MAX</a:t>
            </a:r>
          </a:p>
        </p:txBody>
      </p:sp>
      <p:sp>
        <p:nvSpPr>
          <p:cNvPr id="3075" name="Rectangle 3"/>
          <p:cNvSpPr>
            <a:spLocks noGrp="1" noChangeArrowheads="1"/>
          </p:cNvSpPr>
          <p:nvPr>
            <p:ph type="subTitle" idx="1" hasCustomPrompt="1"/>
          </p:nvPr>
        </p:nvSpPr>
        <p:spPr>
          <a:xfrm>
            <a:off x="618351" y="4572000"/>
            <a:ext cx="10955299" cy="457200"/>
          </a:xfrm>
        </p:spPr>
        <p:txBody>
          <a:bodyPr anchor="ctr"/>
          <a:lstStyle>
            <a:lvl1pPr algn="ctr">
              <a:defRPr sz="2200" baseline="0">
                <a:solidFill>
                  <a:schemeClr val="bg1"/>
                </a:solidFill>
              </a:defRPr>
            </a:lvl1pPr>
          </a:lstStyle>
          <a:p>
            <a:r>
              <a:rPr lang="en-US" dirty="0"/>
              <a:t>Insert Name 22 </a:t>
            </a:r>
            <a:r>
              <a:rPr lang="en-US" dirty="0" err="1"/>
              <a:t>pt</a:t>
            </a:r>
            <a:r>
              <a:rPr lang="en-US" dirty="0"/>
              <a:t> | Insert Date 22 </a:t>
            </a:r>
            <a:r>
              <a:rPr lang="en-US" dirty="0" err="1"/>
              <a:t>pt</a:t>
            </a:r>
            <a:endParaRPr lang="en-US" dirty="0"/>
          </a:p>
        </p:txBody>
      </p:sp>
      <p:pic>
        <p:nvPicPr>
          <p:cNvPr id="2" name="Picture 1"/>
          <p:cNvPicPr>
            <a:picLocks noChangeAspect="1"/>
          </p:cNvPicPr>
          <p:nvPr userDrawn="1"/>
        </p:nvPicPr>
        <p:blipFill>
          <a:blip r:embed="rId4"/>
          <a:stretch>
            <a:fillRect/>
          </a:stretch>
        </p:blipFill>
        <p:spPr>
          <a:xfrm>
            <a:off x="4977200" y="5808058"/>
            <a:ext cx="2338001" cy="668943"/>
          </a:xfrm>
          <a:prstGeom prst="rect">
            <a:avLst/>
          </a:prstGeom>
        </p:spPr>
      </p:pic>
    </p:spTree>
    <p:extLst>
      <p:ext uri="{BB962C8B-B14F-4D97-AF65-F5344CB8AC3E}">
        <p14:creationId xmlns:p14="http://schemas.microsoft.com/office/powerpoint/2010/main" val="2734808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l="2439" t="1082"/>
          <a:stretch/>
        </p:blipFill>
        <p:spPr>
          <a:xfrm>
            <a:off x="0" y="0"/>
            <a:ext cx="12192000" cy="6963013"/>
          </a:xfrm>
          <a:prstGeom prst="rect">
            <a:avLst/>
          </a:prstGeom>
        </p:spPr>
      </p:pic>
      <p:sp>
        <p:nvSpPr>
          <p:cNvPr id="5" name="Rectangle 4"/>
          <p:cNvSpPr/>
          <p:nvPr userDrawn="1"/>
        </p:nvSpPr>
        <p:spPr>
          <a:xfrm>
            <a:off x="56" y="3336635"/>
            <a:ext cx="12192000" cy="2112820"/>
          </a:xfrm>
          <a:prstGeom prst="rect">
            <a:avLst/>
          </a:prstGeom>
          <a:blipFill dpi="0" rotWithShape="1">
            <a:blip r:embed="rId3">
              <a:alphaModFix amt="80000"/>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cap="all" dirty="0">
              <a:latin typeface="Trebuchet MS"/>
            </a:endParaRPr>
          </a:p>
        </p:txBody>
      </p:sp>
      <p:sp>
        <p:nvSpPr>
          <p:cNvPr id="3074" name="Rectangle 2"/>
          <p:cNvSpPr>
            <a:spLocks noGrp="1" noChangeArrowheads="1"/>
          </p:cNvSpPr>
          <p:nvPr>
            <p:ph type="ctrTitle" hasCustomPrompt="1"/>
          </p:nvPr>
        </p:nvSpPr>
        <p:spPr>
          <a:xfrm>
            <a:off x="591683" y="3697111"/>
            <a:ext cx="11008635" cy="767116"/>
          </a:xfrm>
        </p:spPr>
        <p:txBody>
          <a:bodyPr anchor="ctr" anchorCtr="1"/>
          <a:lstStyle>
            <a:lvl1pPr algn="ctr">
              <a:lnSpc>
                <a:spcPct val="90000"/>
              </a:lnSpc>
              <a:defRPr sz="3000" cap="all" baseline="0">
                <a:solidFill>
                  <a:schemeClr val="bg1"/>
                </a:solidFill>
                <a:latin typeface="Trebuchet MS"/>
                <a:cs typeface="Trebuchet MS"/>
              </a:defRPr>
            </a:lvl1pPr>
          </a:lstStyle>
          <a:p>
            <a:r>
              <a:rPr lang="en-US" dirty="0"/>
              <a:t>DOCUMENT TITLE 30 PT.</a:t>
            </a:r>
            <a:br>
              <a:rPr lang="en-US" dirty="0"/>
            </a:br>
            <a:r>
              <a:rPr lang="en-US" dirty="0"/>
              <a:t>TWO LINES MAX</a:t>
            </a:r>
          </a:p>
        </p:txBody>
      </p:sp>
      <p:sp>
        <p:nvSpPr>
          <p:cNvPr id="3075" name="Rectangle 3"/>
          <p:cNvSpPr>
            <a:spLocks noGrp="1" noChangeArrowheads="1"/>
          </p:cNvSpPr>
          <p:nvPr>
            <p:ph type="subTitle" idx="1" hasCustomPrompt="1"/>
          </p:nvPr>
        </p:nvSpPr>
        <p:spPr>
          <a:xfrm>
            <a:off x="618351" y="4572000"/>
            <a:ext cx="10955299" cy="457200"/>
          </a:xfrm>
        </p:spPr>
        <p:txBody>
          <a:bodyPr anchor="ctr"/>
          <a:lstStyle>
            <a:lvl1pPr algn="ctr">
              <a:defRPr sz="2200" baseline="0">
                <a:solidFill>
                  <a:schemeClr val="bg1"/>
                </a:solidFill>
              </a:defRPr>
            </a:lvl1pPr>
          </a:lstStyle>
          <a:p>
            <a:r>
              <a:rPr lang="en-US" dirty="0"/>
              <a:t>Insert Name 22 </a:t>
            </a:r>
            <a:r>
              <a:rPr lang="en-US" dirty="0" err="1"/>
              <a:t>pt</a:t>
            </a:r>
            <a:r>
              <a:rPr lang="en-US" dirty="0"/>
              <a:t> | Insert Date 22 </a:t>
            </a:r>
            <a:r>
              <a:rPr lang="en-US" dirty="0" err="1"/>
              <a:t>pt</a:t>
            </a:r>
            <a:endParaRPr lang="en-US" dirty="0"/>
          </a:p>
        </p:txBody>
      </p:sp>
      <p:pic>
        <p:nvPicPr>
          <p:cNvPr id="7" name="Picture 6"/>
          <p:cNvPicPr>
            <a:picLocks noChangeAspect="1"/>
          </p:cNvPicPr>
          <p:nvPr userDrawn="1"/>
        </p:nvPicPr>
        <p:blipFill>
          <a:blip r:embed="rId4"/>
          <a:stretch>
            <a:fillRect/>
          </a:stretch>
        </p:blipFill>
        <p:spPr>
          <a:xfrm>
            <a:off x="4977200" y="5808058"/>
            <a:ext cx="2338001" cy="668943"/>
          </a:xfrm>
          <a:prstGeom prst="rect">
            <a:avLst/>
          </a:prstGeom>
          <a:effectLst>
            <a:glow rad="406400">
              <a:schemeClr val="bg1">
                <a:alpha val="18000"/>
              </a:schemeClr>
            </a:glow>
            <a:softEdge rad="0"/>
          </a:effectLst>
        </p:spPr>
      </p:pic>
    </p:spTree>
    <p:extLst>
      <p:ext uri="{BB962C8B-B14F-4D97-AF65-F5344CB8AC3E}">
        <p14:creationId xmlns:p14="http://schemas.microsoft.com/office/powerpoint/2010/main" val="1261079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vider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74" name="Rectangle 2"/>
          <p:cNvSpPr>
            <a:spLocks noGrp="1" noChangeArrowheads="1"/>
          </p:cNvSpPr>
          <p:nvPr>
            <p:ph type="ctrTitle" hasCustomPrompt="1"/>
          </p:nvPr>
        </p:nvSpPr>
        <p:spPr>
          <a:xfrm>
            <a:off x="609600" y="2772750"/>
            <a:ext cx="10972800" cy="1314628"/>
          </a:xfrm>
        </p:spPr>
        <p:txBody>
          <a:bodyPr anchor="ctr" anchorCtr="1"/>
          <a:lstStyle>
            <a:lvl1pPr algn="ctr">
              <a:lnSpc>
                <a:spcPct val="90000"/>
              </a:lnSpc>
              <a:defRPr sz="3000" cap="all" baseline="0">
                <a:solidFill>
                  <a:schemeClr val="bg1"/>
                </a:solidFill>
                <a:latin typeface="Trebuchet MS"/>
                <a:cs typeface="Trebuchet MS"/>
              </a:defRPr>
            </a:lvl1pPr>
          </a:lstStyle>
          <a:p>
            <a:r>
              <a:rPr lang="en-US" dirty="0"/>
              <a:t>DIVIDER SLIDE TITLE 30 </a:t>
            </a:r>
            <a:r>
              <a:rPr lang="en-US" dirty="0" err="1"/>
              <a:t>pt</a:t>
            </a:r>
            <a:r>
              <a:rPr lang="en-US" dirty="0"/>
              <a:t> one line</a:t>
            </a:r>
          </a:p>
        </p:txBody>
      </p:sp>
      <p:sp>
        <p:nvSpPr>
          <p:cNvPr id="3075" name="Rectangle 3"/>
          <p:cNvSpPr>
            <a:spLocks noGrp="1" noChangeArrowheads="1"/>
          </p:cNvSpPr>
          <p:nvPr>
            <p:ph type="subTitle" idx="1" hasCustomPrompt="1"/>
          </p:nvPr>
        </p:nvSpPr>
        <p:spPr>
          <a:xfrm>
            <a:off x="609600" y="4388686"/>
            <a:ext cx="10988843" cy="457200"/>
          </a:xfrm>
        </p:spPr>
        <p:txBody>
          <a:bodyPr anchor="ctr"/>
          <a:lstStyle>
            <a:lvl1pPr marL="0" marR="0" indent="0" algn="ctr" defTabSz="457200" rtl="0" eaLnBrk="1" fontAlgn="auto" latinLnBrk="0" hangingPunct="1">
              <a:lnSpc>
                <a:spcPct val="100000"/>
              </a:lnSpc>
              <a:spcBef>
                <a:spcPct val="20000"/>
              </a:spcBef>
              <a:spcAft>
                <a:spcPts val="0"/>
              </a:spcAft>
              <a:buClrTx/>
              <a:buSzTx/>
              <a:buFont typeface="Arial"/>
              <a:buNone/>
              <a:tabLst/>
              <a:defRPr sz="2200" baseline="0">
                <a:solidFill>
                  <a:schemeClr val="bg1"/>
                </a:solidFill>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Optional Section Subtitle 20 </a:t>
            </a:r>
            <a:r>
              <a:rPr lang="en-US" dirty="0" err="1"/>
              <a:t>pt</a:t>
            </a:r>
            <a:r>
              <a:rPr lang="en-US" dirty="0"/>
              <a:t> One Line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27001" y="5808124"/>
            <a:ext cx="2338001" cy="668811"/>
          </a:xfrm>
          <a:prstGeom prst="rect">
            <a:avLst/>
          </a:prstGeom>
        </p:spPr>
      </p:pic>
    </p:spTree>
    <p:extLst>
      <p:ext uri="{BB962C8B-B14F-4D97-AF65-F5344CB8AC3E}">
        <p14:creationId xmlns:p14="http://schemas.microsoft.com/office/powerpoint/2010/main" val="457088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Content – Para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08061"/>
            <a:ext cx="10972800" cy="729293"/>
          </a:xfrm>
        </p:spPr>
        <p:txBody>
          <a:bodyPr/>
          <a:lstStyle>
            <a:lvl1pPr>
              <a:defRPr sz="2400">
                <a:solidFill>
                  <a:schemeClr val="accent1"/>
                </a:solidFill>
              </a:defRPr>
            </a:lvl1pPr>
          </a:lstStyle>
          <a:p>
            <a:r>
              <a:rPr lang="en-US" dirty="0"/>
              <a:t>Slide Title Trebuchet 24 pt</a:t>
            </a:r>
            <a:br>
              <a:rPr lang="en-US" dirty="0"/>
            </a:br>
            <a:r>
              <a:rPr lang="en-US" dirty="0"/>
              <a:t>Two Lines Max</a:t>
            </a:r>
          </a:p>
        </p:txBody>
      </p:sp>
      <p:sp>
        <p:nvSpPr>
          <p:cNvPr id="6" name="Slide Number Placeholder 5"/>
          <p:cNvSpPr>
            <a:spLocks noGrp="1"/>
          </p:cNvSpPr>
          <p:nvPr>
            <p:ph type="sldNum" sz="quarter" idx="12"/>
          </p:nvPr>
        </p:nvSpPr>
        <p:spPr/>
        <p:txBody>
          <a:bodyPr/>
          <a:lstStyle>
            <a:lvl1pPr>
              <a:defRPr smtClean="0"/>
            </a:lvl1pPr>
          </a:lstStyle>
          <a:p>
            <a:fld id="{5D7E0B00-4FDE-D040-8275-1F4B80113D68}" type="slidenum">
              <a:rPr lang="en-US"/>
              <a:pPr/>
              <a:t>‹#›</a:t>
            </a:fld>
            <a:endParaRPr lang="en-US" dirty="0"/>
          </a:p>
        </p:txBody>
      </p:sp>
      <p:cxnSp>
        <p:nvCxnSpPr>
          <p:cNvPr id="9" name="Straight Connector 8"/>
          <p:cNvCxnSpPr/>
          <p:nvPr userDrawn="1"/>
        </p:nvCxnSpPr>
        <p:spPr>
          <a:xfrm>
            <a:off x="0" y="1068774"/>
            <a:ext cx="12192000" cy="0"/>
          </a:xfrm>
          <a:prstGeom prst="line">
            <a:avLst/>
          </a:prstGeom>
          <a:ln w="28575">
            <a:solidFill>
              <a:srgbClr val="F6B333"/>
            </a:solidFill>
          </a:ln>
          <a:effectLst/>
        </p:spPr>
        <p:style>
          <a:lnRef idx="2">
            <a:schemeClr val="accent1"/>
          </a:lnRef>
          <a:fillRef idx="0">
            <a:schemeClr val="accent1"/>
          </a:fillRef>
          <a:effectRef idx="1">
            <a:schemeClr val="accent1"/>
          </a:effectRef>
          <a:fontRef idx="minor">
            <a:schemeClr val="tx1"/>
          </a:fontRef>
        </p:style>
      </p:cxnSp>
      <p:sp>
        <p:nvSpPr>
          <p:cNvPr id="10" name="Text Placeholder 7"/>
          <p:cNvSpPr>
            <a:spLocks noGrp="1"/>
          </p:cNvSpPr>
          <p:nvPr>
            <p:ph type="body" sz="quarter" idx="15" hasCustomPrompt="1"/>
          </p:nvPr>
        </p:nvSpPr>
        <p:spPr>
          <a:xfrm>
            <a:off x="609600" y="1152953"/>
            <a:ext cx="10972800" cy="434975"/>
          </a:xfrm>
        </p:spPr>
        <p:txBody>
          <a:bodyPr anchor="b" anchorCtr="0"/>
          <a:lstStyle>
            <a:lvl1pPr>
              <a:lnSpc>
                <a:spcPct val="90000"/>
              </a:lnSpc>
              <a:spcBef>
                <a:spcPts val="0"/>
              </a:spcBef>
              <a:defRPr sz="1800" b="1" cap="all" baseline="0">
                <a:solidFill>
                  <a:srgbClr val="FA6E1C"/>
                </a:solidFill>
              </a:defRPr>
            </a:lvl1pPr>
          </a:lstStyle>
          <a:p>
            <a:pPr lvl="0"/>
            <a:r>
              <a:rPr lang="en-US" dirty="0"/>
              <a:t>Insert subtitle TREBUCHET 18 </a:t>
            </a:r>
            <a:r>
              <a:rPr lang="en-US" dirty="0" err="1"/>
              <a:t>pt</a:t>
            </a:r>
            <a:endParaRPr lang="en-US" dirty="0"/>
          </a:p>
        </p:txBody>
      </p:sp>
      <p:sp>
        <p:nvSpPr>
          <p:cNvPr id="7" name="Content Placeholder 6"/>
          <p:cNvSpPr>
            <a:spLocks noGrp="1"/>
          </p:cNvSpPr>
          <p:nvPr>
            <p:ph sz="quarter" idx="16" hasCustomPrompt="1"/>
          </p:nvPr>
        </p:nvSpPr>
        <p:spPr>
          <a:xfrm>
            <a:off x="609600" y="1676401"/>
            <a:ext cx="10972800" cy="4568825"/>
          </a:xfrm>
        </p:spPr>
        <p:txBody>
          <a:bodyPr/>
          <a:lstStyle>
            <a:lvl1pPr>
              <a:defRPr baseline="0"/>
            </a:lvl1pPr>
            <a:lvl2pPr marL="203200" indent="-160338">
              <a:buSzPct val="110000"/>
              <a:defRPr baseline="0"/>
            </a:lvl2pPr>
          </a:lstStyle>
          <a:p>
            <a:pPr lvl="0"/>
            <a:r>
              <a:rPr lang="en-US" dirty="0"/>
              <a:t>Body copy 16 </a:t>
            </a:r>
            <a:r>
              <a:rPr lang="en-US" dirty="0" err="1"/>
              <a:t>pt</a:t>
            </a:r>
            <a:r>
              <a:rPr lang="en-US" dirty="0"/>
              <a:t> (indent to bullet)</a:t>
            </a:r>
          </a:p>
          <a:p>
            <a:pPr lvl="1"/>
            <a:r>
              <a:rPr lang="en-US" dirty="0"/>
              <a:t>Bullet 14 </a:t>
            </a:r>
            <a:r>
              <a:rPr lang="en-US" dirty="0" err="1"/>
              <a:t>pt</a:t>
            </a:r>
            <a:endParaRPr lang="en-US" dirty="0"/>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942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08061"/>
            <a:ext cx="10972800" cy="729293"/>
          </a:xfrm>
        </p:spPr>
        <p:txBody>
          <a:bodyPr/>
          <a:lstStyle>
            <a:lvl1pPr>
              <a:defRPr sz="2400">
                <a:solidFill>
                  <a:schemeClr val="accent1"/>
                </a:solidFill>
              </a:defRPr>
            </a:lvl1pPr>
          </a:lstStyle>
          <a:p>
            <a:r>
              <a:rPr lang="en-US" dirty="0"/>
              <a:t>Slide Title Trebuchet 24 pt</a:t>
            </a:r>
            <a:br>
              <a:rPr lang="en-US" dirty="0"/>
            </a:br>
            <a:r>
              <a:rPr lang="en-US" dirty="0"/>
              <a:t>Two Lines Max</a:t>
            </a:r>
          </a:p>
        </p:txBody>
      </p:sp>
      <p:sp>
        <p:nvSpPr>
          <p:cNvPr id="6" name="Slide Number Placeholder 5"/>
          <p:cNvSpPr>
            <a:spLocks noGrp="1"/>
          </p:cNvSpPr>
          <p:nvPr>
            <p:ph type="sldNum" sz="quarter" idx="12"/>
          </p:nvPr>
        </p:nvSpPr>
        <p:spPr/>
        <p:txBody>
          <a:bodyPr/>
          <a:lstStyle>
            <a:lvl1pPr>
              <a:defRPr smtClean="0"/>
            </a:lvl1pPr>
          </a:lstStyle>
          <a:p>
            <a:fld id="{5D7E0B00-4FDE-D040-8275-1F4B80113D68}" type="slidenum">
              <a:rPr lang="en-US"/>
              <a:pPr/>
              <a:t>‹#›</a:t>
            </a:fld>
            <a:endParaRPr lang="en-US" dirty="0"/>
          </a:p>
        </p:txBody>
      </p:sp>
      <p:cxnSp>
        <p:nvCxnSpPr>
          <p:cNvPr id="9" name="Straight Connector 8"/>
          <p:cNvCxnSpPr/>
          <p:nvPr userDrawn="1"/>
        </p:nvCxnSpPr>
        <p:spPr>
          <a:xfrm>
            <a:off x="0" y="1068774"/>
            <a:ext cx="12192000" cy="0"/>
          </a:xfrm>
          <a:prstGeom prst="line">
            <a:avLst/>
          </a:prstGeom>
          <a:ln w="28575">
            <a:solidFill>
              <a:srgbClr val="F6B333"/>
            </a:solidFill>
          </a:ln>
          <a:effectLst/>
        </p:spPr>
        <p:style>
          <a:lnRef idx="2">
            <a:schemeClr val="accent1"/>
          </a:lnRef>
          <a:fillRef idx="0">
            <a:schemeClr val="accent1"/>
          </a:fillRef>
          <a:effectRef idx="1">
            <a:schemeClr val="accent1"/>
          </a:effectRef>
          <a:fontRef idx="minor">
            <a:schemeClr val="tx1"/>
          </a:fontRef>
        </p:style>
      </p:cxnSp>
      <p:sp>
        <p:nvSpPr>
          <p:cNvPr id="10" name="Text Placeholder 7"/>
          <p:cNvSpPr>
            <a:spLocks noGrp="1"/>
          </p:cNvSpPr>
          <p:nvPr>
            <p:ph type="body" sz="quarter" idx="15" hasCustomPrompt="1"/>
          </p:nvPr>
        </p:nvSpPr>
        <p:spPr>
          <a:xfrm>
            <a:off x="609600" y="1152953"/>
            <a:ext cx="10972800" cy="434975"/>
          </a:xfrm>
        </p:spPr>
        <p:txBody>
          <a:bodyPr anchor="b" anchorCtr="0"/>
          <a:lstStyle>
            <a:lvl1pPr>
              <a:lnSpc>
                <a:spcPct val="90000"/>
              </a:lnSpc>
              <a:spcBef>
                <a:spcPts val="0"/>
              </a:spcBef>
              <a:defRPr sz="1800" b="1" cap="all" baseline="0">
                <a:solidFill>
                  <a:srgbClr val="FA6E1C"/>
                </a:solidFill>
              </a:defRPr>
            </a:lvl1pPr>
          </a:lstStyle>
          <a:p>
            <a:pPr lvl="0"/>
            <a:r>
              <a:rPr lang="en-US" dirty="0"/>
              <a:t>Insert subtitle TREBUCHET 18 </a:t>
            </a:r>
            <a:r>
              <a:rPr lang="en-US" dirty="0" err="1"/>
              <a:t>pt</a:t>
            </a:r>
            <a:endParaRPr lang="en-US" dirty="0"/>
          </a:p>
        </p:txBody>
      </p:sp>
      <p:sp>
        <p:nvSpPr>
          <p:cNvPr id="11" name="Content Placeholder 10"/>
          <p:cNvSpPr>
            <a:spLocks noGrp="1"/>
          </p:cNvSpPr>
          <p:nvPr>
            <p:ph sz="quarter" idx="16" hasCustomPrompt="1"/>
          </p:nvPr>
        </p:nvSpPr>
        <p:spPr>
          <a:xfrm>
            <a:off x="609600" y="1675911"/>
            <a:ext cx="10972800" cy="4581525"/>
          </a:xfrm>
        </p:spPr>
        <p:txBody>
          <a:bodyPr/>
          <a:lstStyle>
            <a:lvl1pPr marL="134938" indent="-134938">
              <a:buFont typeface="Arial"/>
              <a:buChar char="•"/>
              <a:defRPr baseline="0"/>
            </a:lvl1pPr>
            <a:lvl2pPr marL="344488" indent="-176213">
              <a:buFont typeface="Lucida Grande"/>
              <a:buChar char="-"/>
              <a:defRPr/>
            </a:lvl2pPr>
            <a:lvl3pPr marL="538163" indent="-185738">
              <a:buFont typeface="Courier New"/>
              <a:buChar char="o"/>
              <a:defRPr/>
            </a:lvl3pPr>
            <a:lvl4pPr marL="704850" indent="-158750">
              <a:buFont typeface="Wingdings" charset="2"/>
              <a:buChar char="§"/>
              <a:defRPr/>
            </a:lvl4pPr>
            <a:lvl5pPr marL="890588" indent="-173038">
              <a:buFont typeface="Lucida Grande"/>
              <a:buChar char="»"/>
              <a:defRPr/>
            </a:lvl5pPr>
          </a:lstStyle>
          <a:p>
            <a:pPr lvl="0"/>
            <a:r>
              <a:rPr lang="en-US" dirty="0"/>
              <a:t>First level bullet 16 </a:t>
            </a:r>
            <a:r>
              <a:rPr lang="en-US" dirty="0" err="1"/>
              <a:t>pt</a:t>
            </a:r>
            <a:r>
              <a:rPr lang="en-US" dirty="0"/>
              <a:t> (indent to dash)</a:t>
            </a:r>
          </a:p>
          <a:p>
            <a:pPr lvl="1"/>
            <a:r>
              <a:rPr lang="en-US" dirty="0"/>
              <a:t>Second level 14 pt</a:t>
            </a:r>
          </a:p>
          <a:p>
            <a:pPr lvl="2"/>
            <a:r>
              <a:rPr lang="en-US" dirty="0"/>
              <a:t>Third level 14 pt</a:t>
            </a:r>
          </a:p>
          <a:p>
            <a:pPr lvl="3"/>
            <a:r>
              <a:rPr lang="en-US" dirty="0"/>
              <a:t>Fourth level 14 pt</a:t>
            </a:r>
          </a:p>
          <a:p>
            <a:pPr lvl="4"/>
            <a:r>
              <a:rPr lang="en-US" dirty="0"/>
              <a:t>Fifth level 14 pt</a:t>
            </a:r>
          </a:p>
        </p:txBody>
      </p:sp>
    </p:spTree>
    <p:extLst>
      <p:ext uri="{BB962C8B-B14F-4D97-AF65-F5344CB8AC3E}">
        <p14:creationId xmlns:p14="http://schemas.microsoft.com/office/powerpoint/2010/main" val="3928336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mp; Content – Ful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08061"/>
            <a:ext cx="10972800" cy="729293"/>
          </a:xfrm>
        </p:spPr>
        <p:txBody>
          <a:bodyPr/>
          <a:lstStyle>
            <a:lvl1pPr>
              <a:defRPr sz="2400">
                <a:solidFill>
                  <a:schemeClr val="accent1"/>
                </a:solidFill>
              </a:defRPr>
            </a:lvl1pPr>
          </a:lstStyle>
          <a:p>
            <a:r>
              <a:rPr lang="en-US" dirty="0"/>
              <a:t>Slide Title Trebuchet 24 pt</a:t>
            </a:r>
            <a:br>
              <a:rPr lang="en-US" dirty="0"/>
            </a:br>
            <a:r>
              <a:rPr lang="en-US" dirty="0"/>
              <a:t>Two Lines Max</a:t>
            </a:r>
          </a:p>
        </p:txBody>
      </p:sp>
      <p:sp>
        <p:nvSpPr>
          <p:cNvPr id="6" name="Slide Number Placeholder 5"/>
          <p:cNvSpPr>
            <a:spLocks noGrp="1"/>
          </p:cNvSpPr>
          <p:nvPr>
            <p:ph type="sldNum" sz="quarter" idx="12"/>
          </p:nvPr>
        </p:nvSpPr>
        <p:spPr/>
        <p:txBody>
          <a:bodyPr/>
          <a:lstStyle>
            <a:lvl1pPr>
              <a:defRPr smtClean="0"/>
            </a:lvl1pPr>
          </a:lstStyle>
          <a:p>
            <a:fld id="{5D7E0B00-4FDE-D040-8275-1F4B80113D68}" type="slidenum">
              <a:rPr lang="en-US"/>
              <a:pPr/>
              <a:t>‹#›</a:t>
            </a:fld>
            <a:endParaRPr lang="en-US" dirty="0"/>
          </a:p>
        </p:txBody>
      </p:sp>
      <p:cxnSp>
        <p:nvCxnSpPr>
          <p:cNvPr id="9" name="Straight Connector 8"/>
          <p:cNvCxnSpPr/>
          <p:nvPr userDrawn="1"/>
        </p:nvCxnSpPr>
        <p:spPr>
          <a:xfrm>
            <a:off x="0" y="1068774"/>
            <a:ext cx="12192000" cy="0"/>
          </a:xfrm>
          <a:prstGeom prst="line">
            <a:avLst/>
          </a:prstGeom>
          <a:ln w="28575">
            <a:solidFill>
              <a:srgbClr val="F6B333"/>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6"/>
          <p:cNvSpPr>
            <a:spLocks noGrp="1"/>
          </p:cNvSpPr>
          <p:nvPr>
            <p:ph sz="quarter" idx="16" hasCustomPrompt="1"/>
          </p:nvPr>
        </p:nvSpPr>
        <p:spPr>
          <a:xfrm>
            <a:off x="609600" y="1676401"/>
            <a:ext cx="10972800" cy="4568825"/>
          </a:xfrm>
        </p:spPr>
        <p:txBody>
          <a:bodyPr/>
          <a:lstStyle>
            <a:lvl2pPr marL="203200" indent="-160338">
              <a:buSzPct val="110000"/>
              <a:defRPr/>
            </a:lvl2pPr>
            <a:lvl3pPr>
              <a:defRPr/>
            </a:lvl3pPr>
            <a:lvl4pPr>
              <a:defRPr/>
            </a:lvl4pPr>
            <a:lvl5pPr>
              <a:defRPr/>
            </a:lvl5pPr>
          </a:lstStyle>
          <a:p>
            <a:pPr lvl="0"/>
            <a:r>
              <a:rPr lang="en-US" dirty="0"/>
              <a:t>Body copy 16 </a:t>
            </a:r>
            <a:r>
              <a:rPr lang="en-US" dirty="0" err="1"/>
              <a:t>pt</a:t>
            </a:r>
            <a:r>
              <a:rPr lang="en-US" dirty="0"/>
              <a:t> (indent to bullet)</a:t>
            </a:r>
          </a:p>
          <a:p>
            <a:pPr lvl="1"/>
            <a:r>
              <a:rPr lang="en-US" dirty="0"/>
              <a:t>Second level 14 </a:t>
            </a:r>
            <a:r>
              <a:rPr lang="en-US" dirty="0" err="1"/>
              <a:t>pt</a:t>
            </a:r>
            <a:endParaRPr lang="en-US" dirty="0"/>
          </a:p>
          <a:p>
            <a:pPr lvl="2"/>
            <a:r>
              <a:rPr lang="en-US" dirty="0"/>
              <a:t>Third level 14 </a:t>
            </a:r>
            <a:r>
              <a:rPr lang="en-US" dirty="0" err="1"/>
              <a:t>pt</a:t>
            </a:r>
            <a:endParaRPr lang="en-US" dirty="0"/>
          </a:p>
          <a:p>
            <a:pPr lvl="3"/>
            <a:r>
              <a:rPr lang="en-US" dirty="0"/>
              <a:t>Fourth level 14 </a:t>
            </a:r>
            <a:r>
              <a:rPr lang="en-US" dirty="0" err="1"/>
              <a:t>pt</a:t>
            </a:r>
            <a:endParaRPr lang="en-US" dirty="0"/>
          </a:p>
          <a:p>
            <a:pPr lvl="4"/>
            <a:r>
              <a:rPr lang="en-US" dirty="0"/>
              <a:t>Fifth level 14 </a:t>
            </a:r>
            <a:r>
              <a:rPr lang="en-US" dirty="0" err="1"/>
              <a:t>pt</a:t>
            </a:r>
            <a:endParaRPr lang="en-US" dirty="0"/>
          </a:p>
        </p:txBody>
      </p:sp>
    </p:spTree>
    <p:extLst>
      <p:ext uri="{BB962C8B-B14F-4D97-AF65-F5344CB8AC3E}">
        <p14:creationId xmlns:p14="http://schemas.microsoft.com/office/powerpoint/2010/main" val="67819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3/28/2022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age Image w/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08061"/>
            <a:ext cx="10972800" cy="729293"/>
          </a:xfrm>
        </p:spPr>
        <p:txBody>
          <a:bodyPr/>
          <a:lstStyle>
            <a:lvl1pPr>
              <a:defRPr sz="2400">
                <a:solidFill>
                  <a:schemeClr val="accent1"/>
                </a:solidFill>
              </a:defRPr>
            </a:lvl1pPr>
          </a:lstStyle>
          <a:p>
            <a:r>
              <a:rPr lang="en-US" dirty="0"/>
              <a:t>Slide Title Trebuchet 24 pt</a:t>
            </a:r>
            <a:br>
              <a:rPr lang="en-US" dirty="0"/>
            </a:br>
            <a:r>
              <a:rPr lang="en-US" dirty="0"/>
              <a:t>Two Lines Max</a:t>
            </a:r>
          </a:p>
        </p:txBody>
      </p:sp>
      <p:sp>
        <p:nvSpPr>
          <p:cNvPr id="6" name="Slide Number Placeholder 5"/>
          <p:cNvSpPr>
            <a:spLocks noGrp="1"/>
          </p:cNvSpPr>
          <p:nvPr>
            <p:ph type="sldNum" sz="quarter" idx="12"/>
          </p:nvPr>
        </p:nvSpPr>
        <p:spPr/>
        <p:txBody>
          <a:bodyPr/>
          <a:lstStyle>
            <a:lvl1pPr>
              <a:defRPr smtClean="0"/>
            </a:lvl1pPr>
          </a:lstStyle>
          <a:p>
            <a:fld id="{5D7E0B00-4FDE-D040-8275-1F4B80113D68}" type="slidenum">
              <a:rPr lang="en-US"/>
              <a:pPr/>
              <a:t>‹#›</a:t>
            </a:fld>
            <a:endParaRPr lang="en-US" dirty="0"/>
          </a:p>
        </p:txBody>
      </p:sp>
      <p:cxnSp>
        <p:nvCxnSpPr>
          <p:cNvPr id="11" name="Straight Connector 10"/>
          <p:cNvCxnSpPr/>
          <p:nvPr userDrawn="1"/>
        </p:nvCxnSpPr>
        <p:spPr>
          <a:xfrm>
            <a:off x="0" y="1068774"/>
            <a:ext cx="12192000" cy="0"/>
          </a:xfrm>
          <a:prstGeom prst="line">
            <a:avLst/>
          </a:prstGeom>
          <a:ln w="28575">
            <a:solidFill>
              <a:srgbClr val="F6B33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0025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mtClean="0"/>
            </a:lvl1pPr>
          </a:lstStyle>
          <a:p>
            <a:fld id="{5D7E0B00-4FDE-D040-8275-1F4B80113D68}" type="slidenum">
              <a:rPr lang="en-US"/>
              <a:pPr/>
              <a:t>‹#›</a:t>
            </a:fld>
            <a:endParaRPr lang="en-US" dirty="0"/>
          </a:p>
        </p:txBody>
      </p:sp>
    </p:spTree>
    <p:extLst>
      <p:ext uri="{BB962C8B-B14F-4D97-AF65-F5344CB8AC3E}">
        <p14:creationId xmlns:p14="http://schemas.microsoft.com/office/powerpoint/2010/main" val="123769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 Left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08061"/>
            <a:ext cx="10972800" cy="729293"/>
          </a:xfrm>
        </p:spPr>
        <p:txBody>
          <a:bodyPr/>
          <a:lstStyle>
            <a:lvl1pPr>
              <a:defRPr sz="2400">
                <a:solidFill>
                  <a:srgbClr val="C72627"/>
                </a:solidFill>
              </a:defRPr>
            </a:lvl1pPr>
          </a:lstStyle>
          <a:p>
            <a:r>
              <a:rPr lang="en-US" dirty="0"/>
              <a:t>Slide Title Trebuchet 24 pt</a:t>
            </a:r>
            <a:br>
              <a:rPr lang="en-US" dirty="0"/>
            </a:br>
            <a:r>
              <a:rPr lang="en-US" dirty="0"/>
              <a:t>Two Lines Max</a:t>
            </a:r>
          </a:p>
        </p:txBody>
      </p:sp>
      <p:sp>
        <p:nvSpPr>
          <p:cNvPr id="6" name="Slide Number Placeholder 5"/>
          <p:cNvSpPr>
            <a:spLocks noGrp="1"/>
          </p:cNvSpPr>
          <p:nvPr>
            <p:ph type="sldNum" sz="quarter" idx="12"/>
          </p:nvPr>
        </p:nvSpPr>
        <p:spPr/>
        <p:txBody>
          <a:bodyPr/>
          <a:lstStyle>
            <a:lvl1pPr>
              <a:defRPr smtClean="0"/>
            </a:lvl1pPr>
          </a:lstStyle>
          <a:p>
            <a:fld id="{5D7E0B00-4FDE-D040-8275-1F4B80113D68}" type="slidenum">
              <a:rPr lang="en-US"/>
              <a:pPr/>
              <a:t>‹#›</a:t>
            </a:fld>
            <a:endParaRPr lang="en-US" dirty="0"/>
          </a:p>
        </p:txBody>
      </p:sp>
      <p:sp>
        <p:nvSpPr>
          <p:cNvPr id="8" name="Text Placeholder 7"/>
          <p:cNvSpPr>
            <a:spLocks noGrp="1"/>
          </p:cNvSpPr>
          <p:nvPr>
            <p:ph type="body" sz="quarter" idx="13" hasCustomPrompt="1"/>
          </p:nvPr>
        </p:nvSpPr>
        <p:spPr>
          <a:xfrm>
            <a:off x="609600" y="1165226"/>
            <a:ext cx="5199043" cy="424007"/>
          </a:xfrm>
        </p:spPr>
        <p:txBody>
          <a:bodyPr anchor="b" anchorCtr="0"/>
          <a:lstStyle>
            <a:lvl1pPr>
              <a:lnSpc>
                <a:spcPct val="90000"/>
              </a:lnSpc>
              <a:spcBef>
                <a:spcPts val="0"/>
              </a:spcBef>
              <a:defRPr sz="1800" b="1" cap="all">
                <a:solidFill>
                  <a:srgbClr val="FA6E1C"/>
                </a:solidFill>
              </a:defRPr>
            </a:lvl1pPr>
          </a:lstStyle>
          <a:p>
            <a:pPr marL="0" marR="0" lvl="0" indent="0" algn="l" defTabSz="914400" rtl="0" eaLnBrk="1" fontAlgn="base" latinLnBrk="0" hangingPunct="1">
              <a:lnSpc>
                <a:spcPct val="90000"/>
              </a:lnSpc>
              <a:spcBef>
                <a:spcPts val="0"/>
              </a:spcBef>
              <a:spcAft>
                <a:spcPct val="0"/>
              </a:spcAft>
              <a:buClrTx/>
              <a:buSzTx/>
              <a:buFontTx/>
              <a:buNone/>
              <a:tabLst/>
              <a:defRPr/>
            </a:pPr>
            <a:r>
              <a:rPr lang="en-US" dirty="0"/>
              <a:t>Insert subtitle TREBUCHET 18 </a:t>
            </a:r>
            <a:r>
              <a:rPr lang="en-US" dirty="0" err="1"/>
              <a:t>pt</a:t>
            </a:r>
            <a:endParaRPr lang="en-US" dirty="0"/>
          </a:p>
        </p:txBody>
      </p:sp>
      <p:cxnSp>
        <p:nvCxnSpPr>
          <p:cNvPr id="11" name="Straight Connector 10"/>
          <p:cNvCxnSpPr/>
          <p:nvPr userDrawn="1"/>
        </p:nvCxnSpPr>
        <p:spPr>
          <a:xfrm>
            <a:off x="0" y="1068774"/>
            <a:ext cx="12192000" cy="0"/>
          </a:xfrm>
          <a:prstGeom prst="line">
            <a:avLst/>
          </a:prstGeom>
          <a:ln w="28575">
            <a:solidFill>
              <a:srgbClr val="F6B333"/>
            </a:solidFill>
          </a:ln>
          <a:effectLst/>
        </p:spPr>
        <p:style>
          <a:lnRef idx="2">
            <a:schemeClr val="accent1"/>
          </a:lnRef>
          <a:fillRef idx="0">
            <a:schemeClr val="accent1"/>
          </a:fillRef>
          <a:effectRef idx="1">
            <a:schemeClr val="accent1"/>
          </a:effectRef>
          <a:fontRef idx="minor">
            <a:schemeClr val="tx1"/>
          </a:fontRef>
        </p:style>
      </p:cxnSp>
      <p:sp>
        <p:nvSpPr>
          <p:cNvPr id="12" name="Content Placeholder 6"/>
          <p:cNvSpPr>
            <a:spLocks noGrp="1"/>
          </p:cNvSpPr>
          <p:nvPr>
            <p:ph sz="quarter" idx="17" hasCustomPrompt="1"/>
          </p:nvPr>
        </p:nvSpPr>
        <p:spPr>
          <a:xfrm>
            <a:off x="6400800" y="1316416"/>
            <a:ext cx="5181600" cy="4923694"/>
          </a:xfrm>
        </p:spPr>
        <p:txBody>
          <a:bodyPr/>
          <a:lstStyle>
            <a:lvl2pPr marL="203200" indent="-160338">
              <a:buSzPct val="110000"/>
              <a:defRPr/>
            </a:lvl2pPr>
            <a:lvl3pPr>
              <a:defRPr/>
            </a:lvl3pPr>
            <a:lvl4pPr>
              <a:defRPr/>
            </a:lvl4pPr>
            <a:lvl5pPr>
              <a:defRPr/>
            </a:lvl5pPr>
          </a:lstStyle>
          <a:p>
            <a:pPr lvl="0"/>
            <a:r>
              <a:rPr lang="en-US" dirty="0"/>
              <a:t>Body copy 16 </a:t>
            </a:r>
            <a:r>
              <a:rPr lang="en-US" dirty="0" err="1"/>
              <a:t>pt</a:t>
            </a:r>
            <a:r>
              <a:rPr lang="en-US" dirty="0"/>
              <a:t> (indent to bullet)</a:t>
            </a:r>
          </a:p>
          <a:p>
            <a:pPr lvl="1"/>
            <a:r>
              <a:rPr lang="en-US" dirty="0"/>
              <a:t>Second level 14 </a:t>
            </a:r>
            <a:r>
              <a:rPr lang="en-US" dirty="0" err="1"/>
              <a:t>pt</a:t>
            </a:r>
            <a:endParaRPr lang="en-US" dirty="0"/>
          </a:p>
          <a:p>
            <a:pPr lvl="2"/>
            <a:r>
              <a:rPr lang="en-US" dirty="0"/>
              <a:t>Third level 14 </a:t>
            </a:r>
            <a:r>
              <a:rPr lang="en-US" dirty="0" err="1"/>
              <a:t>pt</a:t>
            </a:r>
            <a:endParaRPr lang="en-US" dirty="0"/>
          </a:p>
          <a:p>
            <a:pPr lvl="3"/>
            <a:r>
              <a:rPr lang="en-US" dirty="0"/>
              <a:t>Fourth level 14 </a:t>
            </a:r>
            <a:r>
              <a:rPr lang="en-US" dirty="0" err="1"/>
              <a:t>pt</a:t>
            </a:r>
            <a:endParaRPr lang="en-US" dirty="0"/>
          </a:p>
          <a:p>
            <a:pPr lvl="4"/>
            <a:r>
              <a:rPr lang="en-US" dirty="0"/>
              <a:t>Fifth level 14 </a:t>
            </a:r>
            <a:r>
              <a:rPr lang="en-US" dirty="0" err="1"/>
              <a:t>pt</a:t>
            </a:r>
            <a:endParaRPr lang="en-US" dirty="0"/>
          </a:p>
        </p:txBody>
      </p:sp>
      <p:sp>
        <p:nvSpPr>
          <p:cNvPr id="13" name="Content Placeholder 6"/>
          <p:cNvSpPr>
            <a:spLocks noGrp="1"/>
          </p:cNvSpPr>
          <p:nvPr>
            <p:ph sz="quarter" idx="16" hasCustomPrompt="1"/>
          </p:nvPr>
        </p:nvSpPr>
        <p:spPr>
          <a:xfrm>
            <a:off x="609600" y="1677989"/>
            <a:ext cx="5181600" cy="4568825"/>
          </a:xfrm>
        </p:spPr>
        <p:txBody>
          <a:bodyPr/>
          <a:lstStyle>
            <a:lvl2pPr marL="203200" indent="-160338">
              <a:buSzPct val="110000"/>
              <a:defRPr/>
            </a:lvl2pPr>
            <a:lvl3pPr>
              <a:defRPr/>
            </a:lvl3pPr>
            <a:lvl4pPr>
              <a:defRPr/>
            </a:lvl4pPr>
            <a:lvl5pPr>
              <a:defRPr/>
            </a:lvl5pPr>
          </a:lstStyle>
          <a:p>
            <a:pPr lvl="0"/>
            <a:r>
              <a:rPr lang="en-US" dirty="0"/>
              <a:t>Body copy 16 </a:t>
            </a:r>
            <a:r>
              <a:rPr lang="en-US" dirty="0" err="1"/>
              <a:t>pt</a:t>
            </a:r>
            <a:r>
              <a:rPr lang="en-US" dirty="0"/>
              <a:t> (indent to bullet)</a:t>
            </a:r>
          </a:p>
          <a:p>
            <a:pPr lvl="1"/>
            <a:r>
              <a:rPr lang="en-US" dirty="0"/>
              <a:t>Second level 14 </a:t>
            </a:r>
            <a:r>
              <a:rPr lang="en-US" dirty="0" err="1"/>
              <a:t>pt</a:t>
            </a:r>
            <a:endParaRPr lang="en-US" dirty="0"/>
          </a:p>
          <a:p>
            <a:pPr lvl="2"/>
            <a:r>
              <a:rPr lang="en-US" dirty="0"/>
              <a:t>Third level 14 </a:t>
            </a:r>
            <a:r>
              <a:rPr lang="en-US" dirty="0" err="1"/>
              <a:t>pt</a:t>
            </a:r>
            <a:endParaRPr lang="en-US" dirty="0"/>
          </a:p>
          <a:p>
            <a:pPr lvl="3"/>
            <a:r>
              <a:rPr lang="en-US" dirty="0"/>
              <a:t>Fourth level 14 </a:t>
            </a:r>
            <a:r>
              <a:rPr lang="en-US" dirty="0" err="1"/>
              <a:t>pt</a:t>
            </a:r>
            <a:endParaRPr lang="en-US" dirty="0"/>
          </a:p>
          <a:p>
            <a:pPr lvl="4"/>
            <a:r>
              <a:rPr lang="en-US" dirty="0"/>
              <a:t>Fifth level 14 </a:t>
            </a:r>
            <a:r>
              <a:rPr lang="en-US" dirty="0" err="1"/>
              <a:t>pt</a:t>
            </a:r>
            <a:endParaRPr lang="en-US" dirty="0"/>
          </a:p>
        </p:txBody>
      </p:sp>
    </p:spTree>
    <p:extLst>
      <p:ext uri="{BB962C8B-B14F-4D97-AF65-F5344CB8AC3E}">
        <p14:creationId xmlns:p14="http://schemas.microsoft.com/office/powerpoint/2010/main" val="25976198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 2 tit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08061"/>
            <a:ext cx="10972800" cy="729293"/>
          </a:xfrm>
        </p:spPr>
        <p:txBody>
          <a:bodyPr/>
          <a:lstStyle>
            <a:lvl1pPr>
              <a:defRPr sz="2400">
                <a:solidFill>
                  <a:srgbClr val="C72627"/>
                </a:solidFill>
              </a:defRPr>
            </a:lvl1pPr>
          </a:lstStyle>
          <a:p>
            <a:r>
              <a:rPr lang="en-US" dirty="0"/>
              <a:t>Slide Title Trebuchet 24 pt</a:t>
            </a:r>
            <a:br>
              <a:rPr lang="en-US" dirty="0"/>
            </a:br>
            <a:r>
              <a:rPr lang="en-US" dirty="0"/>
              <a:t>Two Lines Max</a:t>
            </a:r>
          </a:p>
        </p:txBody>
      </p:sp>
      <p:sp>
        <p:nvSpPr>
          <p:cNvPr id="6" name="Slide Number Placeholder 5"/>
          <p:cNvSpPr>
            <a:spLocks noGrp="1"/>
          </p:cNvSpPr>
          <p:nvPr>
            <p:ph type="sldNum" sz="quarter" idx="12"/>
          </p:nvPr>
        </p:nvSpPr>
        <p:spPr/>
        <p:txBody>
          <a:bodyPr/>
          <a:lstStyle>
            <a:lvl1pPr>
              <a:defRPr smtClean="0"/>
            </a:lvl1pPr>
          </a:lstStyle>
          <a:p>
            <a:fld id="{5D7E0B00-4FDE-D040-8275-1F4B80113D68}" type="slidenum">
              <a:rPr lang="en-US"/>
              <a:pPr/>
              <a:t>‹#›</a:t>
            </a:fld>
            <a:endParaRPr lang="en-US" dirty="0"/>
          </a:p>
        </p:txBody>
      </p:sp>
      <p:cxnSp>
        <p:nvCxnSpPr>
          <p:cNvPr id="11" name="Straight Connector 10"/>
          <p:cNvCxnSpPr/>
          <p:nvPr userDrawn="1"/>
        </p:nvCxnSpPr>
        <p:spPr>
          <a:xfrm>
            <a:off x="0" y="1068774"/>
            <a:ext cx="12192000" cy="0"/>
          </a:xfrm>
          <a:prstGeom prst="line">
            <a:avLst/>
          </a:prstGeom>
          <a:ln w="28575">
            <a:solidFill>
              <a:srgbClr val="F6B333"/>
            </a:solidFill>
          </a:ln>
          <a:effectLst/>
        </p:spPr>
        <p:style>
          <a:lnRef idx="2">
            <a:schemeClr val="accent1"/>
          </a:lnRef>
          <a:fillRef idx="0">
            <a:schemeClr val="accent1"/>
          </a:fillRef>
          <a:effectRef idx="1">
            <a:schemeClr val="accent1"/>
          </a:effectRef>
          <a:fontRef idx="minor">
            <a:schemeClr val="tx1"/>
          </a:fontRef>
        </p:style>
      </p:cxnSp>
      <p:sp>
        <p:nvSpPr>
          <p:cNvPr id="10" name="Text Placeholder 7"/>
          <p:cNvSpPr>
            <a:spLocks noGrp="1"/>
          </p:cNvSpPr>
          <p:nvPr>
            <p:ph type="body" sz="quarter" idx="13" hasCustomPrompt="1"/>
          </p:nvPr>
        </p:nvSpPr>
        <p:spPr>
          <a:xfrm>
            <a:off x="609600" y="1164017"/>
            <a:ext cx="5199043" cy="424007"/>
          </a:xfrm>
        </p:spPr>
        <p:txBody>
          <a:bodyPr anchor="b" anchorCtr="0"/>
          <a:lstStyle>
            <a:lvl1pPr>
              <a:lnSpc>
                <a:spcPct val="90000"/>
              </a:lnSpc>
              <a:spcBef>
                <a:spcPts val="0"/>
              </a:spcBef>
              <a:defRPr sz="1800" b="1" cap="all">
                <a:solidFill>
                  <a:srgbClr val="FA6E1C"/>
                </a:solidFill>
              </a:defRPr>
            </a:lvl1pPr>
          </a:lstStyle>
          <a:p>
            <a:pPr marL="0" marR="0" lvl="0" indent="0" algn="l" defTabSz="914400" rtl="0" eaLnBrk="1" fontAlgn="base" latinLnBrk="0" hangingPunct="1">
              <a:lnSpc>
                <a:spcPct val="90000"/>
              </a:lnSpc>
              <a:spcBef>
                <a:spcPts val="0"/>
              </a:spcBef>
              <a:spcAft>
                <a:spcPct val="0"/>
              </a:spcAft>
              <a:buClrTx/>
              <a:buSzTx/>
              <a:buFontTx/>
              <a:buNone/>
              <a:tabLst/>
              <a:defRPr/>
            </a:pPr>
            <a:r>
              <a:rPr lang="en-US" dirty="0"/>
              <a:t>Insert subtitle TREBUCHET 18 </a:t>
            </a:r>
            <a:r>
              <a:rPr lang="en-US" dirty="0" err="1"/>
              <a:t>pt</a:t>
            </a:r>
            <a:endParaRPr lang="en-US" dirty="0"/>
          </a:p>
        </p:txBody>
      </p:sp>
      <p:sp>
        <p:nvSpPr>
          <p:cNvPr id="13" name="Text Placeholder 7"/>
          <p:cNvSpPr>
            <a:spLocks noGrp="1"/>
          </p:cNvSpPr>
          <p:nvPr>
            <p:ph type="body" sz="quarter" idx="15" hasCustomPrompt="1"/>
          </p:nvPr>
        </p:nvSpPr>
        <p:spPr>
          <a:xfrm>
            <a:off x="6408980" y="1164017"/>
            <a:ext cx="5199043" cy="424007"/>
          </a:xfrm>
        </p:spPr>
        <p:txBody>
          <a:bodyPr anchor="b" anchorCtr="0"/>
          <a:lstStyle>
            <a:lvl1pPr>
              <a:lnSpc>
                <a:spcPct val="90000"/>
              </a:lnSpc>
              <a:spcBef>
                <a:spcPts val="0"/>
              </a:spcBef>
              <a:defRPr sz="1800" b="1" cap="all">
                <a:solidFill>
                  <a:srgbClr val="FA6E1C"/>
                </a:solidFill>
              </a:defRPr>
            </a:lvl1pPr>
          </a:lstStyle>
          <a:p>
            <a:pPr marL="0" marR="0" lvl="0" indent="0" algn="l" defTabSz="914400" rtl="0" eaLnBrk="1" fontAlgn="base" latinLnBrk="0" hangingPunct="1">
              <a:lnSpc>
                <a:spcPct val="90000"/>
              </a:lnSpc>
              <a:spcBef>
                <a:spcPts val="0"/>
              </a:spcBef>
              <a:spcAft>
                <a:spcPct val="0"/>
              </a:spcAft>
              <a:buClrTx/>
              <a:buSzTx/>
              <a:buFontTx/>
              <a:buNone/>
              <a:tabLst/>
              <a:defRPr/>
            </a:pPr>
            <a:r>
              <a:rPr lang="en-US" dirty="0"/>
              <a:t>Insert subtitle TREBUCHET 18 </a:t>
            </a:r>
            <a:r>
              <a:rPr lang="en-US" dirty="0" err="1"/>
              <a:t>pt</a:t>
            </a:r>
            <a:endParaRPr lang="en-US" dirty="0"/>
          </a:p>
        </p:txBody>
      </p:sp>
      <p:sp>
        <p:nvSpPr>
          <p:cNvPr id="12" name="Content Placeholder 6"/>
          <p:cNvSpPr>
            <a:spLocks noGrp="1"/>
          </p:cNvSpPr>
          <p:nvPr>
            <p:ph sz="quarter" idx="17" hasCustomPrompt="1"/>
          </p:nvPr>
        </p:nvSpPr>
        <p:spPr>
          <a:xfrm>
            <a:off x="6408980" y="1677989"/>
            <a:ext cx="5181600" cy="4567237"/>
          </a:xfrm>
        </p:spPr>
        <p:txBody>
          <a:bodyPr/>
          <a:lstStyle>
            <a:lvl2pPr marL="203200" indent="-160338">
              <a:buSzPct val="110000"/>
              <a:defRPr/>
            </a:lvl2pPr>
            <a:lvl3pPr>
              <a:defRPr/>
            </a:lvl3pPr>
            <a:lvl4pPr>
              <a:defRPr/>
            </a:lvl4pPr>
            <a:lvl5pPr>
              <a:defRPr/>
            </a:lvl5pPr>
          </a:lstStyle>
          <a:p>
            <a:pPr lvl="0"/>
            <a:r>
              <a:rPr lang="en-US" dirty="0"/>
              <a:t>Body copy 16 </a:t>
            </a:r>
            <a:r>
              <a:rPr lang="en-US" dirty="0" err="1"/>
              <a:t>pt</a:t>
            </a:r>
            <a:r>
              <a:rPr lang="en-US" dirty="0"/>
              <a:t> (indent to bullet)</a:t>
            </a:r>
          </a:p>
          <a:p>
            <a:pPr lvl="1"/>
            <a:r>
              <a:rPr lang="en-US" dirty="0"/>
              <a:t>Second level 14 </a:t>
            </a:r>
            <a:r>
              <a:rPr lang="en-US" dirty="0" err="1"/>
              <a:t>pt</a:t>
            </a:r>
            <a:endParaRPr lang="en-US" dirty="0"/>
          </a:p>
          <a:p>
            <a:pPr lvl="2"/>
            <a:r>
              <a:rPr lang="en-US" dirty="0"/>
              <a:t>Third level 14 </a:t>
            </a:r>
            <a:r>
              <a:rPr lang="en-US" dirty="0" err="1"/>
              <a:t>pt</a:t>
            </a:r>
            <a:endParaRPr lang="en-US" dirty="0"/>
          </a:p>
          <a:p>
            <a:pPr lvl="3"/>
            <a:r>
              <a:rPr lang="en-US" dirty="0"/>
              <a:t>Fourth level 14 </a:t>
            </a:r>
            <a:r>
              <a:rPr lang="en-US" dirty="0" err="1"/>
              <a:t>pt</a:t>
            </a:r>
            <a:endParaRPr lang="en-US" dirty="0"/>
          </a:p>
          <a:p>
            <a:pPr lvl="4"/>
            <a:r>
              <a:rPr lang="en-US" dirty="0"/>
              <a:t>Fifth level 14 </a:t>
            </a:r>
            <a:r>
              <a:rPr lang="en-US" dirty="0" err="1"/>
              <a:t>pt</a:t>
            </a:r>
            <a:endParaRPr lang="en-US" dirty="0"/>
          </a:p>
        </p:txBody>
      </p:sp>
      <p:sp>
        <p:nvSpPr>
          <p:cNvPr id="14" name="Content Placeholder 6"/>
          <p:cNvSpPr>
            <a:spLocks noGrp="1"/>
          </p:cNvSpPr>
          <p:nvPr>
            <p:ph sz="quarter" idx="16" hasCustomPrompt="1"/>
          </p:nvPr>
        </p:nvSpPr>
        <p:spPr>
          <a:xfrm>
            <a:off x="609600" y="1677989"/>
            <a:ext cx="5181600" cy="4568825"/>
          </a:xfrm>
        </p:spPr>
        <p:txBody>
          <a:bodyPr/>
          <a:lstStyle>
            <a:lvl2pPr marL="203200" indent="-160338">
              <a:buSzPct val="110000"/>
              <a:defRPr/>
            </a:lvl2pPr>
            <a:lvl3pPr>
              <a:defRPr/>
            </a:lvl3pPr>
            <a:lvl4pPr>
              <a:defRPr/>
            </a:lvl4pPr>
            <a:lvl5pPr>
              <a:defRPr/>
            </a:lvl5pPr>
          </a:lstStyle>
          <a:p>
            <a:pPr lvl="0"/>
            <a:r>
              <a:rPr lang="en-US" dirty="0"/>
              <a:t>Body copy 16 </a:t>
            </a:r>
            <a:r>
              <a:rPr lang="en-US" dirty="0" err="1"/>
              <a:t>pt</a:t>
            </a:r>
            <a:r>
              <a:rPr lang="en-US" dirty="0"/>
              <a:t> (indent to bullet)</a:t>
            </a:r>
          </a:p>
          <a:p>
            <a:pPr lvl="1"/>
            <a:r>
              <a:rPr lang="en-US" dirty="0"/>
              <a:t>Second level 14 </a:t>
            </a:r>
            <a:r>
              <a:rPr lang="en-US" dirty="0" err="1"/>
              <a:t>pt</a:t>
            </a:r>
            <a:endParaRPr lang="en-US" dirty="0"/>
          </a:p>
          <a:p>
            <a:pPr lvl="2"/>
            <a:r>
              <a:rPr lang="en-US" dirty="0"/>
              <a:t>Third level 14 </a:t>
            </a:r>
            <a:r>
              <a:rPr lang="en-US" dirty="0" err="1"/>
              <a:t>pt</a:t>
            </a:r>
            <a:endParaRPr lang="en-US" dirty="0"/>
          </a:p>
          <a:p>
            <a:pPr lvl="3"/>
            <a:r>
              <a:rPr lang="en-US" dirty="0"/>
              <a:t>Fourth level 14 </a:t>
            </a:r>
            <a:r>
              <a:rPr lang="en-US" dirty="0" err="1"/>
              <a:t>pt</a:t>
            </a:r>
            <a:endParaRPr lang="en-US" dirty="0"/>
          </a:p>
          <a:p>
            <a:pPr lvl="4"/>
            <a:r>
              <a:rPr lang="en-US" dirty="0"/>
              <a:t>Fifth level 14 </a:t>
            </a:r>
            <a:r>
              <a:rPr lang="en-US" dirty="0" err="1"/>
              <a:t>pt</a:t>
            </a:r>
            <a:endParaRPr lang="en-US" dirty="0"/>
          </a:p>
        </p:txBody>
      </p:sp>
    </p:spTree>
    <p:extLst>
      <p:ext uri="{BB962C8B-B14F-4D97-AF65-F5344CB8AC3E}">
        <p14:creationId xmlns:p14="http://schemas.microsoft.com/office/powerpoint/2010/main" val="2441547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Left – 2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08061"/>
            <a:ext cx="10972800" cy="729293"/>
          </a:xfrm>
        </p:spPr>
        <p:txBody>
          <a:bodyPr/>
          <a:lstStyle>
            <a:lvl1pPr>
              <a:defRPr sz="2400">
                <a:solidFill>
                  <a:schemeClr val="accent1"/>
                </a:solidFill>
              </a:defRPr>
            </a:lvl1pPr>
          </a:lstStyle>
          <a:p>
            <a:r>
              <a:rPr lang="en-US" dirty="0"/>
              <a:t>Slide Title Trebuchet 24 pt</a:t>
            </a:r>
            <a:br>
              <a:rPr lang="en-US" dirty="0"/>
            </a:br>
            <a:r>
              <a:rPr lang="en-US" dirty="0"/>
              <a:t>Two Lines Max</a:t>
            </a:r>
          </a:p>
        </p:txBody>
      </p:sp>
      <p:sp>
        <p:nvSpPr>
          <p:cNvPr id="6" name="Slide Number Placeholder 5"/>
          <p:cNvSpPr>
            <a:spLocks noGrp="1"/>
          </p:cNvSpPr>
          <p:nvPr>
            <p:ph type="sldNum" sz="quarter" idx="12"/>
          </p:nvPr>
        </p:nvSpPr>
        <p:spPr/>
        <p:txBody>
          <a:bodyPr/>
          <a:lstStyle>
            <a:lvl1pPr>
              <a:defRPr smtClean="0"/>
            </a:lvl1pPr>
          </a:lstStyle>
          <a:p>
            <a:fld id="{5D7E0B00-4FDE-D040-8275-1F4B80113D68}" type="slidenum">
              <a:rPr lang="en-US"/>
              <a:pPr/>
              <a:t>‹#›</a:t>
            </a:fld>
            <a:endParaRPr lang="en-US" dirty="0"/>
          </a:p>
        </p:txBody>
      </p:sp>
      <p:cxnSp>
        <p:nvCxnSpPr>
          <p:cNvPr id="14" name="Straight Connector 13"/>
          <p:cNvCxnSpPr/>
          <p:nvPr userDrawn="1"/>
        </p:nvCxnSpPr>
        <p:spPr>
          <a:xfrm>
            <a:off x="0" y="1068774"/>
            <a:ext cx="12192000" cy="0"/>
          </a:xfrm>
          <a:prstGeom prst="line">
            <a:avLst/>
          </a:prstGeom>
          <a:ln w="28575">
            <a:solidFill>
              <a:srgbClr val="F6B333"/>
            </a:solidFill>
          </a:ln>
          <a:effectLst/>
        </p:spPr>
        <p:style>
          <a:lnRef idx="2">
            <a:schemeClr val="accent1"/>
          </a:lnRef>
          <a:fillRef idx="0">
            <a:schemeClr val="accent1"/>
          </a:fillRef>
          <a:effectRef idx="1">
            <a:schemeClr val="accent1"/>
          </a:effectRef>
          <a:fontRef idx="minor">
            <a:schemeClr val="tx1"/>
          </a:fontRef>
        </p:style>
      </p:cxnSp>
      <p:sp>
        <p:nvSpPr>
          <p:cNvPr id="15" name="Text Placeholder 7"/>
          <p:cNvSpPr>
            <a:spLocks noGrp="1"/>
          </p:cNvSpPr>
          <p:nvPr>
            <p:ph type="body" sz="quarter" idx="13" hasCustomPrompt="1"/>
          </p:nvPr>
        </p:nvSpPr>
        <p:spPr>
          <a:xfrm>
            <a:off x="609600" y="1163977"/>
            <a:ext cx="5199043" cy="424007"/>
          </a:xfrm>
        </p:spPr>
        <p:txBody>
          <a:bodyPr anchor="b" anchorCtr="0"/>
          <a:lstStyle>
            <a:lvl1pPr>
              <a:lnSpc>
                <a:spcPct val="90000"/>
              </a:lnSpc>
              <a:spcBef>
                <a:spcPts val="0"/>
              </a:spcBef>
              <a:defRPr sz="1800" b="1" cap="all">
                <a:solidFill>
                  <a:srgbClr val="FA6E1C"/>
                </a:solidFill>
              </a:defRPr>
            </a:lvl1pPr>
          </a:lstStyle>
          <a:p>
            <a:pPr marL="0" marR="0" lvl="0" indent="0" algn="l" defTabSz="914400" rtl="0" eaLnBrk="1" fontAlgn="base" latinLnBrk="0" hangingPunct="1">
              <a:lnSpc>
                <a:spcPct val="90000"/>
              </a:lnSpc>
              <a:spcBef>
                <a:spcPts val="0"/>
              </a:spcBef>
              <a:spcAft>
                <a:spcPct val="0"/>
              </a:spcAft>
              <a:buClrTx/>
              <a:buSzTx/>
              <a:buFontTx/>
              <a:buNone/>
              <a:tabLst/>
              <a:defRPr/>
            </a:pPr>
            <a:r>
              <a:rPr lang="en-US" dirty="0"/>
              <a:t>Insert subtitle TREBUCHET 18 pt</a:t>
            </a:r>
          </a:p>
        </p:txBody>
      </p:sp>
      <p:sp>
        <p:nvSpPr>
          <p:cNvPr id="16" name="Text Placeholder 7"/>
          <p:cNvSpPr>
            <a:spLocks noGrp="1"/>
          </p:cNvSpPr>
          <p:nvPr>
            <p:ph type="body" sz="quarter" idx="15" hasCustomPrompt="1"/>
          </p:nvPr>
        </p:nvSpPr>
        <p:spPr>
          <a:xfrm>
            <a:off x="6408980" y="1163977"/>
            <a:ext cx="5199043" cy="424007"/>
          </a:xfrm>
        </p:spPr>
        <p:txBody>
          <a:bodyPr anchor="b" anchorCtr="0"/>
          <a:lstStyle>
            <a:lvl1pPr>
              <a:lnSpc>
                <a:spcPct val="90000"/>
              </a:lnSpc>
              <a:spcBef>
                <a:spcPts val="0"/>
              </a:spcBef>
              <a:defRPr sz="1800" b="1" cap="all">
                <a:solidFill>
                  <a:srgbClr val="FA6E1C"/>
                </a:solidFill>
              </a:defRPr>
            </a:lvl1pPr>
          </a:lstStyle>
          <a:p>
            <a:pPr marL="0" marR="0" lvl="0" indent="0" algn="l" defTabSz="914400" rtl="0" eaLnBrk="1" fontAlgn="base" latinLnBrk="0" hangingPunct="1">
              <a:lnSpc>
                <a:spcPct val="90000"/>
              </a:lnSpc>
              <a:spcBef>
                <a:spcPts val="0"/>
              </a:spcBef>
              <a:spcAft>
                <a:spcPct val="0"/>
              </a:spcAft>
              <a:buClrTx/>
              <a:buSzTx/>
              <a:buFontTx/>
              <a:buNone/>
              <a:tabLst/>
              <a:defRPr/>
            </a:pPr>
            <a:r>
              <a:rPr lang="en-US" dirty="0"/>
              <a:t>Insert subtitle TREBUCHET 18 </a:t>
            </a:r>
            <a:r>
              <a:rPr lang="en-US" dirty="0" err="1"/>
              <a:t>pt</a:t>
            </a:r>
            <a:endParaRPr lang="en-US" dirty="0"/>
          </a:p>
        </p:txBody>
      </p:sp>
      <p:sp>
        <p:nvSpPr>
          <p:cNvPr id="17" name="Text Placeholder 7"/>
          <p:cNvSpPr>
            <a:spLocks noGrp="1"/>
          </p:cNvSpPr>
          <p:nvPr>
            <p:ph type="body" sz="quarter" idx="19" hasCustomPrompt="1"/>
          </p:nvPr>
        </p:nvSpPr>
        <p:spPr>
          <a:xfrm>
            <a:off x="6404043" y="3794106"/>
            <a:ext cx="5199043" cy="424007"/>
          </a:xfrm>
        </p:spPr>
        <p:txBody>
          <a:bodyPr anchor="b" anchorCtr="0"/>
          <a:lstStyle>
            <a:lvl1pPr>
              <a:lnSpc>
                <a:spcPct val="90000"/>
              </a:lnSpc>
              <a:spcBef>
                <a:spcPts val="0"/>
              </a:spcBef>
              <a:defRPr sz="1800" b="1" cap="all">
                <a:solidFill>
                  <a:srgbClr val="FA6E1C"/>
                </a:solidFill>
              </a:defRPr>
            </a:lvl1pPr>
          </a:lstStyle>
          <a:p>
            <a:pPr marL="0" marR="0" lvl="0" indent="0" algn="l" defTabSz="914400" rtl="0" eaLnBrk="1" fontAlgn="base" latinLnBrk="0" hangingPunct="1">
              <a:lnSpc>
                <a:spcPct val="90000"/>
              </a:lnSpc>
              <a:spcBef>
                <a:spcPts val="0"/>
              </a:spcBef>
              <a:spcAft>
                <a:spcPct val="0"/>
              </a:spcAft>
              <a:buClrTx/>
              <a:buSzTx/>
              <a:buFontTx/>
              <a:buNone/>
              <a:tabLst/>
              <a:defRPr/>
            </a:pPr>
            <a:r>
              <a:rPr lang="en-US" dirty="0"/>
              <a:t>Insert subtitle TREBUCHET 18 </a:t>
            </a:r>
            <a:r>
              <a:rPr lang="en-US" dirty="0" err="1"/>
              <a:t>pt</a:t>
            </a:r>
            <a:endParaRPr lang="en-US" dirty="0"/>
          </a:p>
        </p:txBody>
      </p:sp>
      <p:sp>
        <p:nvSpPr>
          <p:cNvPr id="11" name="Content Placeholder 6"/>
          <p:cNvSpPr>
            <a:spLocks noGrp="1"/>
          </p:cNvSpPr>
          <p:nvPr>
            <p:ph sz="quarter" idx="16" hasCustomPrompt="1"/>
          </p:nvPr>
        </p:nvSpPr>
        <p:spPr>
          <a:xfrm>
            <a:off x="609600" y="1677989"/>
            <a:ext cx="5181600" cy="4568825"/>
          </a:xfrm>
        </p:spPr>
        <p:txBody>
          <a:bodyPr/>
          <a:lstStyle>
            <a:lvl2pPr marL="203200" indent="-160338">
              <a:buSzPct val="110000"/>
              <a:defRPr/>
            </a:lvl2pPr>
            <a:lvl3pPr>
              <a:defRPr/>
            </a:lvl3pPr>
            <a:lvl4pPr>
              <a:defRPr/>
            </a:lvl4pPr>
            <a:lvl5pPr>
              <a:defRPr/>
            </a:lvl5pPr>
          </a:lstStyle>
          <a:p>
            <a:pPr lvl="0"/>
            <a:r>
              <a:rPr lang="en-US" dirty="0"/>
              <a:t>Body copy 16 </a:t>
            </a:r>
            <a:r>
              <a:rPr lang="en-US" dirty="0" err="1"/>
              <a:t>pt</a:t>
            </a:r>
            <a:r>
              <a:rPr lang="en-US" dirty="0"/>
              <a:t> (indent to bullet)</a:t>
            </a:r>
          </a:p>
          <a:p>
            <a:pPr lvl="1"/>
            <a:r>
              <a:rPr lang="en-US" dirty="0"/>
              <a:t>Second level 14 </a:t>
            </a:r>
            <a:r>
              <a:rPr lang="en-US" dirty="0" err="1"/>
              <a:t>pt</a:t>
            </a:r>
            <a:endParaRPr lang="en-US" dirty="0"/>
          </a:p>
          <a:p>
            <a:pPr lvl="2"/>
            <a:r>
              <a:rPr lang="en-US" dirty="0"/>
              <a:t>Third level 14 </a:t>
            </a:r>
            <a:r>
              <a:rPr lang="en-US" dirty="0" err="1"/>
              <a:t>pt</a:t>
            </a:r>
            <a:endParaRPr lang="en-US" dirty="0"/>
          </a:p>
          <a:p>
            <a:pPr lvl="3"/>
            <a:r>
              <a:rPr lang="en-US" dirty="0"/>
              <a:t>Fourth level 14 </a:t>
            </a:r>
            <a:r>
              <a:rPr lang="en-US" dirty="0" err="1"/>
              <a:t>pt</a:t>
            </a:r>
            <a:endParaRPr lang="en-US" dirty="0"/>
          </a:p>
          <a:p>
            <a:pPr lvl="4"/>
            <a:r>
              <a:rPr lang="en-US" dirty="0"/>
              <a:t>Fifth level 14 </a:t>
            </a:r>
            <a:r>
              <a:rPr lang="en-US" dirty="0" err="1"/>
              <a:t>pt</a:t>
            </a:r>
            <a:endParaRPr lang="en-US" dirty="0"/>
          </a:p>
        </p:txBody>
      </p:sp>
      <p:sp>
        <p:nvSpPr>
          <p:cNvPr id="12" name="Content Placeholder 6"/>
          <p:cNvSpPr>
            <a:spLocks noGrp="1"/>
          </p:cNvSpPr>
          <p:nvPr>
            <p:ph sz="quarter" idx="20" hasCustomPrompt="1"/>
          </p:nvPr>
        </p:nvSpPr>
        <p:spPr>
          <a:xfrm>
            <a:off x="6404043" y="1677989"/>
            <a:ext cx="5181600" cy="1979612"/>
          </a:xfrm>
        </p:spPr>
        <p:txBody>
          <a:bodyPr/>
          <a:lstStyle>
            <a:lvl1pPr>
              <a:defRPr baseline="0"/>
            </a:lvl1pPr>
            <a:lvl2pPr marL="203200" indent="-160338">
              <a:buSzPct val="110000"/>
              <a:defRPr/>
            </a:lvl2pPr>
            <a:lvl3pPr>
              <a:defRPr/>
            </a:lvl3pPr>
            <a:lvl4pPr>
              <a:defRPr/>
            </a:lvl4pPr>
            <a:lvl5pPr>
              <a:defRPr/>
            </a:lvl5pPr>
          </a:lstStyle>
          <a:p>
            <a:pPr lvl="0"/>
            <a:r>
              <a:rPr lang="en-US" dirty="0"/>
              <a:t>Body copy 16 </a:t>
            </a:r>
            <a:r>
              <a:rPr lang="en-US" dirty="0" err="1"/>
              <a:t>pt</a:t>
            </a:r>
            <a:r>
              <a:rPr lang="en-US" dirty="0"/>
              <a:t> (indent to bullet)</a:t>
            </a:r>
          </a:p>
          <a:p>
            <a:pPr lvl="1"/>
            <a:r>
              <a:rPr lang="en-US" dirty="0"/>
              <a:t>Second level 14 </a:t>
            </a:r>
            <a:r>
              <a:rPr lang="en-US" dirty="0" err="1"/>
              <a:t>pt</a:t>
            </a:r>
            <a:endParaRPr lang="en-US" dirty="0"/>
          </a:p>
          <a:p>
            <a:pPr lvl="2"/>
            <a:r>
              <a:rPr lang="en-US" dirty="0"/>
              <a:t>Third level 14 </a:t>
            </a:r>
            <a:r>
              <a:rPr lang="en-US" dirty="0" err="1"/>
              <a:t>pt</a:t>
            </a:r>
            <a:endParaRPr lang="en-US" dirty="0"/>
          </a:p>
          <a:p>
            <a:pPr lvl="3"/>
            <a:r>
              <a:rPr lang="en-US" dirty="0"/>
              <a:t>Fourth level 14 </a:t>
            </a:r>
            <a:r>
              <a:rPr lang="en-US" dirty="0" err="1"/>
              <a:t>pt</a:t>
            </a:r>
            <a:endParaRPr lang="en-US" dirty="0"/>
          </a:p>
          <a:p>
            <a:pPr lvl="4"/>
            <a:r>
              <a:rPr lang="en-US" dirty="0"/>
              <a:t>Fifth level 14 </a:t>
            </a:r>
            <a:r>
              <a:rPr lang="en-US" dirty="0" err="1"/>
              <a:t>pt</a:t>
            </a:r>
            <a:endParaRPr lang="en-US" dirty="0"/>
          </a:p>
        </p:txBody>
      </p:sp>
      <p:sp>
        <p:nvSpPr>
          <p:cNvPr id="18" name="Content Placeholder 6"/>
          <p:cNvSpPr>
            <a:spLocks noGrp="1"/>
          </p:cNvSpPr>
          <p:nvPr>
            <p:ph sz="quarter" idx="21" hasCustomPrompt="1"/>
          </p:nvPr>
        </p:nvSpPr>
        <p:spPr>
          <a:xfrm>
            <a:off x="6404043" y="4301144"/>
            <a:ext cx="5181600" cy="1942495"/>
          </a:xfrm>
        </p:spPr>
        <p:txBody>
          <a:bodyPr/>
          <a:lstStyle>
            <a:lvl2pPr marL="203200" indent="-160338">
              <a:buSzPct val="110000"/>
              <a:defRPr/>
            </a:lvl2pPr>
            <a:lvl3pPr>
              <a:defRPr/>
            </a:lvl3pPr>
            <a:lvl4pPr>
              <a:defRPr/>
            </a:lvl4pPr>
            <a:lvl5pPr>
              <a:defRPr/>
            </a:lvl5pPr>
          </a:lstStyle>
          <a:p>
            <a:pPr lvl="0"/>
            <a:r>
              <a:rPr lang="en-US" dirty="0"/>
              <a:t>Body copy 16 </a:t>
            </a:r>
            <a:r>
              <a:rPr lang="en-US" dirty="0" err="1"/>
              <a:t>pt</a:t>
            </a:r>
            <a:r>
              <a:rPr lang="en-US" dirty="0"/>
              <a:t> (indent to bullet)</a:t>
            </a:r>
          </a:p>
          <a:p>
            <a:pPr lvl="1"/>
            <a:r>
              <a:rPr lang="en-US" dirty="0"/>
              <a:t>Second level 14 </a:t>
            </a:r>
            <a:r>
              <a:rPr lang="en-US" dirty="0" err="1"/>
              <a:t>pt</a:t>
            </a:r>
            <a:endParaRPr lang="en-US" dirty="0"/>
          </a:p>
          <a:p>
            <a:pPr lvl="2"/>
            <a:r>
              <a:rPr lang="en-US" dirty="0"/>
              <a:t>Third level 14 </a:t>
            </a:r>
            <a:r>
              <a:rPr lang="en-US" dirty="0" err="1"/>
              <a:t>pt</a:t>
            </a:r>
            <a:endParaRPr lang="en-US" dirty="0"/>
          </a:p>
          <a:p>
            <a:pPr lvl="3"/>
            <a:r>
              <a:rPr lang="en-US" dirty="0"/>
              <a:t>Fourth level 14 </a:t>
            </a:r>
            <a:r>
              <a:rPr lang="en-US" dirty="0" err="1"/>
              <a:t>pt</a:t>
            </a:r>
            <a:endParaRPr lang="en-US" dirty="0"/>
          </a:p>
          <a:p>
            <a:pPr lvl="4"/>
            <a:r>
              <a:rPr lang="en-US" dirty="0"/>
              <a:t>Fifth level 14 p</a:t>
            </a:r>
          </a:p>
        </p:txBody>
      </p:sp>
    </p:spTree>
    <p:extLst>
      <p:ext uri="{BB962C8B-B14F-4D97-AF65-F5344CB8AC3E}">
        <p14:creationId xmlns:p14="http://schemas.microsoft.com/office/powerpoint/2010/main" val="2218094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with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08061"/>
            <a:ext cx="10972800" cy="729293"/>
          </a:xfrm>
        </p:spPr>
        <p:txBody>
          <a:bodyPr/>
          <a:lstStyle>
            <a:lvl1pPr>
              <a:defRPr sz="2400">
                <a:solidFill>
                  <a:schemeClr val="accent1"/>
                </a:solidFill>
              </a:defRPr>
            </a:lvl1pPr>
          </a:lstStyle>
          <a:p>
            <a:r>
              <a:rPr lang="en-US" dirty="0"/>
              <a:t>Slide Title Trebuchet 24 pt</a:t>
            </a:r>
            <a:br>
              <a:rPr lang="en-US" dirty="0"/>
            </a:br>
            <a:r>
              <a:rPr lang="en-US" dirty="0"/>
              <a:t>Two Lines Max</a:t>
            </a:r>
          </a:p>
        </p:txBody>
      </p:sp>
      <p:sp>
        <p:nvSpPr>
          <p:cNvPr id="6" name="Slide Number Placeholder 5"/>
          <p:cNvSpPr>
            <a:spLocks noGrp="1"/>
          </p:cNvSpPr>
          <p:nvPr>
            <p:ph type="sldNum" sz="quarter" idx="12"/>
          </p:nvPr>
        </p:nvSpPr>
        <p:spPr/>
        <p:txBody>
          <a:bodyPr/>
          <a:lstStyle>
            <a:lvl1pPr>
              <a:defRPr smtClean="0"/>
            </a:lvl1pPr>
          </a:lstStyle>
          <a:p>
            <a:fld id="{5D7E0B00-4FDE-D040-8275-1F4B80113D68}" type="slidenum">
              <a:rPr lang="en-US"/>
              <a:pPr/>
              <a:t>‹#›</a:t>
            </a:fld>
            <a:endParaRPr lang="en-US" dirty="0"/>
          </a:p>
        </p:txBody>
      </p:sp>
      <p:cxnSp>
        <p:nvCxnSpPr>
          <p:cNvPr id="11" name="Straight Connector 10"/>
          <p:cNvCxnSpPr/>
          <p:nvPr userDrawn="1"/>
        </p:nvCxnSpPr>
        <p:spPr>
          <a:xfrm>
            <a:off x="0" y="1068774"/>
            <a:ext cx="12192000" cy="0"/>
          </a:xfrm>
          <a:prstGeom prst="line">
            <a:avLst/>
          </a:prstGeom>
          <a:ln w="28575">
            <a:solidFill>
              <a:srgbClr val="F6B333"/>
            </a:solidFill>
          </a:ln>
          <a:effectLst/>
        </p:spPr>
        <p:style>
          <a:lnRef idx="2">
            <a:schemeClr val="accent1"/>
          </a:lnRef>
          <a:fillRef idx="0">
            <a:schemeClr val="accent1"/>
          </a:fillRef>
          <a:effectRef idx="1">
            <a:schemeClr val="accent1"/>
          </a:effectRef>
          <a:fontRef idx="minor">
            <a:schemeClr val="tx1"/>
          </a:fontRef>
        </p:style>
      </p:cxnSp>
      <p:sp>
        <p:nvSpPr>
          <p:cNvPr id="7" name="Picture Placeholder 2"/>
          <p:cNvSpPr>
            <a:spLocks noGrp="1"/>
          </p:cNvSpPr>
          <p:nvPr>
            <p:ph type="pic" sz="quarter" idx="21" hasCustomPrompt="1"/>
          </p:nvPr>
        </p:nvSpPr>
        <p:spPr>
          <a:xfrm>
            <a:off x="609600" y="1675794"/>
            <a:ext cx="10972800" cy="4575175"/>
          </a:xfrm>
          <a:prstGeom prst="rect">
            <a:avLst/>
          </a:prstGeom>
        </p:spPr>
        <p:txBody>
          <a:bodyPr vert="horz"/>
          <a:lstStyle>
            <a:lvl1pPr>
              <a:defRPr baseline="0"/>
            </a:lvl1pPr>
          </a:lstStyle>
          <a:p>
            <a:r>
              <a:rPr lang="en-US" dirty="0"/>
              <a:t>Click the icon to add an image to this slide</a:t>
            </a:r>
          </a:p>
        </p:txBody>
      </p:sp>
    </p:spTree>
    <p:extLst>
      <p:ext uri="{BB962C8B-B14F-4D97-AF65-F5344CB8AC3E}">
        <p14:creationId xmlns:p14="http://schemas.microsoft.com/office/powerpoint/2010/main" val="20090139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a:extLst>
              <a:ext uri="{BEBA8EAE-BF5A-486C-A8C5-ECC9F3942E4B}">
                <a14:imgProps xmlns:a14="http://schemas.microsoft.com/office/drawing/2010/main">
                  <a14:imgLayer r:embed="rId4">
                    <a14:imgEffect>
                      <a14:colorTemperature colorTemp="5900"/>
                    </a14:imgEffect>
                    <a14:imgEffect>
                      <a14:brightnessContrast bright="1000" contrast="46000"/>
                    </a14:imgEffect>
                  </a14:imgLayer>
                </a14:imgProps>
              </a:ext>
              <a:ext uri="{28A0092B-C50C-407E-A947-70E740481C1C}">
                <a14:useLocalDpi xmlns:a14="http://schemas.microsoft.com/office/drawing/2010/main" val="0"/>
              </a:ext>
            </a:extLst>
          </a:blip>
          <a:stretch>
            <a:fillRect/>
          </a:stretch>
        </p:blipFill>
        <p:spPr>
          <a:xfrm>
            <a:off x="3429000" y="1400175"/>
            <a:ext cx="5410200" cy="4057650"/>
          </a:xfrm>
          <a:prstGeom prst="rect">
            <a:avLst/>
          </a:prstGeom>
        </p:spPr>
      </p:pic>
    </p:spTree>
    <p:extLst>
      <p:ext uri="{BB962C8B-B14F-4D97-AF65-F5344CB8AC3E}">
        <p14:creationId xmlns:p14="http://schemas.microsoft.com/office/powerpoint/2010/main" val="39472321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3/28/2022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24205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3/28/2022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3/28/2022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3/28/2022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3/28/2022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3/28/2022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3/28/2022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3/28/2022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emf"/><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3/28/2022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 id="2147483750" r:id="rId12"/>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0" y="0"/>
            <a:ext cx="12192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1026" name="Rectangle 2"/>
          <p:cNvSpPr>
            <a:spLocks noGrp="1" noChangeArrowheads="1"/>
          </p:cNvSpPr>
          <p:nvPr>
            <p:ph type="title"/>
          </p:nvPr>
        </p:nvSpPr>
        <p:spPr bwMode="auto">
          <a:xfrm>
            <a:off x="609600" y="208061"/>
            <a:ext cx="10972800" cy="72929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a:t>Slide Title Trebuchet 24 pt</a:t>
            </a:r>
            <a:br>
              <a:rPr lang="en-US" dirty="0"/>
            </a:br>
            <a:r>
              <a:rPr lang="en-US" dirty="0"/>
              <a:t>Two Lines Max</a:t>
            </a:r>
          </a:p>
        </p:txBody>
      </p:sp>
      <p:sp>
        <p:nvSpPr>
          <p:cNvPr id="1027" name="Rectangle 3"/>
          <p:cNvSpPr>
            <a:spLocks noGrp="1" noChangeArrowheads="1"/>
          </p:cNvSpPr>
          <p:nvPr>
            <p:ph type="body" idx="1"/>
          </p:nvPr>
        </p:nvSpPr>
        <p:spPr bwMode="auto">
          <a:xfrm>
            <a:off x="609600" y="1676400"/>
            <a:ext cx="10972800" cy="45666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Body copy Trebuchet 16 </a:t>
            </a:r>
            <a:r>
              <a:rPr lang="en-US" dirty="0" err="1"/>
              <a:t>pt</a:t>
            </a:r>
            <a:endParaRPr lang="en-US" dirty="0"/>
          </a:p>
          <a:p>
            <a:pPr lvl="1"/>
            <a:r>
              <a:rPr lang="en-US" dirty="0"/>
              <a:t>Second level 14 </a:t>
            </a:r>
            <a:r>
              <a:rPr lang="en-US" dirty="0" err="1"/>
              <a:t>pt</a:t>
            </a:r>
            <a:endParaRPr lang="en-US" dirty="0"/>
          </a:p>
          <a:p>
            <a:pPr lvl="2"/>
            <a:r>
              <a:rPr lang="en-US" dirty="0"/>
              <a:t>Third level 14 </a:t>
            </a:r>
            <a:r>
              <a:rPr lang="en-US" dirty="0" err="1"/>
              <a:t>pt</a:t>
            </a:r>
            <a:endParaRPr lang="en-US" dirty="0"/>
          </a:p>
          <a:p>
            <a:pPr lvl="3"/>
            <a:r>
              <a:rPr lang="en-US" dirty="0"/>
              <a:t>Fourth level 14 </a:t>
            </a:r>
            <a:r>
              <a:rPr lang="en-US" dirty="0" err="1"/>
              <a:t>pt</a:t>
            </a:r>
            <a:endParaRPr lang="en-US" dirty="0"/>
          </a:p>
          <a:p>
            <a:pPr lvl="4"/>
            <a:r>
              <a:rPr lang="en-US" dirty="0"/>
              <a:t>Fifth level 14 </a:t>
            </a:r>
            <a:r>
              <a:rPr lang="en-US" dirty="0" err="1"/>
              <a:t>pt</a:t>
            </a:r>
            <a:endParaRPr lang="en-US" dirty="0"/>
          </a:p>
          <a:p>
            <a:pPr lvl="5"/>
            <a:r>
              <a:rPr lang="en-US" dirty="0"/>
              <a:t>Sixth level 14 </a:t>
            </a:r>
            <a:r>
              <a:rPr lang="en-US" dirty="0" err="1"/>
              <a:t>pt</a:t>
            </a:r>
            <a:endParaRPr lang="en-US" dirty="0"/>
          </a:p>
        </p:txBody>
      </p:sp>
      <p:sp>
        <p:nvSpPr>
          <p:cNvPr id="1030" name="Rectangle 6"/>
          <p:cNvSpPr>
            <a:spLocks noGrp="1" noChangeArrowheads="1"/>
          </p:cNvSpPr>
          <p:nvPr>
            <p:ph type="sldNum" sz="quarter" idx="4"/>
          </p:nvPr>
        </p:nvSpPr>
        <p:spPr bwMode="auto">
          <a:xfrm>
            <a:off x="111400" y="6548439"/>
            <a:ext cx="459824" cy="138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ctr">
              <a:defRPr sz="1200">
                <a:solidFill>
                  <a:schemeClr val="bg2"/>
                </a:solidFill>
                <a:latin typeface="Trebuchet MS"/>
              </a:defRPr>
            </a:lvl1pPr>
          </a:lstStyle>
          <a:p>
            <a:fld id="{4A15B919-E3DF-8843-A034-99A3C3E2A01C}" type="slidenum">
              <a:rPr lang="en-US" smtClean="0"/>
              <a:pPr/>
              <a:t>‹#›</a:t>
            </a:fld>
            <a:endParaRPr lang="en-US" dirty="0"/>
          </a:p>
        </p:txBody>
      </p:sp>
      <p:pic>
        <p:nvPicPr>
          <p:cNvPr id="7" name="Picture 6"/>
          <p:cNvPicPr>
            <a:picLocks noChangeAspect="1"/>
          </p:cNvPicPr>
          <p:nvPr userDrawn="1"/>
        </p:nvPicPr>
        <p:blipFill>
          <a:blip r:embed="rId17"/>
          <a:stretch>
            <a:fillRect/>
          </a:stretch>
        </p:blipFill>
        <p:spPr>
          <a:xfrm>
            <a:off x="10769601" y="6370870"/>
            <a:ext cx="1169903" cy="334730"/>
          </a:xfrm>
          <a:prstGeom prst="rect">
            <a:avLst/>
          </a:prstGeom>
        </p:spPr>
      </p:pic>
    </p:spTree>
    <p:extLst>
      <p:ext uri="{BB962C8B-B14F-4D97-AF65-F5344CB8AC3E}">
        <p14:creationId xmlns:p14="http://schemas.microsoft.com/office/powerpoint/2010/main" val="415866429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Lst>
  <p:hf hdr="0" dt="0"/>
  <p:txStyles>
    <p:titleStyle>
      <a:lvl1pPr algn="l" rtl="0" eaLnBrk="1" fontAlgn="base" hangingPunct="1">
        <a:lnSpc>
          <a:spcPct val="95000"/>
        </a:lnSpc>
        <a:spcBef>
          <a:spcPct val="0"/>
        </a:spcBef>
        <a:spcAft>
          <a:spcPct val="0"/>
        </a:spcAft>
        <a:defRPr sz="2200" b="1" spc="0">
          <a:solidFill>
            <a:srgbClr val="C72627"/>
          </a:solidFill>
          <a:latin typeface="Trebuchet MS"/>
          <a:ea typeface="+mj-ea"/>
          <a:cs typeface="+mj-cs"/>
        </a:defRPr>
      </a:lvl1pPr>
      <a:lvl2pPr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2pPr>
      <a:lvl3pPr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3pPr>
      <a:lvl4pPr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4pPr>
      <a:lvl5pPr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5pPr>
      <a:lvl6pPr marL="457200"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6pPr>
      <a:lvl7pPr marL="914400"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7pPr>
      <a:lvl8pPr marL="1371600"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8pPr>
      <a:lvl9pPr marL="1828800"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9pPr>
    </p:titleStyle>
    <p:bodyStyle>
      <a:lvl1pPr algn="l" rtl="0" eaLnBrk="1" fontAlgn="base" hangingPunct="1">
        <a:lnSpc>
          <a:spcPct val="105000"/>
        </a:lnSpc>
        <a:spcBef>
          <a:spcPct val="40000"/>
        </a:spcBef>
        <a:spcAft>
          <a:spcPct val="0"/>
        </a:spcAft>
        <a:defRPr sz="1600" baseline="0">
          <a:solidFill>
            <a:schemeClr val="tx1"/>
          </a:solidFill>
          <a:latin typeface="Trebuchet MS"/>
          <a:ea typeface="+mn-ea"/>
          <a:cs typeface="+mn-cs"/>
        </a:defRPr>
      </a:lvl1pPr>
      <a:lvl2pPr marL="190500" indent="-160338" algn="l" rtl="0" eaLnBrk="1" fontAlgn="base" hangingPunct="1">
        <a:lnSpc>
          <a:spcPct val="105000"/>
        </a:lnSpc>
        <a:spcBef>
          <a:spcPct val="15000"/>
        </a:spcBef>
        <a:spcAft>
          <a:spcPct val="0"/>
        </a:spcAft>
        <a:buSzPct val="110000"/>
        <a:buChar char="•"/>
        <a:defRPr sz="1400">
          <a:solidFill>
            <a:schemeClr val="tx1"/>
          </a:solidFill>
          <a:latin typeface="Trebuchet MS"/>
          <a:ea typeface="+mn-ea"/>
        </a:defRPr>
      </a:lvl2pPr>
      <a:lvl3pPr marL="428625" indent="-176213" algn="l" rtl="0" eaLnBrk="1" fontAlgn="base" hangingPunct="1">
        <a:lnSpc>
          <a:spcPct val="105000"/>
        </a:lnSpc>
        <a:spcBef>
          <a:spcPct val="5000"/>
        </a:spcBef>
        <a:spcAft>
          <a:spcPct val="0"/>
        </a:spcAft>
        <a:buFont typeface="Lucida Grande"/>
        <a:buChar char="-"/>
        <a:defRPr sz="1400">
          <a:solidFill>
            <a:schemeClr val="tx1"/>
          </a:solidFill>
          <a:latin typeface="Trebuchet MS"/>
          <a:ea typeface="+mn-ea"/>
        </a:defRPr>
      </a:lvl3pPr>
      <a:lvl4pPr marL="566738" indent="-153988" algn="l" rtl="0" eaLnBrk="1" fontAlgn="base" hangingPunct="1">
        <a:lnSpc>
          <a:spcPct val="105000"/>
        </a:lnSpc>
        <a:spcBef>
          <a:spcPct val="0"/>
        </a:spcBef>
        <a:spcAft>
          <a:spcPct val="0"/>
        </a:spcAft>
        <a:buFont typeface="Courier New"/>
        <a:buChar char="o"/>
        <a:defRPr sz="1400">
          <a:solidFill>
            <a:schemeClr val="tx1"/>
          </a:solidFill>
          <a:latin typeface="Trebuchet MS"/>
          <a:ea typeface="+mn-ea"/>
        </a:defRPr>
      </a:lvl4pPr>
      <a:lvl5pPr marL="765175" indent="-160338" algn="l" rtl="0" eaLnBrk="1" fontAlgn="base" hangingPunct="1">
        <a:lnSpc>
          <a:spcPct val="105000"/>
        </a:lnSpc>
        <a:spcBef>
          <a:spcPct val="0"/>
        </a:spcBef>
        <a:spcAft>
          <a:spcPct val="0"/>
        </a:spcAft>
        <a:buFont typeface="Wingdings" charset="2"/>
        <a:buChar char="§"/>
        <a:defRPr sz="1400">
          <a:solidFill>
            <a:schemeClr val="tx1"/>
          </a:solidFill>
          <a:latin typeface="Trebuchet MS"/>
          <a:ea typeface="+mn-ea"/>
        </a:defRPr>
      </a:lvl5pPr>
      <a:lvl6pPr marL="931863" indent="-157163" algn="l" rtl="0" eaLnBrk="1" fontAlgn="base" hangingPunct="1">
        <a:spcBef>
          <a:spcPct val="0"/>
        </a:spcBef>
        <a:spcAft>
          <a:spcPct val="0"/>
        </a:spcAft>
        <a:buFont typeface="Lucida Grande"/>
        <a:buChar char="»"/>
        <a:defRPr sz="1400">
          <a:solidFill>
            <a:schemeClr val="tx1"/>
          </a:solidFill>
          <a:latin typeface="+mn-lt"/>
          <a:ea typeface="+mn-ea"/>
        </a:defRPr>
      </a:lvl6pPr>
      <a:lvl7pPr marL="2060575" indent="-174625" algn="l" rtl="0" eaLnBrk="1" fontAlgn="base" hangingPunct="1">
        <a:spcBef>
          <a:spcPct val="0"/>
        </a:spcBef>
        <a:spcAft>
          <a:spcPct val="0"/>
        </a:spcAft>
        <a:buChar char="–"/>
        <a:defRPr sz="1400">
          <a:solidFill>
            <a:schemeClr val="tx1"/>
          </a:solidFill>
          <a:latin typeface="+mn-lt"/>
          <a:ea typeface="+mn-ea"/>
        </a:defRPr>
      </a:lvl7pPr>
      <a:lvl8pPr marL="2517775" indent="-174625" algn="l" rtl="0" eaLnBrk="1" fontAlgn="base" hangingPunct="1">
        <a:spcBef>
          <a:spcPct val="0"/>
        </a:spcBef>
        <a:spcAft>
          <a:spcPct val="0"/>
        </a:spcAft>
        <a:buChar char="–"/>
        <a:defRPr sz="1400">
          <a:solidFill>
            <a:schemeClr val="tx1"/>
          </a:solidFill>
          <a:latin typeface="+mn-lt"/>
          <a:ea typeface="+mn-ea"/>
        </a:defRPr>
      </a:lvl8pPr>
      <a:lvl9pPr marL="2974975" indent="-174625" algn="l" rtl="0" eaLnBrk="1" fontAlgn="base" hangingPunct="1">
        <a:spcBef>
          <a:spcPct val="0"/>
        </a:spcBef>
        <a:spcAft>
          <a:spcPct val="0"/>
        </a:spcAft>
        <a:buChar char="–"/>
        <a:defRPr sz="1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customXml" Target="../ink/ink4.xml"/><Relationship Id="rId7" Type="http://schemas.openxmlformats.org/officeDocument/2006/relationships/customXml" Target="../ink/ink7.xm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customXml" Target="../ink/ink6.xml"/><Relationship Id="rId5" Type="http://schemas.openxmlformats.org/officeDocument/2006/relationships/customXml" Target="../ink/ink5.xml"/><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8" Type="http://schemas.openxmlformats.org/officeDocument/2006/relationships/customXml" Target="../ink/ink11.xml"/><Relationship Id="rId3" Type="http://schemas.openxmlformats.org/officeDocument/2006/relationships/customXml" Target="../ink/ink8.xml"/><Relationship Id="rId7" Type="http://schemas.openxmlformats.org/officeDocument/2006/relationships/customXml" Target="../ink/ink10.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customXml" Target="../ink/ink9.xml"/><Relationship Id="rId10" Type="http://schemas.openxmlformats.org/officeDocument/2006/relationships/customXml" Target="../ink/ink13.xml"/><Relationship Id="rId4" Type="http://schemas.openxmlformats.org/officeDocument/2006/relationships/image" Target="../media/image60.png"/><Relationship Id="rId9" Type="http://schemas.openxmlformats.org/officeDocument/2006/relationships/customXml" Target="../ink/ink12.xml"/></Relationships>
</file>

<file path=ppt/slides/_rels/slide26.xml.rels><?xml version="1.0" encoding="UTF-8" standalone="yes"?>
<Relationships xmlns="http://schemas.openxmlformats.org/package/2006/relationships"><Relationship Id="rId8" Type="http://schemas.openxmlformats.org/officeDocument/2006/relationships/customXml" Target="../ink/ink19.xml"/><Relationship Id="rId13" Type="http://schemas.openxmlformats.org/officeDocument/2006/relationships/customXml" Target="../ink/ink23.xml"/><Relationship Id="rId3" Type="http://schemas.openxmlformats.org/officeDocument/2006/relationships/image" Target="../media/image61.png"/><Relationship Id="rId7" Type="http://schemas.openxmlformats.org/officeDocument/2006/relationships/customXml" Target="../ink/ink18.xml"/><Relationship Id="rId12" Type="http://schemas.openxmlformats.org/officeDocument/2006/relationships/customXml" Target="../ink/ink22.xml"/><Relationship Id="rId2" Type="http://schemas.openxmlformats.org/officeDocument/2006/relationships/customXml" Target="../ink/ink14.xml"/><Relationship Id="rId1" Type="http://schemas.openxmlformats.org/officeDocument/2006/relationships/slideLayout" Target="../slideLayouts/slideLayout2.xml"/><Relationship Id="rId6" Type="http://schemas.openxmlformats.org/officeDocument/2006/relationships/customXml" Target="../ink/ink17.xml"/><Relationship Id="rId11" Type="http://schemas.openxmlformats.org/officeDocument/2006/relationships/customXml" Target="../ink/ink21.xml"/><Relationship Id="rId5" Type="http://schemas.openxmlformats.org/officeDocument/2006/relationships/customXml" Target="../ink/ink16.xml"/><Relationship Id="rId10" Type="http://schemas.openxmlformats.org/officeDocument/2006/relationships/image" Target="../media/image20.png"/><Relationship Id="rId4" Type="http://schemas.openxmlformats.org/officeDocument/2006/relationships/customXml" Target="../ink/ink15.xml"/><Relationship Id="rId9" Type="http://schemas.openxmlformats.org/officeDocument/2006/relationships/customXml" Target="../ink/ink20.xml"/></Relationships>
</file>

<file path=ppt/slides/_rels/slide27.xml.rels><?xml version="1.0" encoding="UTF-8" standalone="yes"?>
<Relationships xmlns="http://schemas.openxmlformats.org/package/2006/relationships"><Relationship Id="rId8" Type="http://schemas.openxmlformats.org/officeDocument/2006/relationships/customXml" Target="../ink/ink29.xml"/><Relationship Id="rId13" Type="http://schemas.openxmlformats.org/officeDocument/2006/relationships/customXml" Target="../ink/ink33.xml"/><Relationship Id="rId3" Type="http://schemas.openxmlformats.org/officeDocument/2006/relationships/image" Target="../media/image61.png"/><Relationship Id="rId7" Type="http://schemas.openxmlformats.org/officeDocument/2006/relationships/customXml" Target="../ink/ink28.xml"/><Relationship Id="rId12" Type="http://schemas.openxmlformats.org/officeDocument/2006/relationships/customXml" Target="../ink/ink32.xml"/><Relationship Id="rId2" Type="http://schemas.openxmlformats.org/officeDocument/2006/relationships/customXml" Target="../ink/ink24.xml"/><Relationship Id="rId16" Type="http://schemas.openxmlformats.org/officeDocument/2006/relationships/customXml" Target="../ink/ink35.xml"/><Relationship Id="rId1" Type="http://schemas.openxmlformats.org/officeDocument/2006/relationships/slideLayout" Target="../slideLayouts/slideLayout2.xml"/><Relationship Id="rId6" Type="http://schemas.openxmlformats.org/officeDocument/2006/relationships/customXml" Target="../ink/ink27.xml"/><Relationship Id="rId11" Type="http://schemas.openxmlformats.org/officeDocument/2006/relationships/customXml" Target="../ink/ink31.xml"/><Relationship Id="rId5" Type="http://schemas.openxmlformats.org/officeDocument/2006/relationships/customXml" Target="../ink/ink26.xml"/><Relationship Id="rId15" Type="http://schemas.openxmlformats.org/officeDocument/2006/relationships/image" Target="../media/image8.png"/><Relationship Id="rId10" Type="http://schemas.openxmlformats.org/officeDocument/2006/relationships/image" Target="../media/image20.png"/><Relationship Id="rId4" Type="http://schemas.openxmlformats.org/officeDocument/2006/relationships/customXml" Target="../ink/ink25.xml"/><Relationship Id="rId9" Type="http://schemas.openxmlformats.org/officeDocument/2006/relationships/customXml" Target="../ink/ink30.xml"/><Relationship Id="rId14" Type="http://schemas.openxmlformats.org/officeDocument/2006/relationships/customXml" Target="../ink/ink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ustomXml" Target="../ink/ink36.xml"/><Relationship Id="rId1" Type="http://schemas.openxmlformats.org/officeDocument/2006/relationships/slideLayout" Target="../slideLayouts/slideLayout2.xml"/><Relationship Id="rId5" Type="http://schemas.openxmlformats.org/officeDocument/2006/relationships/customXml" Target="../ink/ink38.xml"/><Relationship Id="rId4" Type="http://schemas.openxmlformats.org/officeDocument/2006/relationships/customXml" Target="../ink/ink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ustomXml" Target="../ink/ink39.xm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ustomXml" Target="../ink/ink40.xml"/><Relationship Id="rId4" Type="http://schemas.openxmlformats.org/officeDocument/2006/relationships/image" Target="../media/image7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8" Type="http://schemas.openxmlformats.org/officeDocument/2006/relationships/customXml" Target="../ink/ink44.xml"/><Relationship Id="rId3" Type="http://schemas.openxmlformats.org/officeDocument/2006/relationships/customXml" Target="../ink/ink41.xml"/><Relationship Id="rId7" Type="http://schemas.openxmlformats.org/officeDocument/2006/relationships/customXml" Target="../ink/ink4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customXml" Target="../ink/ink42.xml"/><Relationship Id="rId10" Type="http://schemas.openxmlformats.org/officeDocument/2006/relationships/customXml" Target="../ink/ink46.xml"/><Relationship Id="rId4" Type="http://schemas.openxmlformats.org/officeDocument/2006/relationships/image" Target="NULL"/><Relationship Id="rId9" Type="http://schemas.openxmlformats.org/officeDocument/2006/relationships/customXml" Target="../ink/ink45.xml"/></Relationships>
</file>

<file path=ppt/slides/_rels/slide68.xml.rels><?xml version="1.0" encoding="UTF-8" standalone="yes"?>
<Relationships xmlns="http://schemas.openxmlformats.org/package/2006/relationships"><Relationship Id="rId8" Type="http://schemas.openxmlformats.org/officeDocument/2006/relationships/customXml" Target="../ink/ink52.xml"/><Relationship Id="rId13" Type="http://schemas.openxmlformats.org/officeDocument/2006/relationships/customXml" Target="../ink/ink56.xml"/><Relationship Id="rId3" Type="http://schemas.openxmlformats.org/officeDocument/2006/relationships/image" Target="NULL"/><Relationship Id="rId7" Type="http://schemas.openxmlformats.org/officeDocument/2006/relationships/customXml" Target="../ink/ink51.xml"/><Relationship Id="rId12" Type="http://schemas.openxmlformats.org/officeDocument/2006/relationships/customXml" Target="../ink/ink55.xml"/><Relationship Id="rId2" Type="http://schemas.openxmlformats.org/officeDocument/2006/relationships/customXml" Target="../ink/ink47.xml"/><Relationship Id="rId1" Type="http://schemas.openxmlformats.org/officeDocument/2006/relationships/slideLayout" Target="../slideLayouts/slideLayout2.xml"/><Relationship Id="rId6" Type="http://schemas.openxmlformats.org/officeDocument/2006/relationships/customXml" Target="../ink/ink50.xml"/><Relationship Id="rId11" Type="http://schemas.openxmlformats.org/officeDocument/2006/relationships/customXml" Target="../ink/ink54.xml"/><Relationship Id="rId5" Type="http://schemas.openxmlformats.org/officeDocument/2006/relationships/customXml" Target="../ink/ink49.xml"/><Relationship Id="rId10" Type="http://schemas.openxmlformats.org/officeDocument/2006/relationships/image" Target="NULL"/><Relationship Id="rId4" Type="http://schemas.openxmlformats.org/officeDocument/2006/relationships/customXml" Target="../ink/ink48.xml"/><Relationship Id="rId9" Type="http://schemas.openxmlformats.org/officeDocument/2006/relationships/customXml" Target="../ink/ink5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customXml" Target="../ink/ink62.xml"/><Relationship Id="rId3" Type="http://schemas.openxmlformats.org/officeDocument/2006/relationships/image" Target="NULL"/><Relationship Id="rId7" Type="http://schemas.openxmlformats.org/officeDocument/2006/relationships/customXml" Target="../ink/ink61.xml"/><Relationship Id="rId2" Type="http://schemas.openxmlformats.org/officeDocument/2006/relationships/customXml" Target="../ink/ink57.xml"/><Relationship Id="rId1" Type="http://schemas.openxmlformats.org/officeDocument/2006/relationships/slideLayout" Target="../slideLayouts/slideLayout2.xml"/><Relationship Id="rId6" Type="http://schemas.openxmlformats.org/officeDocument/2006/relationships/customXml" Target="../ink/ink60.xml"/><Relationship Id="rId5" Type="http://schemas.openxmlformats.org/officeDocument/2006/relationships/customXml" Target="../ink/ink59.xml"/><Relationship Id="rId4" Type="http://schemas.openxmlformats.org/officeDocument/2006/relationships/customXml" Target="../ink/ink5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7015900" cy="3686015"/>
          </a:xfrm>
        </p:spPr>
        <p:txBody>
          <a:bodyPr>
            <a:normAutofit fontScale="90000"/>
          </a:bodyPr>
          <a:lstStyle/>
          <a:p>
            <a:pPr algn="ctr"/>
            <a:br>
              <a:rPr lang="en-US" sz="3200" dirty="0"/>
            </a:br>
            <a:r>
              <a:rPr lang="en-US" sz="3200" dirty="0">
                <a:latin typeface="Arial" panose="020B0604020202020204" pitchFamily="34" charset="0"/>
                <a:cs typeface="Arial" panose="020B0604020202020204" pitchFamily="34" charset="0"/>
              </a:rPr>
              <a:t>Ocean Pines Strategic Planning Advisory Committee</a:t>
            </a:r>
            <a:br>
              <a:rPr lang="en-US" sz="3200"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Situation Analysis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3/29 BOD</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Work-Session</a:t>
            </a:r>
            <a:br>
              <a:rPr lang="en-US" sz="3200" b="1" dirty="0">
                <a:latin typeface="Arial" panose="020B0604020202020204" pitchFamily="34" charset="0"/>
                <a:cs typeface="Arial" panose="020B0604020202020204" pitchFamily="34" charset="0"/>
              </a:rPr>
            </a:br>
            <a:br>
              <a:rPr lang="en-US" sz="3200" b="1" dirty="0">
                <a:latin typeface="Arial" panose="020B0604020202020204" pitchFamily="34" charset="0"/>
                <a:cs typeface="Arial" panose="020B0604020202020204" pitchFamily="34" charset="0"/>
              </a:rPr>
            </a:br>
            <a:br>
              <a:rPr lang="en-US" sz="3200" b="1"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pPr algn="ctr"/>
            <a:r>
              <a:rPr lang="en-US" dirty="0">
                <a:solidFill>
                  <a:schemeClr val="tx1">
                    <a:lumMod val="85000"/>
                    <a:lumOff val="15000"/>
                  </a:schemeClr>
                </a:solidFill>
                <a:latin typeface="Arial" panose="020B0604020202020204" pitchFamily="34" charset="0"/>
                <a:cs typeface="Arial" panose="020B0604020202020204" pitchFamily="34" charset="0"/>
              </a:rPr>
              <a:t>3/2922</a:t>
            </a:r>
            <a:endParaRPr lang="en-US" sz="2400" dirty="0">
              <a:solidFill>
                <a:schemeClr val="tx1">
                  <a:lumMod val="85000"/>
                  <a:lumOff val="15000"/>
                </a:schemeClr>
              </a:solidFill>
              <a:latin typeface="Arial" panose="020B0604020202020204" pitchFamily="34" charset="0"/>
              <a:cs typeface="Arial" panose="020B0604020202020204" pitchFamily="34" charset="0"/>
            </a:endParaRPr>
          </a:p>
          <a:p>
            <a:endParaRPr lang="en-US" sz="2400"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
            <a:ext cx="4635315" cy="6857999"/>
          </a:xfrm>
          <a:prstGeom prst="rect">
            <a:avLst/>
          </a:prstGeom>
        </p:spPr>
      </p:pic>
    </p:spTree>
    <p:extLst>
      <p:ext uri="{BB962C8B-B14F-4D97-AF65-F5344CB8AC3E}">
        <p14:creationId xmlns:p14="http://schemas.microsoft.com/office/powerpoint/2010/main" val="2955023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CDF7F-5804-436A-804C-FC98CE65D9CB}"/>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Assessment of Situation </a:t>
            </a:r>
          </a:p>
        </p:txBody>
      </p:sp>
      <p:sp>
        <p:nvSpPr>
          <p:cNvPr id="3" name="Content Placeholder 2">
            <a:extLst>
              <a:ext uri="{FF2B5EF4-FFF2-40B4-BE49-F238E27FC236}">
                <a16:creationId xmlns:a16="http://schemas.microsoft.com/office/drawing/2014/main" id="{F2736B5E-7F3F-4F21-B603-1F1F3CF2E094}"/>
              </a:ext>
            </a:extLst>
          </p:cNvPr>
          <p:cNvSpPr>
            <a:spLocks noGrp="1"/>
          </p:cNvSpPr>
          <p:nvPr>
            <p:ph idx="1"/>
          </p:nvPr>
        </p:nvSpPr>
        <p:spPr/>
        <p:txBody>
          <a:bodyPr>
            <a:normAutofit fontScale="85000" lnSpcReduction="20000"/>
          </a:bodyPr>
          <a:lstStyle/>
          <a:p>
            <a:pPr>
              <a:buFont typeface="Arial" panose="020B0604020202020204" pitchFamily="34" charset="0"/>
              <a:buChar char="•"/>
            </a:pPr>
            <a:r>
              <a:rPr lang="en-US" sz="2400" dirty="0">
                <a:latin typeface="Arial" panose="020B0604020202020204" pitchFamily="34" charset="0"/>
                <a:cs typeface="Arial" panose="020B0604020202020204" pitchFamily="34" charset="0"/>
              </a:rPr>
              <a:t>  Background</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Category-Other HOA’s-Benchmarking</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 Community-Ocean Pines</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 Property Owners Survey</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Satisfaction</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Top Priorities</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Culture-Values</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Issues/Opportunities</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Amenities</a:t>
            </a:r>
            <a:endParaRPr lang="en-US" sz="22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Summary-10 Conclusions &amp; Implications </a:t>
            </a:r>
          </a:p>
        </p:txBody>
      </p:sp>
    </p:spTree>
    <p:extLst>
      <p:ext uri="{BB962C8B-B14F-4D97-AF65-F5344CB8AC3E}">
        <p14:creationId xmlns:p14="http://schemas.microsoft.com/office/powerpoint/2010/main" val="2847057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1AFF9-0F61-40EF-A28C-3187D3A75604}"/>
              </a:ext>
            </a:extLst>
          </p:cNvPr>
          <p:cNvSpPr>
            <a:spLocks noGrp="1"/>
          </p:cNvSpPr>
          <p:nvPr>
            <p:ph type="title"/>
          </p:nvPr>
        </p:nvSpPr>
        <p:spPr>
          <a:xfrm>
            <a:off x="381663" y="286603"/>
            <a:ext cx="10058400" cy="1450757"/>
          </a:xfrm>
        </p:spPr>
        <p:txBody>
          <a:bodyPr>
            <a:normAutofit/>
          </a:bodyPr>
          <a:lstStyle/>
          <a:p>
            <a:r>
              <a:rPr lang="en-US" sz="3600" b="1" dirty="0">
                <a:latin typeface="Arial" panose="020B0604020202020204" pitchFamily="34" charset="0"/>
                <a:cs typeface="Arial" panose="020B0604020202020204" pitchFamily="34" charset="0"/>
              </a:rPr>
              <a:t>Category-Benchmarking Other Communities</a:t>
            </a:r>
          </a:p>
        </p:txBody>
      </p:sp>
      <p:sp>
        <p:nvSpPr>
          <p:cNvPr id="3" name="Content Placeholder 2">
            <a:extLst>
              <a:ext uri="{FF2B5EF4-FFF2-40B4-BE49-F238E27FC236}">
                <a16:creationId xmlns:a16="http://schemas.microsoft.com/office/drawing/2014/main" id="{835C8F6E-0540-4739-8DBA-D89528BE9FE6}"/>
              </a:ext>
            </a:extLst>
          </p:cNvPr>
          <p:cNvSpPr>
            <a:spLocks noGrp="1"/>
          </p:cNvSpPr>
          <p:nvPr>
            <p:ph idx="1"/>
          </p:nvPr>
        </p:nvSpPr>
        <p:spPr>
          <a:xfrm>
            <a:off x="621626" y="1869662"/>
            <a:ext cx="11103341" cy="3760891"/>
          </a:xfrm>
        </p:spPr>
        <p:txBody>
          <a:bodyPr>
            <a:normAutofit lnSpcReduction="10000"/>
          </a:bodyPr>
          <a:lstStyle/>
          <a:p>
            <a:pPr marL="0" indent="0">
              <a:buNone/>
            </a:pPr>
            <a:r>
              <a:rPr lang="en-US" sz="2400" dirty="0">
                <a:latin typeface="Arial" panose="020B0604020202020204" pitchFamily="34" charset="0"/>
                <a:cs typeface="Arial" panose="020B0604020202020204" pitchFamily="34" charset="0"/>
              </a:rPr>
              <a:t>We evaluated 9 other homeowners associations to compare with Ocean Pines including:</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Broadlands, Leisure World, Crofton, Montgomery Village, Glen Riddle, Kiawah, The Villages, Bayside, and Sea Colony</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Many had similar amenities but other than The Villages, Ocean Pines had more amenities </a:t>
            </a:r>
          </a:p>
          <a:p>
            <a:pPr lvl="2">
              <a:buFont typeface="Arial" panose="020B0604020202020204" pitchFamily="34" charset="0"/>
              <a:buChar char="•"/>
            </a:pPr>
            <a:r>
              <a:rPr lang="en-US" sz="1800" dirty="0">
                <a:latin typeface="Arial" panose="020B0604020202020204" pitchFamily="34" charset="0"/>
                <a:cs typeface="Arial" panose="020B0604020202020204" pitchFamily="34" charset="0"/>
              </a:rPr>
              <a:t>Some had amenities e.g.  beach shuttles and fitness centers</a:t>
            </a:r>
          </a:p>
          <a:p>
            <a:pPr lvl="2">
              <a:buFont typeface="Arial" panose="020B0604020202020204" pitchFamily="34" charset="0"/>
              <a:buChar char="•"/>
            </a:pPr>
            <a:r>
              <a:rPr lang="en-US" sz="1800" dirty="0">
                <a:latin typeface="Arial" panose="020B0604020202020204" pitchFamily="34" charset="0"/>
                <a:cs typeface="Arial" panose="020B0604020202020204" pitchFamily="34" charset="0"/>
              </a:rPr>
              <a:t>Included these potential “new” amenities in our survey with lukewarm interest</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7 of 9 had BOD; 2 had professional management companies</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HOA fees varied</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Services varied with regard to trash removal, police/fire, public works, etc.</a:t>
            </a:r>
          </a:p>
          <a:p>
            <a:pPr marL="566928" lvl="3" indent="0">
              <a:buNone/>
            </a:pPr>
            <a:endParaRPr lang="en-US" sz="2000" dirty="0">
              <a:latin typeface="Arial" panose="020B0604020202020204" pitchFamily="34" charset="0"/>
              <a:cs typeface="Arial" panose="020B0604020202020204" pitchFamily="34" charset="0"/>
            </a:endParaRPr>
          </a:p>
          <a:p>
            <a:pPr marL="201168" lvl="1" indent="0">
              <a:buNone/>
            </a:pPr>
            <a:endParaRPr lang="en-US" sz="2000" dirty="0"/>
          </a:p>
          <a:p>
            <a:pPr lvl="1">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D0EEE6F9-0865-4484-A3D7-BA2D8855EA9D}"/>
              </a:ext>
            </a:extLst>
          </p:cNvPr>
          <p:cNvSpPr txBox="1"/>
          <p:nvPr/>
        </p:nvSpPr>
        <p:spPr>
          <a:xfrm>
            <a:off x="236221" y="5630553"/>
            <a:ext cx="11874149" cy="707886"/>
          </a:xfrm>
          <a:prstGeom prst="rect">
            <a:avLst/>
          </a:prstGeom>
          <a:noFill/>
        </p:spPr>
        <p:txBody>
          <a:bodyPr wrap="none" rtlCol="0">
            <a:spAutoFit/>
          </a:bodyPr>
          <a:lstStyle/>
          <a:p>
            <a:pPr algn="ctr"/>
            <a:r>
              <a:rPr lang="en-US" sz="2000" b="1" dirty="0">
                <a:latin typeface="Arial" panose="020B0604020202020204" pitchFamily="34" charset="0"/>
                <a:cs typeface="Arial" panose="020B0604020202020204" pitchFamily="34" charset="0"/>
              </a:rPr>
              <a:t>Conclusion:  Majority of HOA’s have BOD, amenities,  etc. Fees and services varied significantly</a:t>
            </a:r>
          </a:p>
          <a:p>
            <a:r>
              <a:rPr lang="en-US" sz="2000" b="1" dirty="0">
                <a:latin typeface="Arial" panose="020B0604020202020204" pitchFamily="34" charset="0"/>
                <a:cs typeface="Arial" panose="020B0604020202020204" pitchFamily="34" charset="0"/>
              </a:rPr>
              <a:t> Implication: Focus on somewhat similar neighboring HOA resort communities</a:t>
            </a:r>
          </a:p>
        </p:txBody>
      </p:sp>
    </p:spTree>
    <p:extLst>
      <p:ext uri="{BB962C8B-B14F-4D97-AF65-F5344CB8AC3E}">
        <p14:creationId xmlns:p14="http://schemas.microsoft.com/office/powerpoint/2010/main" val="1580667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7">
            <a:extLst>
              <a:ext uri="{FF2B5EF4-FFF2-40B4-BE49-F238E27FC236}">
                <a16:creationId xmlns:a16="http://schemas.microsoft.com/office/drawing/2014/main" id="{F993D3C6-E9DF-411A-AF1F-31BBB71B573D}"/>
              </a:ext>
            </a:extLst>
          </p:cNvPr>
          <p:cNvGraphicFramePr>
            <a:graphicFrameLocks noGrp="1"/>
          </p:cNvGraphicFramePr>
          <p:nvPr/>
        </p:nvGraphicFramePr>
        <p:xfrm>
          <a:off x="1035170" y="518292"/>
          <a:ext cx="9713344" cy="4941253"/>
        </p:xfrm>
        <a:graphic>
          <a:graphicData uri="http://schemas.openxmlformats.org/drawingml/2006/table">
            <a:tbl>
              <a:tblPr firstRow="1" bandRow="1">
                <a:tableStyleId>{5C22544A-7EE6-4342-B048-85BDC9FD1C3A}</a:tableStyleId>
              </a:tblPr>
              <a:tblGrid>
                <a:gridCol w="2568165">
                  <a:extLst>
                    <a:ext uri="{9D8B030D-6E8A-4147-A177-3AD203B41FA5}">
                      <a16:colId xmlns:a16="http://schemas.microsoft.com/office/drawing/2014/main" val="743176180"/>
                    </a:ext>
                  </a:extLst>
                </a:gridCol>
                <a:gridCol w="2498936">
                  <a:extLst>
                    <a:ext uri="{9D8B030D-6E8A-4147-A177-3AD203B41FA5}">
                      <a16:colId xmlns:a16="http://schemas.microsoft.com/office/drawing/2014/main" val="3618307882"/>
                    </a:ext>
                  </a:extLst>
                </a:gridCol>
                <a:gridCol w="2217907">
                  <a:extLst>
                    <a:ext uri="{9D8B030D-6E8A-4147-A177-3AD203B41FA5}">
                      <a16:colId xmlns:a16="http://schemas.microsoft.com/office/drawing/2014/main" val="3705502731"/>
                    </a:ext>
                  </a:extLst>
                </a:gridCol>
                <a:gridCol w="2428336">
                  <a:extLst>
                    <a:ext uri="{9D8B030D-6E8A-4147-A177-3AD203B41FA5}">
                      <a16:colId xmlns:a16="http://schemas.microsoft.com/office/drawing/2014/main" val="39328187"/>
                    </a:ext>
                  </a:extLst>
                </a:gridCol>
              </a:tblGrid>
              <a:tr h="287934">
                <a:tc>
                  <a:txBody>
                    <a:bodyPr/>
                    <a:lstStyle/>
                    <a:p>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Ocean Pines</a:t>
                      </a:r>
                    </a:p>
                  </a:txBody>
                  <a:tcPr/>
                </a:tc>
                <a:tc>
                  <a:txBody>
                    <a:bodyPr/>
                    <a:lstStyle/>
                    <a:p>
                      <a:pPr algn="ctr"/>
                      <a:r>
                        <a:rPr lang="en-US" sz="1600" dirty="0">
                          <a:latin typeface="Arial" panose="020B0604020202020204" pitchFamily="34" charset="0"/>
                          <a:cs typeface="Arial" panose="020B0604020202020204" pitchFamily="34" charset="0"/>
                        </a:rPr>
                        <a:t>Bayside</a:t>
                      </a:r>
                    </a:p>
                  </a:txBody>
                  <a:tcPr/>
                </a:tc>
                <a:tc>
                  <a:txBody>
                    <a:bodyPr/>
                    <a:lstStyle/>
                    <a:p>
                      <a:pPr algn="ctr"/>
                      <a:r>
                        <a:rPr lang="en-US" sz="1600" dirty="0">
                          <a:latin typeface="Arial" panose="020B0604020202020204" pitchFamily="34" charset="0"/>
                          <a:cs typeface="Arial" panose="020B0604020202020204" pitchFamily="34" charset="0"/>
                        </a:rPr>
                        <a:t>Sea Colony</a:t>
                      </a:r>
                    </a:p>
                  </a:txBody>
                  <a:tcPr/>
                </a:tc>
                <a:extLst>
                  <a:ext uri="{0D108BD9-81ED-4DB2-BD59-A6C34878D82A}">
                    <a16:rowId xmlns:a16="http://schemas.microsoft.com/office/drawing/2014/main" val="4242767054"/>
                  </a:ext>
                </a:extLst>
              </a:tr>
              <a:tr h="287934">
                <a:tc>
                  <a:txBody>
                    <a:bodyPr/>
                    <a:lstStyle/>
                    <a:p>
                      <a:r>
                        <a:rPr lang="en-US" sz="1600" dirty="0">
                          <a:latin typeface="Arial" panose="020B0604020202020204" pitchFamily="34" charset="0"/>
                          <a:cs typeface="Arial" panose="020B0604020202020204" pitchFamily="34" charset="0"/>
                        </a:rPr>
                        <a:t>Population/CAGR</a:t>
                      </a:r>
                    </a:p>
                  </a:txBody>
                  <a:tcPr/>
                </a:tc>
                <a:tc>
                  <a:txBody>
                    <a:bodyPr/>
                    <a:lstStyle/>
                    <a:p>
                      <a:pPr algn="ctr"/>
                      <a:r>
                        <a:rPr lang="en-US" sz="1600" dirty="0">
                          <a:latin typeface="Arial" panose="020B0604020202020204" pitchFamily="34" charset="0"/>
                          <a:cs typeface="Arial" panose="020B0604020202020204" pitchFamily="34" charset="0"/>
                        </a:rPr>
                        <a:t>12,500</a:t>
                      </a:r>
                      <a:r>
                        <a:rPr lang="en-US" sz="1600" b="1" dirty="0">
                          <a:latin typeface="Arial" panose="020B0604020202020204" pitchFamily="34" charset="0"/>
                          <a:cs typeface="Arial" panose="020B0604020202020204" pitchFamily="34" charset="0"/>
                        </a:rPr>
                        <a:t>/flat</a:t>
                      </a:r>
                    </a:p>
                  </a:txBody>
                  <a:tcPr/>
                </a:tc>
                <a:tc>
                  <a:txBody>
                    <a:bodyPr/>
                    <a:lstStyle/>
                    <a:p>
                      <a:pPr algn="ctr"/>
                      <a:r>
                        <a:rPr lang="en-US" sz="1600" dirty="0">
                          <a:latin typeface="Arial" panose="020B0604020202020204" pitchFamily="34" charset="0"/>
                          <a:cs typeface="Arial" panose="020B0604020202020204" pitchFamily="34" charset="0"/>
                        </a:rPr>
                        <a:t>9,600/+3.4%</a:t>
                      </a:r>
                    </a:p>
                  </a:txBody>
                  <a:tcPr/>
                </a:tc>
                <a:tc>
                  <a:txBody>
                    <a:bodyPr/>
                    <a:lstStyle/>
                    <a:p>
                      <a:pPr algn="ctr"/>
                      <a:r>
                        <a:rPr lang="en-US" sz="1600" dirty="0">
                          <a:latin typeface="Arial" panose="020B0604020202020204" pitchFamily="34" charset="0"/>
                          <a:cs typeface="Arial" panose="020B0604020202020204" pitchFamily="34" charset="0"/>
                        </a:rPr>
                        <a:t>2,300/-5.8%</a:t>
                      </a:r>
                    </a:p>
                  </a:txBody>
                  <a:tcPr/>
                </a:tc>
                <a:extLst>
                  <a:ext uri="{0D108BD9-81ED-4DB2-BD59-A6C34878D82A}">
                    <a16:rowId xmlns:a16="http://schemas.microsoft.com/office/drawing/2014/main" val="3630429416"/>
                  </a:ext>
                </a:extLst>
              </a:tr>
              <a:tr h="497341">
                <a:tc>
                  <a:txBody>
                    <a:bodyPr/>
                    <a:lstStyle/>
                    <a:p>
                      <a:r>
                        <a:rPr lang="en-US" sz="1600" dirty="0">
                          <a:latin typeface="Arial" panose="020B0604020202020204" pitchFamily="34" charset="0"/>
                          <a:cs typeface="Arial" panose="020B0604020202020204" pitchFamily="34" charset="0"/>
                        </a:rPr>
                        <a:t>Housing </a:t>
                      </a:r>
                    </a:p>
                  </a:txBody>
                  <a:tcPr/>
                </a:tc>
                <a:tc>
                  <a:txBody>
                    <a:bodyPr/>
                    <a:lstStyle/>
                    <a:p>
                      <a:pPr algn="ctr"/>
                      <a:r>
                        <a:rPr lang="en-US" sz="1600" b="1" dirty="0">
                          <a:latin typeface="Arial" panose="020B0604020202020204" pitchFamily="34" charset="0"/>
                          <a:cs typeface="Arial" panose="020B0604020202020204" pitchFamily="34" charset="0"/>
                        </a:rPr>
                        <a:t>Single Fam, TH, Condo,</a:t>
                      </a:r>
                    </a:p>
                    <a:p>
                      <a:pPr algn="ctr"/>
                      <a:r>
                        <a:rPr lang="en-US" sz="1600" b="1" dirty="0">
                          <a:latin typeface="Arial" panose="020B0604020202020204" pitchFamily="34" charset="0"/>
                          <a:cs typeface="Arial" panose="020B0604020202020204" pitchFamily="34" charset="0"/>
                        </a:rPr>
                        <a:t>55+. Assisted Living </a:t>
                      </a:r>
                    </a:p>
                  </a:txBody>
                  <a:tcPr/>
                </a:tc>
                <a:tc>
                  <a:txBody>
                    <a:bodyPr/>
                    <a:lstStyle/>
                    <a:p>
                      <a:pPr algn="ctr"/>
                      <a:r>
                        <a:rPr lang="en-US" sz="1600" dirty="0">
                          <a:latin typeface="Arial" panose="020B0604020202020204" pitchFamily="34" charset="0"/>
                          <a:cs typeface="Arial" panose="020B0604020202020204" pitchFamily="34" charset="0"/>
                        </a:rPr>
                        <a:t>Single Fam, TH</a:t>
                      </a:r>
                    </a:p>
                  </a:txBody>
                  <a:tcPr/>
                </a:tc>
                <a:tc>
                  <a:txBody>
                    <a:bodyPr/>
                    <a:lstStyle/>
                    <a:p>
                      <a:pPr algn="ctr"/>
                      <a:r>
                        <a:rPr lang="en-US" sz="1600" dirty="0">
                          <a:latin typeface="Arial" panose="020B0604020202020204" pitchFamily="34" charset="0"/>
                          <a:cs typeface="Arial" panose="020B0604020202020204" pitchFamily="34" charset="0"/>
                        </a:rPr>
                        <a:t>Single Fam, Condo</a:t>
                      </a:r>
                    </a:p>
                  </a:txBody>
                  <a:tcPr/>
                </a:tc>
                <a:extLst>
                  <a:ext uri="{0D108BD9-81ED-4DB2-BD59-A6C34878D82A}">
                    <a16:rowId xmlns:a16="http://schemas.microsoft.com/office/drawing/2014/main" val="4022527048"/>
                  </a:ext>
                </a:extLst>
              </a:tr>
              <a:tr h="287934">
                <a:tc>
                  <a:txBody>
                    <a:bodyPr/>
                    <a:lstStyle/>
                    <a:p>
                      <a:r>
                        <a:rPr lang="en-US" sz="1600" dirty="0">
                          <a:latin typeface="Arial" panose="020B0604020202020204" pitchFamily="34" charset="0"/>
                          <a:cs typeface="Arial" panose="020B0604020202020204" pitchFamily="34" charset="0"/>
                        </a:rPr>
                        <a:t># of Houses</a:t>
                      </a:r>
                    </a:p>
                  </a:txBody>
                  <a:tcPr/>
                </a:tc>
                <a:tc>
                  <a:txBody>
                    <a:bodyPr/>
                    <a:lstStyle/>
                    <a:p>
                      <a:pPr algn="ctr"/>
                      <a:r>
                        <a:rPr lang="en-US" sz="1600" dirty="0">
                          <a:latin typeface="Arial" panose="020B0604020202020204" pitchFamily="34" charset="0"/>
                          <a:cs typeface="Arial" panose="020B0604020202020204" pitchFamily="34" charset="0"/>
                        </a:rPr>
                        <a:t>8,700</a:t>
                      </a:r>
                    </a:p>
                  </a:txBody>
                  <a:tcPr/>
                </a:tc>
                <a:tc>
                  <a:txBody>
                    <a:bodyPr/>
                    <a:lstStyle/>
                    <a:p>
                      <a:pPr algn="ctr"/>
                      <a:r>
                        <a:rPr lang="en-US" sz="1600" dirty="0">
                          <a:latin typeface="Arial" panose="020B0604020202020204" pitchFamily="34" charset="0"/>
                          <a:cs typeface="Arial" panose="020B0604020202020204" pitchFamily="34" charset="0"/>
                        </a:rPr>
                        <a:t>9,000</a:t>
                      </a:r>
                    </a:p>
                  </a:txBody>
                  <a:tcPr/>
                </a:tc>
                <a:tc>
                  <a:txBody>
                    <a:bodyPr/>
                    <a:lstStyle/>
                    <a:p>
                      <a:pPr algn="ctr"/>
                      <a:r>
                        <a:rPr lang="en-US" sz="1600" dirty="0">
                          <a:latin typeface="Arial" panose="020B0604020202020204" pitchFamily="34" charset="0"/>
                          <a:cs typeface="Arial" panose="020B0604020202020204" pitchFamily="34" charset="0"/>
                        </a:rPr>
                        <a:t>8,033</a:t>
                      </a:r>
                    </a:p>
                  </a:txBody>
                  <a:tcPr/>
                </a:tc>
                <a:extLst>
                  <a:ext uri="{0D108BD9-81ED-4DB2-BD59-A6C34878D82A}">
                    <a16:rowId xmlns:a16="http://schemas.microsoft.com/office/drawing/2014/main" val="1734771246"/>
                  </a:ext>
                </a:extLst>
              </a:tr>
              <a:tr h="287934">
                <a:tc>
                  <a:txBody>
                    <a:bodyPr/>
                    <a:lstStyle/>
                    <a:p>
                      <a:r>
                        <a:rPr lang="en-US" sz="1600" dirty="0">
                          <a:latin typeface="Arial" panose="020B0604020202020204" pitchFamily="34" charset="0"/>
                          <a:cs typeface="Arial" panose="020B0604020202020204" pitchFamily="34" charset="0"/>
                        </a:rPr>
                        <a:t>Age (median)</a:t>
                      </a:r>
                    </a:p>
                  </a:txBody>
                  <a:tcPr/>
                </a:tc>
                <a:tc>
                  <a:txBody>
                    <a:bodyPr/>
                    <a:lstStyle/>
                    <a:p>
                      <a:pPr algn="ctr"/>
                      <a:r>
                        <a:rPr lang="en-US" sz="1600" b="0" dirty="0">
                          <a:latin typeface="Arial" panose="020B0604020202020204" pitchFamily="34" charset="0"/>
                          <a:cs typeface="Arial" panose="020B0604020202020204" pitchFamily="34" charset="0"/>
                        </a:rPr>
                        <a:t>59.3</a:t>
                      </a:r>
                    </a:p>
                  </a:txBody>
                  <a:tcPr/>
                </a:tc>
                <a:tc>
                  <a:txBody>
                    <a:bodyPr/>
                    <a:lstStyle/>
                    <a:p>
                      <a:pPr algn="ctr"/>
                      <a:r>
                        <a:rPr lang="en-US" sz="1600" dirty="0">
                          <a:latin typeface="Arial" panose="020B0604020202020204" pitchFamily="34" charset="0"/>
                          <a:cs typeface="Arial" panose="020B0604020202020204" pitchFamily="34" charset="0"/>
                        </a:rPr>
                        <a:t>57</a:t>
                      </a:r>
                    </a:p>
                  </a:txBody>
                  <a:tcPr/>
                </a:tc>
                <a:tc>
                  <a:txBody>
                    <a:bodyPr/>
                    <a:lstStyle/>
                    <a:p>
                      <a:pPr algn="ctr"/>
                      <a:r>
                        <a:rPr lang="en-US" sz="1600" dirty="0">
                          <a:latin typeface="Arial" panose="020B0604020202020204" pitchFamily="34" charset="0"/>
                          <a:cs typeface="Arial" panose="020B0604020202020204" pitchFamily="34" charset="0"/>
                        </a:rPr>
                        <a:t>68</a:t>
                      </a:r>
                    </a:p>
                  </a:txBody>
                  <a:tcPr/>
                </a:tc>
                <a:extLst>
                  <a:ext uri="{0D108BD9-81ED-4DB2-BD59-A6C34878D82A}">
                    <a16:rowId xmlns:a16="http://schemas.microsoft.com/office/drawing/2014/main" val="1067719419"/>
                  </a:ext>
                </a:extLst>
              </a:tr>
              <a:tr h="314110">
                <a:tc>
                  <a:txBody>
                    <a:bodyPr/>
                    <a:lstStyle/>
                    <a:p>
                      <a:r>
                        <a:rPr lang="en-US" sz="1600" dirty="0">
                          <a:latin typeface="Arial" panose="020B0604020202020204" pitchFamily="34" charset="0"/>
                          <a:cs typeface="Arial" panose="020B0604020202020204" pitchFamily="34" charset="0"/>
                        </a:rPr>
                        <a:t>Income (median $000)</a:t>
                      </a:r>
                    </a:p>
                  </a:txBody>
                  <a:tcPr/>
                </a:tc>
                <a:tc>
                  <a:txBody>
                    <a:bodyPr/>
                    <a:lstStyle/>
                    <a:p>
                      <a:pPr algn="ctr"/>
                      <a:r>
                        <a:rPr lang="en-US" sz="1800" b="1" dirty="0">
                          <a:latin typeface="Arial" panose="020B0604020202020204" pitchFamily="34" charset="0"/>
                          <a:cs typeface="Arial" panose="020B0604020202020204" pitchFamily="34" charset="0"/>
                        </a:rPr>
                        <a:t>71</a:t>
                      </a:r>
                    </a:p>
                  </a:txBody>
                  <a:tcPr/>
                </a:tc>
                <a:tc>
                  <a:txBody>
                    <a:bodyPr/>
                    <a:lstStyle/>
                    <a:p>
                      <a:pPr algn="ctr"/>
                      <a:r>
                        <a:rPr lang="en-US" sz="1600" dirty="0">
                          <a:latin typeface="Arial" panose="020B0604020202020204" pitchFamily="34" charset="0"/>
                          <a:cs typeface="Arial" panose="020B0604020202020204" pitchFamily="34" charset="0"/>
                        </a:rPr>
                        <a:t>89</a:t>
                      </a:r>
                    </a:p>
                  </a:txBody>
                  <a:tcPr/>
                </a:tc>
                <a:tc>
                  <a:txBody>
                    <a:bodyPr/>
                    <a:lstStyle/>
                    <a:p>
                      <a:pPr algn="ctr"/>
                      <a:r>
                        <a:rPr lang="en-US" sz="1600" dirty="0">
                          <a:latin typeface="Arial" panose="020B0604020202020204" pitchFamily="34" charset="0"/>
                          <a:cs typeface="Arial" panose="020B0604020202020204" pitchFamily="34" charset="0"/>
                        </a:rPr>
                        <a:t>97</a:t>
                      </a:r>
                    </a:p>
                  </a:txBody>
                  <a:tcPr/>
                </a:tc>
                <a:extLst>
                  <a:ext uri="{0D108BD9-81ED-4DB2-BD59-A6C34878D82A}">
                    <a16:rowId xmlns:a16="http://schemas.microsoft.com/office/drawing/2014/main" val="857673223"/>
                  </a:ext>
                </a:extLst>
              </a:tr>
              <a:tr h="968507">
                <a:tc>
                  <a:txBody>
                    <a:bodyPr/>
                    <a:lstStyle/>
                    <a:p>
                      <a:r>
                        <a:rPr lang="en-US" sz="1600" dirty="0">
                          <a:latin typeface="Arial" panose="020B0604020202020204" pitchFamily="34" charset="0"/>
                          <a:cs typeface="Arial" panose="020B0604020202020204" pitchFamily="34" charset="0"/>
                        </a:rPr>
                        <a:t>Amenities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Arial" panose="020B0604020202020204" pitchFamily="34" charset="0"/>
                          <a:ea typeface="+mn-ea"/>
                          <a:cs typeface="Arial" panose="020B0604020202020204" pitchFamily="34" charset="0"/>
                        </a:rPr>
                        <a:t>Pools, racquet sports, golf, </a:t>
                      </a:r>
                      <a:r>
                        <a:rPr lang="en-US" sz="1800" b="1" kern="1200" dirty="0">
                          <a:solidFill>
                            <a:schemeClr val="dk1"/>
                          </a:solidFill>
                          <a:effectLst/>
                          <a:latin typeface="Arial" panose="020B0604020202020204" pitchFamily="34" charset="0"/>
                          <a:ea typeface="+mn-ea"/>
                          <a:cs typeface="Arial" panose="020B0604020202020204" pitchFamily="34" charset="0"/>
                        </a:rPr>
                        <a:t>waterfront homes, </a:t>
                      </a:r>
                      <a:r>
                        <a:rPr lang="en-US" sz="1600" kern="1200" dirty="0">
                          <a:solidFill>
                            <a:schemeClr val="dk1"/>
                          </a:solidFill>
                          <a:effectLst/>
                          <a:latin typeface="Arial" panose="020B0604020202020204" pitchFamily="34" charset="0"/>
                          <a:ea typeface="+mn-ea"/>
                          <a:cs typeface="Arial" panose="020B0604020202020204" pitchFamily="34" charset="0"/>
                        </a:rPr>
                        <a:t>slip rental, beach access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Arial" panose="020B0604020202020204" pitchFamily="34" charset="0"/>
                          <a:ea typeface="+mn-ea"/>
                          <a:cs typeface="Arial" panose="020B0604020202020204" pitchFamily="34" charset="0"/>
                        </a:rPr>
                        <a:t>Pools, racquet sports, beach access, fitness center, beach shuttle, spa, golf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Arial" panose="020B0604020202020204" pitchFamily="34" charset="0"/>
                          <a:ea typeface="+mn-ea"/>
                          <a:cs typeface="Arial" panose="020B0604020202020204" pitchFamily="34" charset="0"/>
                        </a:rPr>
                        <a:t>Pools, racquet sports, fitness center, beach access, waterfront condos, beach tram</a:t>
                      </a:r>
                    </a:p>
                  </a:txBody>
                  <a:tcPr/>
                </a:tc>
                <a:extLst>
                  <a:ext uri="{0D108BD9-81ED-4DB2-BD59-A6C34878D82A}">
                    <a16:rowId xmlns:a16="http://schemas.microsoft.com/office/drawing/2014/main" val="3467942292"/>
                  </a:ext>
                </a:extLst>
              </a:tr>
              <a:tr h="605045">
                <a:tc>
                  <a:txBody>
                    <a:bodyPr/>
                    <a:lstStyle/>
                    <a:p>
                      <a:r>
                        <a:rPr lang="en-US" sz="1600" dirty="0">
                          <a:latin typeface="Arial" panose="020B0604020202020204" pitchFamily="34" charset="0"/>
                          <a:cs typeface="Arial" panose="020B0604020202020204" pitchFamily="34" charset="0"/>
                        </a:rPr>
                        <a:t>Amenities/Services with HOA</a:t>
                      </a:r>
                    </a:p>
                  </a:txBody>
                  <a:tcPr/>
                </a:tc>
                <a:tc>
                  <a:txBody>
                    <a:bodyPr/>
                    <a:lstStyle/>
                    <a:p>
                      <a:pPr marL="0" marR="0">
                        <a:lnSpc>
                          <a:spcPct val="107000"/>
                        </a:lnSpc>
                        <a:spcBef>
                          <a:spcPts val="0"/>
                        </a:spcBef>
                        <a:spcAft>
                          <a:spcPts val="0"/>
                        </a:spcAft>
                      </a:pPr>
                      <a:r>
                        <a:rPr lang="en-US" sz="1100" b="1" dirty="0">
                          <a:effectLst/>
                          <a:latin typeface="Arial" panose="020B0604020202020204" pitchFamily="34" charset="0"/>
                          <a:ea typeface="Calibri" panose="020F0502020204030204" pitchFamily="34" charset="0"/>
                          <a:cs typeface="Arial" panose="020B0604020202020204" pitchFamily="34" charset="0"/>
                        </a:rPr>
                        <a:t>Fire, Police, PW. Trash removal and landscaping available within additional fee for condos, specific neighborhoods</a:t>
                      </a: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Arial" panose="020B0604020202020204" pitchFamily="34" charset="0"/>
                          <a:ea typeface="+mn-ea"/>
                          <a:cs typeface="Arial" panose="020B0604020202020204" pitchFamily="34" charset="0"/>
                        </a:rPr>
                        <a:t>Fire, Police, PW, trash removal, landscaping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Arial" panose="020B0604020202020204" pitchFamily="34" charset="0"/>
                          <a:ea typeface="+mn-ea"/>
                          <a:cs typeface="Arial" panose="020B0604020202020204" pitchFamily="34" charset="0"/>
                        </a:rPr>
                        <a:t>Security, trash removal, landscaping</a:t>
                      </a:r>
                    </a:p>
                  </a:txBody>
                  <a:tcPr/>
                </a:tc>
                <a:extLst>
                  <a:ext uri="{0D108BD9-81ED-4DB2-BD59-A6C34878D82A}">
                    <a16:rowId xmlns:a16="http://schemas.microsoft.com/office/drawing/2014/main" val="2574661731"/>
                  </a:ext>
                </a:extLst>
              </a:tr>
              <a:tr h="706748">
                <a:tc>
                  <a:txBody>
                    <a:bodyPr/>
                    <a:lstStyle/>
                    <a:p>
                      <a:r>
                        <a:rPr lang="en-US" sz="1600" dirty="0">
                          <a:latin typeface="Arial" panose="020B0604020202020204" pitchFamily="34" charset="0"/>
                          <a:cs typeface="Arial" panose="020B0604020202020204" pitchFamily="34" charset="0"/>
                        </a:rPr>
                        <a:t>HOA Fee ($)</a:t>
                      </a:r>
                    </a:p>
                  </a:txBody>
                  <a:tcPr/>
                </a:tc>
                <a:tc>
                  <a:txBody>
                    <a:bodyPr/>
                    <a:lstStyle/>
                    <a:p>
                      <a:pPr algn="ctr"/>
                      <a:r>
                        <a:rPr lang="en-US" sz="1800" b="1" dirty="0">
                          <a:latin typeface="Arial" panose="020B0604020202020204" pitchFamily="34" charset="0"/>
                          <a:cs typeface="Arial" panose="020B0604020202020204" pitchFamily="34" charset="0"/>
                        </a:rPr>
                        <a:t>$1,000-$1,700 + Amenity Fees</a:t>
                      </a:r>
                    </a:p>
                  </a:txBody>
                  <a:tcPr/>
                </a:tc>
                <a:tc>
                  <a:txBody>
                    <a:bodyPr/>
                    <a:lstStyle/>
                    <a:p>
                      <a:pPr algn="ctr"/>
                      <a:r>
                        <a:rPr lang="en-US" sz="1600" dirty="0">
                          <a:latin typeface="Arial" panose="020B0604020202020204" pitchFamily="34" charset="0"/>
                          <a:cs typeface="Arial" panose="020B0604020202020204" pitchFamily="34" charset="0"/>
                        </a:rPr>
                        <a:t>$5,000 + annually + $5-$30,000 initial amenity assessment</a:t>
                      </a:r>
                    </a:p>
                  </a:txBody>
                  <a:tcPr/>
                </a:tc>
                <a:tc>
                  <a:txBody>
                    <a:bodyPr/>
                    <a:lstStyle/>
                    <a:p>
                      <a:pPr algn="ctr"/>
                      <a:r>
                        <a:rPr lang="en-US" sz="1600" dirty="0">
                          <a:latin typeface="Arial" panose="020B0604020202020204" pitchFamily="34" charset="0"/>
                          <a:cs typeface="Arial" panose="020B0604020202020204" pitchFamily="34" charset="0"/>
                        </a:rPr>
                        <a:t>$2,500-$4,000 HOA + $2,200 Amenity Fees</a:t>
                      </a:r>
                    </a:p>
                  </a:txBody>
                  <a:tcPr/>
                </a:tc>
                <a:extLst>
                  <a:ext uri="{0D108BD9-81ED-4DB2-BD59-A6C34878D82A}">
                    <a16:rowId xmlns:a16="http://schemas.microsoft.com/office/drawing/2014/main" val="2698221577"/>
                  </a:ext>
                </a:extLst>
              </a:tr>
            </a:tbl>
          </a:graphicData>
        </a:graphic>
      </p:graphicFrame>
      <p:sp>
        <p:nvSpPr>
          <p:cNvPr id="7" name="Title 1">
            <a:extLst>
              <a:ext uri="{FF2B5EF4-FFF2-40B4-BE49-F238E27FC236}">
                <a16:creationId xmlns:a16="http://schemas.microsoft.com/office/drawing/2014/main" id="{F59CD8DF-A461-4D48-A4B7-ACAC6B2F54AA}"/>
              </a:ext>
            </a:extLst>
          </p:cNvPr>
          <p:cNvSpPr txBox="1">
            <a:spLocks/>
          </p:cNvSpPr>
          <p:nvPr/>
        </p:nvSpPr>
        <p:spPr>
          <a:xfrm>
            <a:off x="184709" y="-18762"/>
            <a:ext cx="10058400" cy="1450757"/>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200" b="1" dirty="0">
                <a:latin typeface="Arial" panose="020B0604020202020204" pitchFamily="34" charset="0"/>
                <a:cs typeface="Arial" panose="020B0604020202020204" pitchFamily="34" charset="0"/>
              </a:rPr>
              <a:t>Category: Benchmarking - Bayside &amp; Sea Colony</a:t>
            </a:r>
          </a:p>
        </p:txBody>
      </p:sp>
      <p:sp>
        <p:nvSpPr>
          <p:cNvPr id="9" name="TextBox 8">
            <a:extLst>
              <a:ext uri="{FF2B5EF4-FFF2-40B4-BE49-F238E27FC236}">
                <a16:creationId xmlns:a16="http://schemas.microsoft.com/office/drawing/2014/main" id="{080EB222-7549-46EB-99B0-07A784A823BB}"/>
              </a:ext>
            </a:extLst>
          </p:cNvPr>
          <p:cNvSpPr txBox="1"/>
          <p:nvPr/>
        </p:nvSpPr>
        <p:spPr>
          <a:xfrm>
            <a:off x="218661" y="5459545"/>
            <a:ext cx="11796819" cy="1015663"/>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Conclusion: Ocean Pines has flat growth, a wide variety of housing &amp; amenities, lower income, </a:t>
            </a:r>
          </a:p>
          <a:p>
            <a:pPr algn="ctr"/>
            <a:r>
              <a:rPr lang="en-US" sz="2000" b="1" dirty="0">
                <a:latin typeface="Arial" panose="020B0604020202020204" pitchFamily="34" charset="0"/>
                <a:cs typeface="Arial" panose="020B0604020202020204" pitchFamily="34" charset="0"/>
              </a:rPr>
              <a:t>waterfront homes with over 20+ sub-sections, some with separate HOA fees &amp; a fair </a:t>
            </a:r>
          </a:p>
          <a:p>
            <a:pPr algn="ctr"/>
            <a:r>
              <a:rPr lang="en-US" sz="2000" b="1" dirty="0">
                <a:latin typeface="Arial" panose="020B0604020202020204" pitchFamily="34" charset="0"/>
                <a:cs typeface="Arial" panose="020B0604020202020204" pitchFamily="34" charset="0"/>
              </a:rPr>
              <a:t>OPA assessment fee</a:t>
            </a:r>
          </a:p>
        </p:txBody>
      </p:sp>
      <p:sp>
        <p:nvSpPr>
          <p:cNvPr id="10" name="TextBox 9">
            <a:extLst>
              <a:ext uri="{FF2B5EF4-FFF2-40B4-BE49-F238E27FC236}">
                <a16:creationId xmlns:a16="http://schemas.microsoft.com/office/drawing/2014/main" id="{4790B1B0-1F9A-46CD-A523-BD5E90607AA2}"/>
              </a:ext>
            </a:extLst>
          </p:cNvPr>
          <p:cNvSpPr txBox="1"/>
          <p:nvPr/>
        </p:nvSpPr>
        <p:spPr>
          <a:xfrm>
            <a:off x="218661" y="6488668"/>
            <a:ext cx="5740289" cy="369332"/>
          </a:xfrm>
          <a:prstGeom prst="rect">
            <a:avLst/>
          </a:prstGeom>
          <a:noFill/>
        </p:spPr>
        <p:txBody>
          <a:bodyPr wrap="none" rtlCol="0">
            <a:spAutoFit/>
          </a:bodyPr>
          <a:lstStyle/>
          <a:p>
            <a:r>
              <a:rPr lang="en-US" dirty="0">
                <a:solidFill>
                  <a:schemeClr val="bg1"/>
                </a:solidFill>
              </a:rPr>
              <a:t>* Source-pointtohomes.com, worldpopulationreview.com</a:t>
            </a:r>
          </a:p>
        </p:txBody>
      </p:sp>
    </p:spTree>
    <p:extLst>
      <p:ext uri="{BB962C8B-B14F-4D97-AF65-F5344CB8AC3E}">
        <p14:creationId xmlns:p14="http://schemas.microsoft.com/office/powerpoint/2010/main" val="933594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CDF7F-5804-436A-804C-FC98CE65D9CB}"/>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Assessment of Situation</a:t>
            </a:r>
          </a:p>
        </p:txBody>
      </p:sp>
      <p:sp>
        <p:nvSpPr>
          <p:cNvPr id="3" name="Content Placeholder 2">
            <a:extLst>
              <a:ext uri="{FF2B5EF4-FFF2-40B4-BE49-F238E27FC236}">
                <a16:creationId xmlns:a16="http://schemas.microsoft.com/office/drawing/2014/main" id="{F2736B5E-7F3F-4F21-B603-1F1F3CF2E094}"/>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US" dirty="0"/>
              <a:t>  </a:t>
            </a:r>
            <a:r>
              <a:rPr lang="en-US" sz="2400" dirty="0">
                <a:latin typeface="Arial" panose="020B0604020202020204" pitchFamily="34" charset="0"/>
                <a:cs typeface="Arial" panose="020B0604020202020204" pitchFamily="34" charset="0"/>
              </a:rPr>
              <a:t>Category-Other HOA’s-Benchmarking</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Community-Ocean Pines</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  Property Owners Survey</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Satisfaction</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Top Priorities</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Culture-Values</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Issues/Opportunities</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Amenities</a:t>
            </a:r>
            <a:endParaRPr lang="en-US" sz="22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 Summary-10 Conclusions &amp; Implications </a:t>
            </a:r>
          </a:p>
        </p:txBody>
      </p:sp>
    </p:spTree>
    <p:extLst>
      <p:ext uri="{BB962C8B-B14F-4D97-AF65-F5344CB8AC3E}">
        <p14:creationId xmlns:p14="http://schemas.microsoft.com/office/powerpoint/2010/main" val="2441215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C562A-AD02-498F-9A4A-F671210040D6}"/>
              </a:ext>
            </a:extLst>
          </p:cNvPr>
          <p:cNvSpPr>
            <a:spLocks noGrp="1"/>
          </p:cNvSpPr>
          <p:nvPr>
            <p:ph type="title"/>
          </p:nvPr>
        </p:nvSpPr>
        <p:spPr>
          <a:xfrm>
            <a:off x="137286" y="286603"/>
            <a:ext cx="11384990" cy="1450757"/>
          </a:xfrm>
        </p:spPr>
        <p:txBody>
          <a:bodyPr>
            <a:normAutofit/>
          </a:bodyPr>
          <a:lstStyle/>
          <a:p>
            <a:r>
              <a:rPr lang="en-US" sz="3600" b="1" dirty="0">
                <a:latin typeface="Arial" panose="020B0604020202020204" pitchFamily="34" charset="0"/>
                <a:cs typeface="Arial" panose="020B0604020202020204" pitchFamily="34" charset="0"/>
              </a:rPr>
              <a:t>Community-Ocean Pines &amp; Worcester County Census Data</a:t>
            </a:r>
          </a:p>
        </p:txBody>
      </p:sp>
      <p:sp>
        <p:nvSpPr>
          <p:cNvPr id="3" name="Text Placeholder 2">
            <a:extLst>
              <a:ext uri="{FF2B5EF4-FFF2-40B4-BE49-F238E27FC236}">
                <a16:creationId xmlns:a16="http://schemas.microsoft.com/office/drawing/2014/main" id="{2D128933-DCA4-4F50-86FC-F3512107A727}"/>
              </a:ext>
            </a:extLst>
          </p:cNvPr>
          <p:cNvSpPr>
            <a:spLocks noGrp="1"/>
          </p:cNvSpPr>
          <p:nvPr>
            <p:ph type="body" idx="1"/>
          </p:nvPr>
        </p:nvSpPr>
        <p:spPr>
          <a:xfrm>
            <a:off x="1190045" y="1753925"/>
            <a:ext cx="4639736" cy="736282"/>
          </a:xfrm>
        </p:spPr>
        <p:txBody>
          <a:bodyPr/>
          <a:lstStyle/>
          <a:p>
            <a:pPr algn="ctr"/>
            <a:r>
              <a:rPr lang="en-US" b="1" dirty="0"/>
              <a:t>Ocean Pines</a:t>
            </a:r>
          </a:p>
        </p:txBody>
      </p:sp>
      <p:graphicFrame>
        <p:nvGraphicFramePr>
          <p:cNvPr id="7" name="Table 7">
            <a:extLst>
              <a:ext uri="{FF2B5EF4-FFF2-40B4-BE49-F238E27FC236}">
                <a16:creationId xmlns:a16="http://schemas.microsoft.com/office/drawing/2014/main" id="{D9C67E0A-90E7-4D07-B31C-F1AAD762FC55}"/>
              </a:ext>
            </a:extLst>
          </p:cNvPr>
          <p:cNvGraphicFramePr>
            <a:graphicFrameLocks noGrp="1"/>
          </p:cNvGraphicFramePr>
          <p:nvPr>
            <p:ph sz="half" idx="2"/>
          </p:nvPr>
        </p:nvGraphicFramePr>
        <p:xfrm>
          <a:off x="13763" y="2261513"/>
          <a:ext cx="5711176" cy="3338531"/>
        </p:xfrm>
        <a:graphic>
          <a:graphicData uri="http://schemas.openxmlformats.org/drawingml/2006/table">
            <a:tbl>
              <a:tblPr firstRow="1" bandRow="1">
                <a:tableStyleId>{5C22544A-7EE6-4342-B048-85BDC9FD1C3A}</a:tableStyleId>
              </a:tblPr>
              <a:tblGrid>
                <a:gridCol w="2501353">
                  <a:extLst>
                    <a:ext uri="{9D8B030D-6E8A-4147-A177-3AD203B41FA5}">
                      <a16:colId xmlns:a16="http://schemas.microsoft.com/office/drawing/2014/main" val="2483557444"/>
                    </a:ext>
                  </a:extLst>
                </a:gridCol>
                <a:gridCol w="782934">
                  <a:extLst>
                    <a:ext uri="{9D8B030D-6E8A-4147-A177-3AD203B41FA5}">
                      <a16:colId xmlns:a16="http://schemas.microsoft.com/office/drawing/2014/main" val="169437890"/>
                    </a:ext>
                  </a:extLst>
                </a:gridCol>
                <a:gridCol w="852839">
                  <a:extLst>
                    <a:ext uri="{9D8B030D-6E8A-4147-A177-3AD203B41FA5}">
                      <a16:colId xmlns:a16="http://schemas.microsoft.com/office/drawing/2014/main" val="3257662316"/>
                    </a:ext>
                  </a:extLst>
                </a:gridCol>
                <a:gridCol w="884937">
                  <a:extLst>
                    <a:ext uri="{9D8B030D-6E8A-4147-A177-3AD203B41FA5}">
                      <a16:colId xmlns:a16="http://schemas.microsoft.com/office/drawing/2014/main" val="1520830194"/>
                    </a:ext>
                  </a:extLst>
                </a:gridCol>
                <a:gridCol w="689113">
                  <a:extLst>
                    <a:ext uri="{9D8B030D-6E8A-4147-A177-3AD203B41FA5}">
                      <a16:colId xmlns:a16="http://schemas.microsoft.com/office/drawing/2014/main" val="2004565550"/>
                    </a:ext>
                  </a:extLst>
                </a:gridCol>
              </a:tblGrid>
              <a:tr h="371811">
                <a:tc>
                  <a:txBody>
                    <a:bodyPr/>
                    <a:lstStyle/>
                    <a:p>
                      <a:r>
                        <a:rPr lang="en-US" dirty="0"/>
                        <a:t>--</a:t>
                      </a:r>
                    </a:p>
                  </a:txBody>
                  <a:tcPr/>
                </a:tc>
                <a:tc>
                  <a:txBody>
                    <a:bodyPr/>
                    <a:lstStyle/>
                    <a:p>
                      <a:r>
                        <a:rPr lang="en-US" dirty="0">
                          <a:latin typeface="Arial" panose="020B0604020202020204" pitchFamily="34" charset="0"/>
                          <a:cs typeface="Arial" panose="020B0604020202020204" pitchFamily="34" charset="0"/>
                        </a:rPr>
                        <a:t>2018</a:t>
                      </a:r>
                    </a:p>
                  </a:txBody>
                  <a:tcPr/>
                </a:tc>
                <a:tc>
                  <a:txBody>
                    <a:bodyPr/>
                    <a:lstStyle/>
                    <a:p>
                      <a:r>
                        <a:rPr lang="en-US" dirty="0">
                          <a:latin typeface="Arial" panose="020B0604020202020204" pitchFamily="34" charset="0"/>
                          <a:cs typeface="Arial" panose="020B0604020202020204" pitchFamily="34" charset="0"/>
                        </a:rPr>
                        <a:t>2019</a:t>
                      </a:r>
                    </a:p>
                  </a:txBody>
                  <a:tcPr/>
                </a:tc>
                <a:tc>
                  <a:txBody>
                    <a:bodyPr/>
                    <a:lstStyle/>
                    <a:p>
                      <a:r>
                        <a:rPr lang="en-US" dirty="0">
                          <a:latin typeface="Arial" panose="020B0604020202020204" pitchFamily="34" charset="0"/>
                          <a:cs typeface="Arial" panose="020B0604020202020204" pitchFamily="34" charset="0"/>
                        </a:rPr>
                        <a:t>2020</a:t>
                      </a:r>
                    </a:p>
                  </a:txBody>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406659685"/>
                  </a:ext>
                </a:extLst>
              </a:tr>
              <a:tr h="370840">
                <a:tc>
                  <a:txBody>
                    <a:bodyPr/>
                    <a:lstStyle/>
                    <a:p>
                      <a:r>
                        <a:rPr lang="en-US" dirty="0"/>
                        <a:t>Population*</a:t>
                      </a:r>
                    </a:p>
                  </a:txBody>
                  <a:tcPr/>
                </a:tc>
                <a:tc>
                  <a:txBody>
                    <a:bodyPr/>
                    <a:lstStyle/>
                    <a:p>
                      <a:endParaRPr lang="en-US" sz="1600" dirty="0"/>
                    </a:p>
                  </a:txBody>
                  <a:tcPr/>
                </a:tc>
                <a:tc>
                  <a:txBody>
                    <a:bodyPr/>
                    <a:lstStyle/>
                    <a:p>
                      <a:endParaRPr lang="en-US" sz="1600" dirty="0"/>
                    </a:p>
                  </a:txBody>
                  <a:tcPr/>
                </a:tc>
                <a:tc>
                  <a:txBody>
                    <a:bodyPr/>
                    <a:lstStyle/>
                    <a:p>
                      <a:r>
                        <a:rPr lang="en-US" sz="1600" b="1" dirty="0">
                          <a:latin typeface="Arial" panose="020B0604020202020204" pitchFamily="34" charset="0"/>
                          <a:cs typeface="Arial" panose="020B0604020202020204" pitchFamily="34" charset="0"/>
                        </a:rPr>
                        <a:t>12,145</a:t>
                      </a:r>
                    </a:p>
                  </a:txBody>
                  <a:tcPr/>
                </a:tc>
                <a:tc>
                  <a:txBody>
                    <a:bodyPr/>
                    <a:lstStyle/>
                    <a:p>
                      <a:endParaRPr lang="en-US" dirty="0"/>
                    </a:p>
                  </a:txBody>
                  <a:tcPr/>
                </a:tc>
                <a:extLst>
                  <a:ext uri="{0D108BD9-81ED-4DB2-BD59-A6C34878D82A}">
                    <a16:rowId xmlns:a16="http://schemas.microsoft.com/office/drawing/2014/main" val="890195468"/>
                  </a:ext>
                </a:extLst>
              </a:tr>
              <a:tr h="370840">
                <a:tc>
                  <a:txBody>
                    <a:bodyPr/>
                    <a:lstStyle/>
                    <a:p>
                      <a:r>
                        <a:rPr lang="en-US" dirty="0"/>
                        <a:t>-White   </a:t>
                      </a:r>
                    </a:p>
                  </a:txBody>
                  <a:tcPr/>
                </a:tc>
                <a:tc>
                  <a:txBody>
                    <a:bodyPr/>
                    <a:lstStyle/>
                    <a:p>
                      <a:endParaRPr lang="en-US" sz="1600" dirty="0"/>
                    </a:p>
                  </a:txBody>
                  <a:tcPr/>
                </a:tc>
                <a:tc>
                  <a:txBody>
                    <a:bodyPr/>
                    <a:lstStyle/>
                    <a:p>
                      <a:endParaRPr lang="en-US" sz="1600" dirty="0"/>
                    </a:p>
                  </a:txBody>
                  <a:tcPr/>
                </a:tc>
                <a:tc>
                  <a:txBody>
                    <a:bodyPr/>
                    <a:lstStyle/>
                    <a:p>
                      <a:r>
                        <a:rPr lang="en-US" sz="1600" dirty="0">
                          <a:latin typeface="Arial" panose="020B0604020202020204" pitchFamily="34" charset="0"/>
                          <a:cs typeface="Arial" panose="020B0604020202020204" pitchFamily="34" charset="0"/>
                        </a:rPr>
                        <a:t>11,053</a:t>
                      </a:r>
                    </a:p>
                  </a:txBody>
                  <a:tcPr/>
                </a:tc>
                <a:tc>
                  <a:txBody>
                    <a:bodyPr/>
                    <a:lstStyle/>
                    <a:p>
                      <a:r>
                        <a:rPr lang="en-US" dirty="0"/>
                        <a:t>91.0</a:t>
                      </a:r>
                    </a:p>
                  </a:txBody>
                  <a:tcPr/>
                </a:tc>
                <a:extLst>
                  <a:ext uri="{0D108BD9-81ED-4DB2-BD59-A6C34878D82A}">
                    <a16:rowId xmlns:a16="http://schemas.microsoft.com/office/drawing/2014/main" val="2995569719"/>
                  </a:ext>
                </a:extLst>
              </a:tr>
              <a:tr h="370840">
                <a:tc>
                  <a:txBody>
                    <a:bodyPr/>
                    <a:lstStyle/>
                    <a:p>
                      <a:r>
                        <a:rPr lang="en-US" dirty="0"/>
                        <a:t>-All Other</a:t>
                      </a:r>
                    </a:p>
                  </a:txBody>
                  <a:tcPr/>
                </a:tc>
                <a:tc>
                  <a:txBody>
                    <a:bodyPr/>
                    <a:lstStyle/>
                    <a:p>
                      <a:endParaRPr lang="en-US" sz="1600" dirty="0"/>
                    </a:p>
                  </a:txBody>
                  <a:tcPr/>
                </a:tc>
                <a:tc>
                  <a:txBody>
                    <a:bodyPr/>
                    <a:lstStyle/>
                    <a:p>
                      <a:endParaRPr lang="en-US" sz="1600" dirty="0"/>
                    </a:p>
                  </a:txBody>
                  <a:tcPr/>
                </a:tc>
                <a:tc>
                  <a:txBody>
                    <a:bodyPr/>
                    <a:lstStyle/>
                    <a:p>
                      <a:r>
                        <a:rPr lang="en-US" sz="1600" dirty="0">
                          <a:latin typeface="Arial" panose="020B0604020202020204" pitchFamily="34" charset="0"/>
                          <a:cs typeface="Arial" panose="020B0604020202020204" pitchFamily="34" charset="0"/>
                        </a:rPr>
                        <a:t>1,092</a:t>
                      </a:r>
                    </a:p>
                  </a:txBody>
                  <a:tcPr/>
                </a:tc>
                <a:tc>
                  <a:txBody>
                    <a:bodyPr/>
                    <a:lstStyle/>
                    <a:p>
                      <a:r>
                        <a:rPr lang="en-US" b="1" dirty="0"/>
                        <a:t>9.0</a:t>
                      </a:r>
                    </a:p>
                  </a:txBody>
                  <a:tcPr/>
                </a:tc>
                <a:extLst>
                  <a:ext uri="{0D108BD9-81ED-4DB2-BD59-A6C34878D82A}">
                    <a16:rowId xmlns:a16="http://schemas.microsoft.com/office/drawing/2014/main" val="3971315847"/>
                  </a:ext>
                </a:extLst>
              </a:tr>
              <a:tr h="370840">
                <a:tc>
                  <a:txBody>
                    <a:bodyPr/>
                    <a:lstStyle/>
                    <a:p>
                      <a:r>
                        <a:rPr lang="en-US" dirty="0"/>
                        <a:t>AGE &gt; 65</a:t>
                      </a:r>
                    </a:p>
                  </a:txBody>
                  <a:tcPr/>
                </a:tc>
                <a:tc>
                  <a:txBody>
                    <a:bodyPr/>
                    <a:lstStyle/>
                    <a:p>
                      <a:endParaRPr lang="en-US" sz="1600" dirty="0"/>
                    </a:p>
                  </a:txBody>
                  <a:tcPr/>
                </a:tc>
                <a:tc>
                  <a:txBody>
                    <a:bodyPr/>
                    <a:lstStyle/>
                    <a:p>
                      <a:endParaRPr lang="en-US" sz="1600" dirty="0"/>
                    </a:p>
                  </a:txBody>
                  <a:tcPr/>
                </a:tc>
                <a:tc>
                  <a:txBody>
                    <a:bodyPr/>
                    <a:lstStyle/>
                    <a:p>
                      <a:r>
                        <a:rPr lang="en-US" sz="1600" dirty="0">
                          <a:latin typeface="Arial" panose="020B0604020202020204" pitchFamily="34" charset="0"/>
                          <a:cs typeface="Arial" panose="020B0604020202020204" pitchFamily="34" charset="0"/>
                        </a:rPr>
                        <a:t>4,730</a:t>
                      </a:r>
                    </a:p>
                  </a:txBody>
                  <a:tcPr/>
                </a:tc>
                <a:tc>
                  <a:txBody>
                    <a:bodyPr/>
                    <a:lstStyle/>
                    <a:p>
                      <a:r>
                        <a:rPr lang="en-US" b="1" dirty="0"/>
                        <a:t>38.9</a:t>
                      </a:r>
                    </a:p>
                  </a:txBody>
                  <a:tcPr/>
                </a:tc>
                <a:extLst>
                  <a:ext uri="{0D108BD9-81ED-4DB2-BD59-A6C34878D82A}">
                    <a16:rowId xmlns:a16="http://schemas.microsoft.com/office/drawing/2014/main" val="3696390910"/>
                  </a:ext>
                </a:extLst>
              </a:tr>
              <a:tr h="370840">
                <a:tc>
                  <a:txBody>
                    <a:bodyPr/>
                    <a:lstStyle/>
                    <a:p>
                      <a:r>
                        <a:rPr lang="en-US" dirty="0"/>
                        <a:t>College Degree** or &gt;</a:t>
                      </a:r>
                    </a:p>
                  </a:txBody>
                  <a:tcPr/>
                </a:tc>
                <a:tc>
                  <a:txBody>
                    <a:bodyPr/>
                    <a:lstStyle/>
                    <a:p>
                      <a:endParaRPr lang="en-US" sz="1600" dirty="0"/>
                    </a:p>
                  </a:txBody>
                  <a:tcPr/>
                </a:tc>
                <a:tc>
                  <a:txBody>
                    <a:bodyPr/>
                    <a:lstStyle/>
                    <a:p>
                      <a:endParaRPr lang="en-US" sz="1600" dirty="0"/>
                    </a:p>
                  </a:txBody>
                  <a:tcPr/>
                </a:tc>
                <a:tc>
                  <a:txBody>
                    <a:bodyPr/>
                    <a:lstStyle/>
                    <a:p>
                      <a:endParaRPr lang="en-US" sz="1600" dirty="0">
                        <a:latin typeface="Arial" panose="020B0604020202020204" pitchFamily="34" charset="0"/>
                        <a:cs typeface="Arial" panose="020B0604020202020204" pitchFamily="34" charset="0"/>
                      </a:endParaRPr>
                    </a:p>
                  </a:txBody>
                  <a:tcPr/>
                </a:tc>
                <a:tc>
                  <a:txBody>
                    <a:bodyPr/>
                    <a:lstStyle/>
                    <a:p>
                      <a:r>
                        <a:rPr lang="en-US" b="1" dirty="0"/>
                        <a:t>35.3</a:t>
                      </a:r>
                    </a:p>
                  </a:txBody>
                  <a:tcPr/>
                </a:tc>
                <a:extLst>
                  <a:ext uri="{0D108BD9-81ED-4DB2-BD59-A6C34878D82A}">
                    <a16:rowId xmlns:a16="http://schemas.microsoft.com/office/drawing/2014/main" val="3334207318"/>
                  </a:ext>
                </a:extLst>
              </a:tr>
              <a:tr h="370840">
                <a:tc>
                  <a:txBody>
                    <a:bodyPr/>
                    <a:lstStyle/>
                    <a:p>
                      <a:r>
                        <a:rPr lang="en-US" dirty="0"/>
                        <a:t>Income </a:t>
                      </a:r>
                      <a:r>
                        <a:rPr lang="en-US" sz="1400" dirty="0"/>
                        <a:t>(median $000)</a:t>
                      </a:r>
                    </a:p>
                  </a:txBody>
                  <a:tcPr/>
                </a:tc>
                <a:tc>
                  <a:txBody>
                    <a:bodyPr/>
                    <a:lstStyle/>
                    <a:p>
                      <a:r>
                        <a:rPr lang="en-US" sz="1600" dirty="0"/>
                        <a:t>71.3</a:t>
                      </a:r>
                    </a:p>
                  </a:txBody>
                  <a:tcPr/>
                </a:tc>
                <a:tc>
                  <a:txBody>
                    <a:bodyPr/>
                    <a:lstStyle/>
                    <a:p>
                      <a:r>
                        <a:rPr lang="en-US" sz="1600" dirty="0"/>
                        <a:t>72.0</a:t>
                      </a:r>
                    </a:p>
                  </a:txBody>
                  <a:tcPr/>
                </a:tc>
                <a:tc>
                  <a:txBody>
                    <a:bodyPr/>
                    <a:lstStyle/>
                    <a:p>
                      <a:endParaRPr lang="en-US" sz="1600" dirty="0">
                        <a:latin typeface="Arial" panose="020B0604020202020204" pitchFamily="34" charset="0"/>
                        <a:cs typeface="Arial" panose="020B0604020202020204" pitchFamily="34" charset="0"/>
                      </a:endParaRPr>
                    </a:p>
                  </a:txBody>
                  <a:tcPr/>
                </a:tc>
                <a:tc>
                  <a:txBody>
                    <a:bodyPr/>
                    <a:lstStyle/>
                    <a:p>
                      <a:endParaRPr lang="en-US" dirty="0"/>
                    </a:p>
                  </a:txBody>
                  <a:tcPr/>
                </a:tc>
                <a:extLst>
                  <a:ext uri="{0D108BD9-81ED-4DB2-BD59-A6C34878D82A}">
                    <a16:rowId xmlns:a16="http://schemas.microsoft.com/office/drawing/2014/main" val="3871393789"/>
                  </a:ext>
                </a:extLst>
              </a:tr>
              <a:tr h="370840">
                <a:tc>
                  <a:txBody>
                    <a:bodyPr/>
                    <a:lstStyle/>
                    <a:p>
                      <a:r>
                        <a:rPr lang="en-US" dirty="0"/>
                        <a:t>Occupancy-Owner</a:t>
                      </a:r>
                    </a:p>
                  </a:txBody>
                  <a:tcPr/>
                </a:tc>
                <a:tc>
                  <a:txBody>
                    <a:bodyPr/>
                    <a:lstStyle/>
                    <a:p>
                      <a:endParaRPr lang="en-US" sz="1600" dirty="0"/>
                    </a:p>
                  </a:txBody>
                  <a:tcPr/>
                </a:tc>
                <a:tc>
                  <a:txBody>
                    <a:bodyPr/>
                    <a:lstStyle/>
                    <a:p>
                      <a:endParaRPr lang="en-US" sz="1600" dirty="0"/>
                    </a:p>
                  </a:txBody>
                  <a:tcPr/>
                </a:tc>
                <a:tc>
                  <a:txBody>
                    <a:bodyPr/>
                    <a:lstStyle/>
                    <a:p>
                      <a:endParaRPr lang="en-US" sz="1600" dirty="0">
                        <a:latin typeface="Arial" panose="020B0604020202020204" pitchFamily="34" charset="0"/>
                        <a:cs typeface="Arial" panose="020B0604020202020204" pitchFamily="34" charset="0"/>
                      </a:endParaRPr>
                    </a:p>
                  </a:txBody>
                  <a:tcPr/>
                </a:tc>
                <a:tc>
                  <a:txBody>
                    <a:bodyPr/>
                    <a:lstStyle/>
                    <a:p>
                      <a:r>
                        <a:rPr lang="en-US" dirty="0"/>
                        <a:t>88.5</a:t>
                      </a:r>
                    </a:p>
                  </a:txBody>
                  <a:tcPr/>
                </a:tc>
                <a:extLst>
                  <a:ext uri="{0D108BD9-81ED-4DB2-BD59-A6C34878D82A}">
                    <a16:rowId xmlns:a16="http://schemas.microsoft.com/office/drawing/2014/main" val="4242184257"/>
                  </a:ext>
                </a:extLst>
              </a:tr>
              <a:tr h="370840">
                <a:tc>
                  <a:txBody>
                    <a:bodyPr/>
                    <a:lstStyle/>
                    <a:p>
                      <a:r>
                        <a:rPr lang="en-US" dirty="0"/>
                        <a:t>Occupancy-Rental</a:t>
                      </a:r>
                    </a:p>
                  </a:txBody>
                  <a:tcPr/>
                </a:tc>
                <a:tc>
                  <a:txBody>
                    <a:bodyPr/>
                    <a:lstStyle/>
                    <a:p>
                      <a:endParaRPr lang="en-US" sz="1600" dirty="0"/>
                    </a:p>
                  </a:txBody>
                  <a:tcPr/>
                </a:tc>
                <a:tc>
                  <a:txBody>
                    <a:bodyPr/>
                    <a:lstStyle/>
                    <a:p>
                      <a:endParaRPr lang="en-US" sz="1600" dirty="0"/>
                    </a:p>
                  </a:txBody>
                  <a:tcPr/>
                </a:tc>
                <a:tc>
                  <a:txBody>
                    <a:bodyPr/>
                    <a:lstStyle/>
                    <a:p>
                      <a:endParaRPr lang="en-US" sz="1600" dirty="0">
                        <a:latin typeface="Arial" panose="020B0604020202020204" pitchFamily="34" charset="0"/>
                        <a:cs typeface="Arial" panose="020B0604020202020204" pitchFamily="34" charset="0"/>
                      </a:endParaRPr>
                    </a:p>
                  </a:txBody>
                  <a:tcPr/>
                </a:tc>
                <a:tc>
                  <a:txBody>
                    <a:bodyPr/>
                    <a:lstStyle/>
                    <a:p>
                      <a:r>
                        <a:rPr lang="en-US" b="1" dirty="0"/>
                        <a:t>11.5</a:t>
                      </a:r>
                    </a:p>
                  </a:txBody>
                  <a:tcPr/>
                </a:tc>
                <a:extLst>
                  <a:ext uri="{0D108BD9-81ED-4DB2-BD59-A6C34878D82A}">
                    <a16:rowId xmlns:a16="http://schemas.microsoft.com/office/drawing/2014/main" val="817604935"/>
                  </a:ext>
                </a:extLst>
              </a:tr>
            </a:tbl>
          </a:graphicData>
        </a:graphic>
      </p:graphicFrame>
      <p:sp>
        <p:nvSpPr>
          <p:cNvPr id="5" name="Text Placeholder 4">
            <a:extLst>
              <a:ext uri="{FF2B5EF4-FFF2-40B4-BE49-F238E27FC236}">
                <a16:creationId xmlns:a16="http://schemas.microsoft.com/office/drawing/2014/main" id="{7895F6C8-A5EA-41D5-8A85-DAB0EB37F771}"/>
              </a:ext>
            </a:extLst>
          </p:cNvPr>
          <p:cNvSpPr>
            <a:spLocks noGrp="1"/>
          </p:cNvSpPr>
          <p:nvPr>
            <p:ph type="body" sz="quarter" idx="3"/>
          </p:nvPr>
        </p:nvSpPr>
        <p:spPr>
          <a:xfrm>
            <a:off x="6608710" y="1737360"/>
            <a:ext cx="4639736" cy="736282"/>
          </a:xfrm>
        </p:spPr>
        <p:txBody>
          <a:bodyPr/>
          <a:lstStyle/>
          <a:p>
            <a:pPr algn="ctr"/>
            <a:r>
              <a:rPr lang="en-US" b="1" dirty="0"/>
              <a:t>Worcester County</a:t>
            </a:r>
          </a:p>
        </p:txBody>
      </p:sp>
      <p:sp>
        <p:nvSpPr>
          <p:cNvPr id="6" name="Content Placeholder 5">
            <a:extLst>
              <a:ext uri="{FF2B5EF4-FFF2-40B4-BE49-F238E27FC236}">
                <a16:creationId xmlns:a16="http://schemas.microsoft.com/office/drawing/2014/main" id="{70628778-FCA9-45C1-935C-37800920D6C2}"/>
              </a:ext>
            </a:extLst>
          </p:cNvPr>
          <p:cNvSpPr>
            <a:spLocks noGrp="1"/>
          </p:cNvSpPr>
          <p:nvPr>
            <p:ph sz="quarter" idx="4"/>
          </p:nvPr>
        </p:nvSpPr>
        <p:spPr/>
        <p:txBody>
          <a:bodyPr/>
          <a:lstStyle/>
          <a:p>
            <a:endParaRPr lang="en-US" dirty="0"/>
          </a:p>
        </p:txBody>
      </p:sp>
      <p:sp>
        <p:nvSpPr>
          <p:cNvPr id="8" name="TextBox 7">
            <a:extLst>
              <a:ext uri="{FF2B5EF4-FFF2-40B4-BE49-F238E27FC236}">
                <a16:creationId xmlns:a16="http://schemas.microsoft.com/office/drawing/2014/main" id="{293FCAC1-AB3C-460B-A412-F8FDB633A319}"/>
              </a:ext>
            </a:extLst>
          </p:cNvPr>
          <p:cNvSpPr txBox="1"/>
          <p:nvPr/>
        </p:nvSpPr>
        <p:spPr>
          <a:xfrm>
            <a:off x="7699513" y="6488668"/>
            <a:ext cx="4067139" cy="369332"/>
          </a:xfrm>
          <a:prstGeom prst="rect">
            <a:avLst/>
          </a:prstGeom>
          <a:noFill/>
        </p:spPr>
        <p:txBody>
          <a:bodyPr wrap="none" rtlCol="0">
            <a:spAutoFit/>
          </a:bodyPr>
          <a:lstStyle/>
          <a:p>
            <a:r>
              <a:rPr lang="en-US" dirty="0">
                <a:solidFill>
                  <a:schemeClr val="bg1"/>
                </a:solidFill>
              </a:rPr>
              <a:t>** Based on age 25 or older population</a:t>
            </a:r>
          </a:p>
        </p:txBody>
      </p:sp>
      <p:sp>
        <p:nvSpPr>
          <p:cNvPr id="9" name="TextBox 8">
            <a:extLst>
              <a:ext uri="{FF2B5EF4-FFF2-40B4-BE49-F238E27FC236}">
                <a16:creationId xmlns:a16="http://schemas.microsoft.com/office/drawing/2014/main" id="{D8715E20-57C4-481E-9BB1-C26078BF74B7}"/>
              </a:ext>
            </a:extLst>
          </p:cNvPr>
          <p:cNvSpPr txBox="1"/>
          <p:nvPr/>
        </p:nvSpPr>
        <p:spPr>
          <a:xfrm>
            <a:off x="218661" y="6488668"/>
            <a:ext cx="2764475" cy="369332"/>
          </a:xfrm>
          <a:prstGeom prst="rect">
            <a:avLst/>
          </a:prstGeom>
          <a:noFill/>
        </p:spPr>
        <p:txBody>
          <a:bodyPr wrap="none" rtlCol="0">
            <a:spAutoFit/>
          </a:bodyPr>
          <a:lstStyle/>
          <a:p>
            <a:r>
              <a:rPr lang="en-US" dirty="0">
                <a:solidFill>
                  <a:schemeClr val="bg1"/>
                </a:solidFill>
              </a:rPr>
              <a:t>* Source-Census/data.gov</a:t>
            </a:r>
          </a:p>
        </p:txBody>
      </p:sp>
      <p:graphicFrame>
        <p:nvGraphicFramePr>
          <p:cNvPr id="10" name="Table 7">
            <a:extLst>
              <a:ext uri="{FF2B5EF4-FFF2-40B4-BE49-F238E27FC236}">
                <a16:creationId xmlns:a16="http://schemas.microsoft.com/office/drawing/2014/main" id="{4DF1D4C0-8715-4E8A-B3EC-4AC2A51D869F}"/>
              </a:ext>
            </a:extLst>
          </p:cNvPr>
          <p:cNvGraphicFramePr>
            <a:graphicFrameLocks/>
          </p:cNvGraphicFramePr>
          <p:nvPr/>
        </p:nvGraphicFramePr>
        <p:xfrm>
          <a:off x="5829781" y="2261513"/>
          <a:ext cx="6123680" cy="3332480"/>
        </p:xfrm>
        <a:graphic>
          <a:graphicData uri="http://schemas.openxmlformats.org/drawingml/2006/table">
            <a:tbl>
              <a:tblPr firstRow="1" bandRow="1">
                <a:tableStyleId>{5C22544A-7EE6-4342-B048-85BDC9FD1C3A}</a:tableStyleId>
              </a:tblPr>
              <a:tblGrid>
                <a:gridCol w="2705173">
                  <a:extLst>
                    <a:ext uri="{9D8B030D-6E8A-4147-A177-3AD203B41FA5}">
                      <a16:colId xmlns:a16="http://schemas.microsoft.com/office/drawing/2014/main" val="2483557444"/>
                    </a:ext>
                  </a:extLst>
                </a:gridCol>
                <a:gridCol w="846731">
                  <a:extLst>
                    <a:ext uri="{9D8B030D-6E8A-4147-A177-3AD203B41FA5}">
                      <a16:colId xmlns:a16="http://schemas.microsoft.com/office/drawing/2014/main" val="169437890"/>
                    </a:ext>
                  </a:extLst>
                </a:gridCol>
                <a:gridCol w="922332">
                  <a:extLst>
                    <a:ext uri="{9D8B030D-6E8A-4147-A177-3AD203B41FA5}">
                      <a16:colId xmlns:a16="http://schemas.microsoft.com/office/drawing/2014/main" val="3257662316"/>
                    </a:ext>
                  </a:extLst>
                </a:gridCol>
                <a:gridCol w="982812">
                  <a:extLst>
                    <a:ext uri="{9D8B030D-6E8A-4147-A177-3AD203B41FA5}">
                      <a16:colId xmlns:a16="http://schemas.microsoft.com/office/drawing/2014/main" val="1520830194"/>
                    </a:ext>
                  </a:extLst>
                </a:gridCol>
                <a:gridCol w="666632">
                  <a:extLst>
                    <a:ext uri="{9D8B030D-6E8A-4147-A177-3AD203B41FA5}">
                      <a16:colId xmlns:a16="http://schemas.microsoft.com/office/drawing/2014/main" val="2004565550"/>
                    </a:ext>
                  </a:extLst>
                </a:gridCol>
              </a:tblGrid>
              <a:tr h="299970">
                <a:tc>
                  <a:txBody>
                    <a:bodyPr/>
                    <a:lstStyle/>
                    <a:p>
                      <a:endParaRPr lang="en-US" dirty="0"/>
                    </a:p>
                  </a:txBody>
                  <a:tcPr/>
                </a:tc>
                <a:tc>
                  <a:txBody>
                    <a:bodyPr/>
                    <a:lstStyle/>
                    <a:p>
                      <a:r>
                        <a:rPr lang="en-US" dirty="0"/>
                        <a:t>2018</a:t>
                      </a:r>
                    </a:p>
                  </a:txBody>
                  <a:tcPr/>
                </a:tc>
                <a:tc>
                  <a:txBody>
                    <a:bodyPr/>
                    <a:lstStyle/>
                    <a:p>
                      <a:r>
                        <a:rPr lang="en-US" dirty="0"/>
                        <a:t>2019</a:t>
                      </a:r>
                    </a:p>
                  </a:txBody>
                  <a:tcPr/>
                </a:tc>
                <a:tc>
                  <a:txBody>
                    <a:bodyPr/>
                    <a:lstStyle/>
                    <a:p>
                      <a:r>
                        <a:rPr lang="en-US" dirty="0"/>
                        <a:t>2020</a:t>
                      </a:r>
                    </a:p>
                  </a:txBody>
                  <a:tcPr/>
                </a:tc>
                <a:tc>
                  <a:txBody>
                    <a:bodyPr/>
                    <a:lstStyle/>
                    <a:p>
                      <a:pPr algn="ctr"/>
                      <a:r>
                        <a:rPr lang="en-US" dirty="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06659685"/>
                  </a:ext>
                </a:extLst>
              </a:tr>
              <a:tr h="370840">
                <a:tc>
                  <a:txBody>
                    <a:bodyPr/>
                    <a:lstStyle/>
                    <a:p>
                      <a:r>
                        <a:rPr lang="en-US" dirty="0"/>
                        <a:t>Population*</a:t>
                      </a:r>
                    </a:p>
                  </a:txBody>
                  <a:tcPr/>
                </a:tc>
                <a:tc>
                  <a:txBody>
                    <a:bodyPr/>
                    <a:lstStyle/>
                    <a:p>
                      <a:r>
                        <a:rPr lang="en-US" sz="1600" dirty="0"/>
                        <a:t>51,960</a:t>
                      </a:r>
                    </a:p>
                  </a:txBody>
                  <a:tcPr/>
                </a:tc>
                <a:tc>
                  <a:txBody>
                    <a:bodyPr/>
                    <a:lstStyle/>
                    <a:p>
                      <a:r>
                        <a:rPr lang="en-US" sz="1600" dirty="0"/>
                        <a:t>52,276</a:t>
                      </a:r>
                    </a:p>
                  </a:txBody>
                  <a:tcPr/>
                </a:tc>
                <a:tc>
                  <a:txBody>
                    <a:bodyPr/>
                    <a:lstStyle/>
                    <a:p>
                      <a:r>
                        <a:rPr lang="en-US" sz="1600" b="1" dirty="0"/>
                        <a:t>52,460</a:t>
                      </a:r>
                    </a:p>
                  </a:txBody>
                  <a:tcPr/>
                </a:tc>
                <a:tc>
                  <a:txBody>
                    <a:bodyPr/>
                    <a:lstStyle/>
                    <a:p>
                      <a:endParaRPr lang="en-US" dirty="0"/>
                    </a:p>
                  </a:txBody>
                  <a:tcPr/>
                </a:tc>
                <a:extLst>
                  <a:ext uri="{0D108BD9-81ED-4DB2-BD59-A6C34878D82A}">
                    <a16:rowId xmlns:a16="http://schemas.microsoft.com/office/drawing/2014/main" val="890195468"/>
                  </a:ext>
                </a:extLst>
              </a:tr>
              <a:tr h="370840">
                <a:tc>
                  <a:txBody>
                    <a:bodyPr/>
                    <a:lstStyle/>
                    <a:p>
                      <a:r>
                        <a:rPr lang="en-US" dirty="0"/>
                        <a:t>-White</a:t>
                      </a:r>
                    </a:p>
                  </a:txBody>
                  <a:tcPr/>
                </a:tc>
                <a:tc>
                  <a:txBody>
                    <a:bodyPr/>
                    <a:lstStyle/>
                    <a:p>
                      <a:endParaRPr lang="en-US" sz="1600" dirty="0"/>
                    </a:p>
                  </a:txBody>
                  <a:tcPr/>
                </a:tc>
                <a:tc>
                  <a:txBody>
                    <a:bodyPr/>
                    <a:lstStyle/>
                    <a:p>
                      <a:endParaRPr lang="en-US" sz="1600" dirty="0"/>
                    </a:p>
                  </a:txBody>
                  <a:tcPr/>
                </a:tc>
                <a:tc>
                  <a:txBody>
                    <a:bodyPr/>
                    <a:lstStyle/>
                    <a:p>
                      <a:r>
                        <a:rPr lang="en-US" sz="1600" dirty="0"/>
                        <a:t>41,383</a:t>
                      </a:r>
                    </a:p>
                  </a:txBody>
                  <a:tcPr/>
                </a:tc>
                <a:tc>
                  <a:txBody>
                    <a:bodyPr/>
                    <a:lstStyle/>
                    <a:p>
                      <a:r>
                        <a:rPr lang="en-US" dirty="0"/>
                        <a:t>78.9</a:t>
                      </a:r>
                    </a:p>
                  </a:txBody>
                  <a:tcPr/>
                </a:tc>
                <a:extLst>
                  <a:ext uri="{0D108BD9-81ED-4DB2-BD59-A6C34878D82A}">
                    <a16:rowId xmlns:a16="http://schemas.microsoft.com/office/drawing/2014/main" val="2995569719"/>
                  </a:ext>
                </a:extLst>
              </a:tr>
              <a:tr h="370840">
                <a:tc>
                  <a:txBody>
                    <a:bodyPr/>
                    <a:lstStyle/>
                    <a:p>
                      <a:r>
                        <a:rPr lang="en-US" dirty="0"/>
                        <a:t>-All Other</a:t>
                      </a:r>
                    </a:p>
                  </a:txBody>
                  <a:tcPr/>
                </a:tc>
                <a:tc>
                  <a:txBody>
                    <a:bodyPr/>
                    <a:lstStyle/>
                    <a:p>
                      <a:endParaRPr lang="en-US" sz="1600" dirty="0"/>
                    </a:p>
                  </a:txBody>
                  <a:tcPr/>
                </a:tc>
                <a:tc>
                  <a:txBody>
                    <a:bodyPr/>
                    <a:lstStyle/>
                    <a:p>
                      <a:endParaRPr lang="en-US" sz="1600" dirty="0"/>
                    </a:p>
                  </a:txBody>
                  <a:tcPr/>
                </a:tc>
                <a:tc>
                  <a:txBody>
                    <a:bodyPr/>
                    <a:lstStyle/>
                    <a:p>
                      <a:r>
                        <a:rPr lang="en-US" sz="1600" dirty="0"/>
                        <a:t>11.077</a:t>
                      </a:r>
                    </a:p>
                  </a:txBody>
                  <a:tcPr/>
                </a:tc>
                <a:tc>
                  <a:txBody>
                    <a:bodyPr/>
                    <a:lstStyle/>
                    <a:p>
                      <a:r>
                        <a:rPr lang="en-US" b="1" dirty="0"/>
                        <a:t>21.1</a:t>
                      </a:r>
                    </a:p>
                  </a:txBody>
                  <a:tcPr/>
                </a:tc>
                <a:extLst>
                  <a:ext uri="{0D108BD9-81ED-4DB2-BD59-A6C34878D82A}">
                    <a16:rowId xmlns:a16="http://schemas.microsoft.com/office/drawing/2014/main" val="2388306960"/>
                  </a:ext>
                </a:extLst>
              </a:tr>
              <a:tr h="370840">
                <a:tc>
                  <a:txBody>
                    <a:bodyPr/>
                    <a:lstStyle/>
                    <a:p>
                      <a:r>
                        <a:rPr lang="en-US" dirty="0"/>
                        <a:t>AGE &gt; 65</a:t>
                      </a:r>
                    </a:p>
                  </a:txBody>
                  <a:tcPr/>
                </a:tc>
                <a:tc>
                  <a:txBody>
                    <a:bodyPr/>
                    <a:lstStyle/>
                    <a:p>
                      <a:endParaRPr lang="en-US" sz="1600" dirty="0"/>
                    </a:p>
                  </a:txBody>
                  <a:tcPr/>
                </a:tc>
                <a:tc>
                  <a:txBody>
                    <a:bodyPr/>
                    <a:lstStyle/>
                    <a:p>
                      <a:endParaRPr lang="en-US" sz="1600" dirty="0"/>
                    </a:p>
                  </a:txBody>
                  <a:tcPr/>
                </a:tc>
                <a:tc>
                  <a:txBody>
                    <a:bodyPr/>
                    <a:lstStyle/>
                    <a:p>
                      <a:r>
                        <a:rPr lang="en-US" sz="1600" dirty="0"/>
                        <a:t>14,139</a:t>
                      </a:r>
                    </a:p>
                  </a:txBody>
                  <a:tcPr/>
                </a:tc>
                <a:tc>
                  <a:txBody>
                    <a:bodyPr/>
                    <a:lstStyle/>
                    <a:p>
                      <a:r>
                        <a:rPr lang="en-US" b="1" dirty="0"/>
                        <a:t>27.0</a:t>
                      </a:r>
                    </a:p>
                  </a:txBody>
                  <a:tcPr/>
                </a:tc>
                <a:extLst>
                  <a:ext uri="{0D108BD9-81ED-4DB2-BD59-A6C34878D82A}">
                    <a16:rowId xmlns:a16="http://schemas.microsoft.com/office/drawing/2014/main" val="3696390910"/>
                  </a:ext>
                </a:extLst>
              </a:tr>
              <a:tr h="370840">
                <a:tc>
                  <a:txBody>
                    <a:bodyPr/>
                    <a:lstStyle/>
                    <a:p>
                      <a:r>
                        <a:rPr lang="en-US" dirty="0"/>
                        <a:t>College Degree** or &gt;</a:t>
                      </a:r>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r>
                        <a:rPr lang="en-US" b="1" dirty="0"/>
                        <a:t>29.0</a:t>
                      </a:r>
                    </a:p>
                  </a:txBody>
                  <a:tcPr/>
                </a:tc>
                <a:extLst>
                  <a:ext uri="{0D108BD9-81ED-4DB2-BD59-A6C34878D82A}">
                    <a16:rowId xmlns:a16="http://schemas.microsoft.com/office/drawing/2014/main" val="3334207318"/>
                  </a:ext>
                </a:extLst>
              </a:tr>
              <a:tr h="370840">
                <a:tc>
                  <a:txBody>
                    <a:bodyPr/>
                    <a:lstStyle/>
                    <a:p>
                      <a:r>
                        <a:rPr lang="en-US" dirty="0"/>
                        <a:t>Income (median)</a:t>
                      </a:r>
                    </a:p>
                  </a:txBody>
                  <a:tcPr/>
                </a:tc>
                <a:tc>
                  <a:txBody>
                    <a:bodyPr/>
                    <a:lstStyle/>
                    <a:p>
                      <a:r>
                        <a:rPr lang="en-US" sz="1600" dirty="0"/>
                        <a:t>61.1</a:t>
                      </a:r>
                    </a:p>
                  </a:txBody>
                  <a:tcPr/>
                </a:tc>
                <a:tc>
                  <a:txBody>
                    <a:bodyPr/>
                    <a:lstStyle/>
                    <a:p>
                      <a:r>
                        <a:rPr lang="en-US" sz="1600" dirty="0"/>
                        <a:t>63.5</a:t>
                      </a:r>
                    </a:p>
                  </a:txBody>
                  <a:tcPr/>
                </a:tc>
                <a:tc>
                  <a:txBody>
                    <a:bodyPr/>
                    <a:lstStyle/>
                    <a:p>
                      <a:endParaRPr lang="en-US" sz="1600" dirty="0"/>
                    </a:p>
                  </a:txBody>
                  <a:tcPr/>
                </a:tc>
                <a:tc>
                  <a:txBody>
                    <a:bodyPr/>
                    <a:lstStyle/>
                    <a:p>
                      <a:endParaRPr lang="en-US" dirty="0"/>
                    </a:p>
                  </a:txBody>
                  <a:tcPr/>
                </a:tc>
                <a:extLst>
                  <a:ext uri="{0D108BD9-81ED-4DB2-BD59-A6C34878D82A}">
                    <a16:rowId xmlns:a16="http://schemas.microsoft.com/office/drawing/2014/main" val="3871393789"/>
                  </a:ext>
                </a:extLst>
              </a:tr>
              <a:tr h="370840">
                <a:tc>
                  <a:txBody>
                    <a:bodyPr/>
                    <a:lstStyle/>
                    <a:p>
                      <a:r>
                        <a:rPr lang="en-US" dirty="0"/>
                        <a:t>Occupancy-Owner</a:t>
                      </a:r>
                    </a:p>
                  </a:txBody>
                  <a:tcPr/>
                </a:tc>
                <a:tc>
                  <a:txBody>
                    <a:bodyPr/>
                    <a:lstStyle/>
                    <a:p>
                      <a:endParaRPr lang="en-US" sz="1600" dirty="0"/>
                    </a:p>
                  </a:txBody>
                  <a:tcPr/>
                </a:tc>
                <a:tc>
                  <a:txBody>
                    <a:bodyPr/>
                    <a:lstStyle/>
                    <a:p>
                      <a:endParaRPr lang="en-US" sz="1600" dirty="0"/>
                    </a:p>
                  </a:txBody>
                  <a:tcPr/>
                </a:tc>
                <a:tc>
                  <a:txBody>
                    <a:bodyPr/>
                    <a:lstStyle/>
                    <a:p>
                      <a:r>
                        <a:rPr lang="en-US" sz="1600" dirty="0"/>
                        <a:t>52,263</a:t>
                      </a:r>
                    </a:p>
                  </a:txBody>
                  <a:tcPr/>
                </a:tc>
                <a:tc>
                  <a:txBody>
                    <a:bodyPr/>
                    <a:lstStyle/>
                    <a:p>
                      <a:r>
                        <a:rPr lang="en-US" dirty="0"/>
                        <a:t>75.1</a:t>
                      </a:r>
                    </a:p>
                  </a:txBody>
                  <a:tcPr/>
                </a:tc>
                <a:extLst>
                  <a:ext uri="{0D108BD9-81ED-4DB2-BD59-A6C34878D82A}">
                    <a16:rowId xmlns:a16="http://schemas.microsoft.com/office/drawing/2014/main" val="4242184257"/>
                  </a:ext>
                </a:extLst>
              </a:tr>
              <a:tr h="370840">
                <a:tc>
                  <a:txBody>
                    <a:bodyPr/>
                    <a:lstStyle/>
                    <a:p>
                      <a:r>
                        <a:rPr lang="en-US" dirty="0"/>
                        <a:t>Occupancy-Rental</a:t>
                      </a:r>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r>
                        <a:rPr lang="en-US" b="1" dirty="0"/>
                        <a:t>24.9</a:t>
                      </a:r>
                    </a:p>
                  </a:txBody>
                  <a:tcPr/>
                </a:tc>
                <a:extLst>
                  <a:ext uri="{0D108BD9-81ED-4DB2-BD59-A6C34878D82A}">
                    <a16:rowId xmlns:a16="http://schemas.microsoft.com/office/drawing/2014/main" val="600359579"/>
                  </a:ext>
                </a:extLst>
              </a:tr>
            </a:tbl>
          </a:graphicData>
        </a:graphic>
      </p:graphicFrame>
      <p:sp>
        <p:nvSpPr>
          <p:cNvPr id="11" name="TextBox 10">
            <a:extLst>
              <a:ext uri="{FF2B5EF4-FFF2-40B4-BE49-F238E27FC236}">
                <a16:creationId xmlns:a16="http://schemas.microsoft.com/office/drawing/2014/main" id="{5D60F685-AF23-4D22-B36E-53645CD4B449}"/>
              </a:ext>
            </a:extLst>
          </p:cNvPr>
          <p:cNvSpPr txBox="1"/>
          <p:nvPr/>
        </p:nvSpPr>
        <p:spPr>
          <a:xfrm>
            <a:off x="669235" y="5645839"/>
            <a:ext cx="11394658" cy="707886"/>
          </a:xfrm>
          <a:prstGeom prst="rect">
            <a:avLst/>
          </a:prstGeom>
          <a:noFill/>
        </p:spPr>
        <p:txBody>
          <a:bodyPr wrap="none" rtlCol="0">
            <a:spAutoFit/>
          </a:bodyPr>
          <a:lstStyle/>
          <a:p>
            <a:pPr algn="ctr"/>
            <a:r>
              <a:rPr lang="en-US" sz="2000" b="1" dirty="0">
                <a:latin typeface="Arial" panose="020B0604020202020204" pitchFamily="34" charset="0"/>
                <a:cs typeface="Arial" panose="020B0604020202020204" pitchFamily="34" charset="0"/>
              </a:rPr>
              <a:t>Conclusion:  Ocean Pines is the largest community in Worcester County (23.2%).  It is less </a:t>
            </a:r>
          </a:p>
          <a:p>
            <a:pPr algn="ctr"/>
            <a:r>
              <a:rPr lang="en-US" sz="2000" b="1" dirty="0">
                <a:latin typeface="Arial" panose="020B0604020202020204" pitchFamily="34" charset="0"/>
                <a:cs typeface="Arial" panose="020B0604020202020204" pitchFamily="34" charset="0"/>
              </a:rPr>
              <a:t>diverse,  older, with slightly higher education &amp; income with a lower % of renters</a:t>
            </a:r>
          </a:p>
        </p:txBody>
      </p:sp>
    </p:spTree>
    <p:extLst>
      <p:ext uri="{BB962C8B-B14F-4D97-AF65-F5344CB8AC3E}">
        <p14:creationId xmlns:p14="http://schemas.microsoft.com/office/powerpoint/2010/main" val="3501847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45BB2-B2BD-406E-9DB3-2D955DAC5D74}"/>
              </a:ext>
            </a:extLst>
          </p:cNvPr>
          <p:cNvSpPr>
            <a:spLocks noGrp="1"/>
          </p:cNvSpPr>
          <p:nvPr>
            <p:ph type="title"/>
          </p:nvPr>
        </p:nvSpPr>
        <p:spPr>
          <a:xfrm>
            <a:off x="218661" y="336443"/>
            <a:ext cx="10058400" cy="1450757"/>
          </a:xfrm>
        </p:spPr>
        <p:txBody>
          <a:bodyPr>
            <a:normAutofit/>
          </a:bodyPr>
          <a:lstStyle/>
          <a:p>
            <a:r>
              <a:rPr lang="en-US" sz="3600" b="1" dirty="0">
                <a:latin typeface="Arial" panose="020B0604020202020204" pitchFamily="34" charset="0"/>
                <a:cs typeface="Arial" panose="020B0604020202020204" pitchFamily="34" charset="0"/>
              </a:rPr>
              <a:t>Community-Ocean Pines Safety/Crime Rates</a:t>
            </a:r>
          </a:p>
        </p:txBody>
      </p:sp>
      <p:sp>
        <p:nvSpPr>
          <p:cNvPr id="3" name="Text Placeholder 2">
            <a:extLst>
              <a:ext uri="{FF2B5EF4-FFF2-40B4-BE49-F238E27FC236}">
                <a16:creationId xmlns:a16="http://schemas.microsoft.com/office/drawing/2014/main" id="{C2B260FA-1D30-4E0A-8AD7-3EA1C489D55F}"/>
              </a:ext>
            </a:extLst>
          </p:cNvPr>
          <p:cNvSpPr>
            <a:spLocks noGrp="1"/>
          </p:cNvSpPr>
          <p:nvPr>
            <p:ph type="body" idx="1"/>
          </p:nvPr>
        </p:nvSpPr>
        <p:spPr>
          <a:xfrm>
            <a:off x="1097280" y="1737360"/>
            <a:ext cx="4639736" cy="736282"/>
          </a:xfrm>
        </p:spPr>
        <p:txBody>
          <a:bodyPr/>
          <a:lstStyle/>
          <a:p>
            <a:pPr algn="ctr"/>
            <a:r>
              <a:rPr lang="en-US" dirty="0"/>
              <a:t>Violent Crime Rate</a:t>
            </a:r>
          </a:p>
        </p:txBody>
      </p:sp>
      <p:sp>
        <p:nvSpPr>
          <p:cNvPr id="5" name="Text Placeholder 4">
            <a:extLst>
              <a:ext uri="{FF2B5EF4-FFF2-40B4-BE49-F238E27FC236}">
                <a16:creationId xmlns:a16="http://schemas.microsoft.com/office/drawing/2014/main" id="{CF3E4A00-6230-4E38-AB7B-B85725B7A561}"/>
              </a:ext>
            </a:extLst>
          </p:cNvPr>
          <p:cNvSpPr>
            <a:spLocks noGrp="1"/>
          </p:cNvSpPr>
          <p:nvPr>
            <p:ph type="body" sz="quarter" idx="3"/>
          </p:nvPr>
        </p:nvSpPr>
        <p:spPr>
          <a:xfrm>
            <a:off x="6516157" y="1762270"/>
            <a:ext cx="4639736" cy="736282"/>
          </a:xfrm>
        </p:spPr>
        <p:txBody>
          <a:bodyPr/>
          <a:lstStyle/>
          <a:p>
            <a:pPr algn="ctr"/>
            <a:r>
              <a:rPr lang="en-US" dirty="0"/>
              <a:t>Property crime Rate</a:t>
            </a:r>
          </a:p>
        </p:txBody>
      </p:sp>
      <p:pic>
        <p:nvPicPr>
          <p:cNvPr id="8" name="Content Placeholder 7" descr="Chart, line chart&#10;&#10;Description automatically generated">
            <a:extLst>
              <a:ext uri="{FF2B5EF4-FFF2-40B4-BE49-F238E27FC236}">
                <a16:creationId xmlns:a16="http://schemas.microsoft.com/office/drawing/2014/main" id="{0C589053-27E0-4696-8B3B-BF46B40796F0}"/>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727508" y="2473642"/>
            <a:ext cx="4367212" cy="2911475"/>
          </a:xfrm>
        </p:spPr>
      </p:pic>
      <p:pic>
        <p:nvPicPr>
          <p:cNvPr id="9" name="Content Placeholder 8" descr="Chart, line chart&#10;&#10;Description automatically generated">
            <a:extLst>
              <a:ext uri="{FF2B5EF4-FFF2-40B4-BE49-F238E27FC236}">
                <a16:creationId xmlns:a16="http://schemas.microsoft.com/office/drawing/2014/main" id="{01FE8E8A-C202-4E1F-A685-F00578164655}"/>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308632" y="2321409"/>
            <a:ext cx="4367212" cy="2911475"/>
          </a:xfrm>
          <a:prstGeom prst="rect">
            <a:avLst/>
          </a:prstGeom>
        </p:spPr>
      </p:pic>
      <p:sp>
        <p:nvSpPr>
          <p:cNvPr id="10" name="TextBox 9">
            <a:extLst>
              <a:ext uri="{FF2B5EF4-FFF2-40B4-BE49-F238E27FC236}">
                <a16:creationId xmlns:a16="http://schemas.microsoft.com/office/drawing/2014/main" id="{6E46FD76-35C9-4531-B964-6F30E6D0DED1}"/>
              </a:ext>
            </a:extLst>
          </p:cNvPr>
          <p:cNvSpPr txBox="1"/>
          <p:nvPr/>
        </p:nvSpPr>
        <p:spPr>
          <a:xfrm>
            <a:off x="1308632" y="5457308"/>
            <a:ext cx="9233810" cy="707886"/>
          </a:xfrm>
          <a:prstGeom prst="rect">
            <a:avLst/>
          </a:prstGeom>
          <a:noFill/>
        </p:spPr>
        <p:txBody>
          <a:bodyPr wrap="none" rtlCol="0">
            <a:spAutoFit/>
          </a:bodyPr>
          <a:lstStyle/>
          <a:p>
            <a:pPr algn="ctr"/>
            <a:r>
              <a:rPr lang="en-US" sz="2000" b="1" dirty="0">
                <a:latin typeface="Arial" panose="020B0604020202020204" pitchFamily="34" charset="0"/>
                <a:cs typeface="Arial" panose="020B0604020202020204" pitchFamily="34" charset="0"/>
              </a:rPr>
              <a:t>Conclusion: Ocean Pines crime rate is extremely low vs. MD &amp; total USA. </a:t>
            </a:r>
          </a:p>
          <a:p>
            <a:pPr algn="ctr"/>
            <a:r>
              <a:rPr lang="en-US" sz="2000" b="1" dirty="0">
                <a:latin typeface="Arial" panose="020B0604020202020204" pitchFamily="34" charset="0"/>
                <a:cs typeface="Arial" panose="020B0604020202020204" pitchFamily="34" charset="0"/>
              </a:rPr>
              <a:t>Ocean Pines was ranked the “Safest City in MD* in 2021.</a:t>
            </a:r>
          </a:p>
        </p:txBody>
      </p:sp>
      <p:sp>
        <p:nvSpPr>
          <p:cNvPr id="11" name="TextBox 10">
            <a:extLst>
              <a:ext uri="{FF2B5EF4-FFF2-40B4-BE49-F238E27FC236}">
                <a16:creationId xmlns:a16="http://schemas.microsoft.com/office/drawing/2014/main" id="{ED7AC4F4-81E9-4D40-8D09-C4C7D69AADAE}"/>
              </a:ext>
            </a:extLst>
          </p:cNvPr>
          <p:cNvSpPr txBox="1"/>
          <p:nvPr/>
        </p:nvSpPr>
        <p:spPr>
          <a:xfrm>
            <a:off x="218661" y="6488668"/>
            <a:ext cx="7520841" cy="369332"/>
          </a:xfrm>
          <a:prstGeom prst="rect">
            <a:avLst/>
          </a:prstGeom>
          <a:noFill/>
        </p:spPr>
        <p:txBody>
          <a:bodyPr wrap="none" rtlCol="0">
            <a:spAutoFit/>
          </a:bodyPr>
          <a:lstStyle/>
          <a:p>
            <a:r>
              <a:rPr lang="en-US" dirty="0">
                <a:solidFill>
                  <a:schemeClr val="bg1"/>
                </a:solidFill>
              </a:rPr>
              <a:t> Source-Best Places to Live Website                                                  *Safewise</a:t>
            </a:r>
          </a:p>
        </p:txBody>
      </p:sp>
      <p:sp>
        <p:nvSpPr>
          <p:cNvPr id="12" name="Arrow: Left 11">
            <a:extLst>
              <a:ext uri="{FF2B5EF4-FFF2-40B4-BE49-F238E27FC236}">
                <a16:creationId xmlns:a16="http://schemas.microsoft.com/office/drawing/2014/main" id="{DE11886A-79A0-465E-87CE-C7747F62F344}"/>
              </a:ext>
            </a:extLst>
          </p:cNvPr>
          <p:cNvSpPr/>
          <p:nvPr/>
        </p:nvSpPr>
        <p:spPr>
          <a:xfrm>
            <a:off x="11094720" y="425537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Left 12">
            <a:extLst>
              <a:ext uri="{FF2B5EF4-FFF2-40B4-BE49-F238E27FC236}">
                <a16:creationId xmlns:a16="http://schemas.microsoft.com/office/drawing/2014/main" id="{1CA03320-6C89-40B7-923E-912B601E01A6}"/>
              </a:ext>
            </a:extLst>
          </p:cNvPr>
          <p:cNvSpPr/>
          <p:nvPr/>
        </p:nvSpPr>
        <p:spPr>
          <a:xfrm>
            <a:off x="5702543" y="4216606"/>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9453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1ECBF-0C2C-4C40-9B2D-060BAD5FFA70}"/>
              </a:ext>
            </a:extLst>
          </p:cNvPr>
          <p:cNvSpPr txBox="1">
            <a:spLocks/>
          </p:cNvSpPr>
          <p:nvPr/>
        </p:nvSpPr>
        <p:spPr>
          <a:xfrm>
            <a:off x="-108669" y="304743"/>
            <a:ext cx="10058400" cy="748348"/>
          </a:xfrm>
          <a:prstGeom prst="rect">
            <a:avLst/>
          </a:prstGeom>
        </p:spPr>
        <p:txBody>
          <a:bodyPr>
            <a:normAutofit fontScale="92500"/>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Community-Ocean Pines Financial Performance</a:t>
            </a:r>
          </a:p>
        </p:txBody>
      </p:sp>
      <p:graphicFrame>
        <p:nvGraphicFramePr>
          <p:cNvPr id="3" name="Content Placeholder 5">
            <a:extLst>
              <a:ext uri="{FF2B5EF4-FFF2-40B4-BE49-F238E27FC236}">
                <a16:creationId xmlns:a16="http://schemas.microsoft.com/office/drawing/2014/main" id="{3CDCD2EC-BDC6-4433-B801-1DBD3EF04DF2}"/>
              </a:ext>
            </a:extLst>
          </p:cNvPr>
          <p:cNvGraphicFramePr>
            <a:graphicFrameLocks/>
          </p:cNvGraphicFramePr>
          <p:nvPr/>
        </p:nvGraphicFramePr>
        <p:xfrm>
          <a:off x="1066800" y="1161603"/>
          <a:ext cx="10058400" cy="376078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101F9122-CD65-4546-94F8-B3BB24875089}"/>
              </a:ext>
            </a:extLst>
          </p:cNvPr>
          <p:cNvSpPr txBox="1"/>
          <p:nvPr/>
        </p:nvSpPr>
        <p:spPr>
          <a:xfrm>
            <a:off x="152461" y="3342263"/>
            <a:ext cx="787395" cy="707886"/>
          </a:xfrm>
          <a:prstGeom prst="rect">
            <a:avLst/>
          </a:prstGeom>
          <a:noFill/>
        </p:spPr>
        <p:txBody>
          <a:bodyPr wrap="none" rtlCol="0">
            <a:spAutoFit/>
          </a:bodyPr>
          <a:lstStyle/>
          <a:p>
            <a:pPr algn="ctr"/>
            <a:r>
              <a:rPr lang="en-US" sz="2000" dirty="0">
                <a:latin typeface="Arial" panose="020B0604020202020204" pitchFamily="34" charset="0"/>
                <a:cs typeface="Arial" panose="020B0604020202020204" pitchFamily="34" charset="0"/>
              </a:rPr>
              <a:t>$</a:t>
            </a:r>
          </a:p>
          <a:p>
            <a:pPr algn="ctr"/>
            <a:r>
              <a:rPr lang="en-US" sz="2000" dirty="0">
                <a:latin typeface="Arial" panose="020B0604020202020204" pitchFamily="34" charset="0"/>
                <a:cs typeface="Arial" panose="020B0604020202020204" pitchFamily="34" charset="0"/>
              </a:rPr>
              <a:t>(000)</a:t>
            </a:r>
          </a:p>
        </p:txBody>
      </p:sp>
      <p:sp>
        <p:nvSpPr>
          <p:cNvPr id="5" name="TextBox 4">
            <a:extLst>
              <a:ext uri="{FF2B5EF4-FFF2-40B4-BE49-F238E27FC236}">
                <a16:creationId xmlns:a16="http://schemas.microsoft.com/office/drawing/2014/main" id="{2F36CC04-2B12-4DB9-AA5F-B1B6EEC2C76E}"/>
              </a:ext>
            </a:extLst>
          </p:cNvPr>
          <p:cNvSpPr txBox="1"/>
          <p:nvPr/>
        </p:nvSpPr>
        <p:spPr>
          <a:xfrm>
            <a:off x="5336593" y="5086631"/>
            <a:ext cx="1440523"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Fiscal Year</a:t>
            </a:r>
          </a:p>
        </p:txBody>
      </p:sp>
      <p:sp>
        <p:nvSpPr>
          <p:cNvPr id="6" name="TextBox 5">
            <a:extLst>
              <a:ext uri="{FF2B5EF4-FFF2-40B4-BE49-F238E27FC236}">
                <a16:creationId xmlns:a16="http://schemas.microsoft.com/office/drawing/2014/main" id="{0255933A-710E-4C8B-B6ED-62024AF5B0D9}"/>
              </a:ext>
            </a:extLst>
          </p:cNvPr>
          <p:cNvSpPr txBox="1"/>
          <p:nvPr/>
        </p:nvSpPr>
        <p:spPr>
          <a:xfrm>
            <a:off x="152461" y="6488668"/>
            <a:ext cx="2507033" cy="369332"/>
          </a:xfrm>
          <a:prstGeom prst="rect">
            <a:avLst/>
          </a:prstGeom>
          <a:noFill/>
        </p:spPr>
        <p:txBody>
          <a:bodyPr wrap="none" rtlCol="0">
            <a:spAutoFit/>
          </a:bodyPr>
          <a:lstStyle/>
          <a:p>
            <a:r>
              <a:rPr lang="en-US" dirty="0">
                <a:solidFill>
                  <a:schemeClr val="bg1"/>
                </a:solidFill>
              </a:rPr>
              <a:t>* Excludes PPP in 2021</a:t>
            </a:r>
          </a:p>
        </p:txBody>
      </p:sp>
      <p:sp>
        <p:nvSpPr>
          <p:cNvPr id="7" name="Arrow: Left 6">
            <a:extLst>
              <a:ext uri="{FF2B5EF4-FFF2-40B4-BE49-F238E27FC236}">
                <a16:creationId xmlns:a16="http://schemas.microsoft.com/office/drawing/2014/main" id="{EEC1BA3F-B813-4C86-809A-2D0105232EA1}"/>
              </a:ext>
            </a:extLst>
          </p:cNvPr>
          <p:cNvSpPr/>
          <p:nvPr/>
        </p:nvSpPr>
        <p:spPr>
          <a:xfrm>
            <a:off x="10635996" y="4016227"/>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3604E57-0EF7-4795-9234-4BD464D15C5D}"/>
              </a:ext>
            </a:extLst>
          </p:cNvPr>
          <p:cNvSpPr txBox="1"/>
          <p:nvPr/>
        </p:nvSpPr>
        <p:spPr>
          <a:xfrm>
            <a:off x="221021" y="5524002"/>
            <a:ext cx="11969944" cy="707886"/>
          </a:xfrm>
          <a:prstGeom prst="rect">
            <a:avLst/>
          </a:prstGeom>
          <a:noFill/>
        </p:spPr>
        <p:txBody>
          <a:bodyPr wrap="none" rtlCol="0">
            <a:spAutoFit/>
          </a:bodyPr>
          <a:lstStyle/>
          <a:p>
            <a:pPr algn="ctr"/>
            <a:r>
              <a:rPr lang="en-US" sz="2000" b="1" dirty="0">
                <a:latin typeface="Arial" panose="020B0604020202020204" pitchFamily="34" charset="0"/>
                <a:cs typeface="Arial" panose="020B0604020202020204" pitchFamily="34" charset="0"/>
              </a:rPr>
              <a:t>Conclusion:  Ocean Pines has an excellent recent financial track record with 3 straight years of </a:t>
            </a:r>
          </a:p>
          <a:p>
            <a:pPr algn="ctr"/>
            <a:r>
              <a:rPr lang="en-US" sz="2000" b="1" dirty="0">
                <a:latin typeface="Arial" panose="020B0604020202020204" pitchFamily="34" charset="0"/>
                <a:cs typeface="Arial" panose="020B0604020202020204" pitchFamily="34" charset="0"/>
              </a:rPr>
              <a:t>positive financial performance</a:t>
            </a:r>
          </a:p>
        </p:txBody>
      </p:sp>
    </p:spTree>
    <p:extLst>
      <p:ext uri="{BB962C8B-B14F-4D97-AF65-F5344CB8AC3E}">
        <p14:creationId xmlns:p14="http://schemas.microsoft.com/office/powerpoint/2010/main" val="1844409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a:extLst>
              <a:ext uri="{FF2B5EF4-FFF2-40B4-BE49-F238E27FC236}">
                <a16:creationId xmlns:a16="http://schemas.microsoft.com/office/drawing/2014/main" id="{3EC05005-1ED6-460F-8E67-DD984A8D1C97}"/>
              </a:ext>
            </a:extLst>
          </p:cNvPr>
          <p:cNvGraphicFramePr>
            <a:graphicFrameLocks/>
          </p:cNvGraphicFramePr>
          <p:nvPr/>
        </p:nvGraphicFramePr>
        <p:xfrm>
          <a:off x="864952" y="913831"/>
          <a:ext cx="11254152" cy="4557931"/>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A33A9E59-C8D5-44BA-8258-4FC90C971B7A}"/>
              </a:ext>
            </a:extLst>
          </p:cNvPr>
          <p:cNvSpPr txBox="1">
            <a:spLocks/>
          </p:cNvSpPr>
          <p:nvPr/>
        </p:nvSpPr>
        <p:spPr>
          <a:xfrm>
            <a:off x="-937119" y="239125"/>
            <a:ext cx="12556435" cy="1450757"/>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en-US" sz="4000" b="1"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Community-Ocean Pines HOA Assessment Fees  </a:t>
            </a:r>
          </a:p>
        </p:txBody>
      </p:sp>
      <p:sp>
        <p:nvSpPr>
          <p:cNvPr id="4" name="TextBox 3">
            <a:extLst>
              <a:ext uri="{FF2B5EF4-FFF2-40B4-BE49-F238E27FC236}">
                <a16:creationId xmlns:a16="http://schemas.microsoft.com/office/drawing/2014/main" id="{F9147A8D-0D94-4B04-9E9A-C667A30DD241}"/>
              </a:ext>
            </a:extLst>
          </p:cNvPr>
          <p:cNvSpPr txBox="1"/>
          <p:nvPr/>
        </p:nvSpPr>
        <p:spPr>
          <a:xfrm>
            <a:off x="278689" y="6488668"/>
            <a:ext cx="1793824" cy="369332"/>
          </a:xfrm>
          <a:prstGeom prst="rect">
            <a:avLst/>
          </a:prstGeom>
          <a:noFill/>
        </p:spPr>
        <p:txBody>
          <a:bodyPr wrap="none" rtlCol="0">
            <a:spAutoFit/>
          </a:bodyPr>
          <a:lstStyle/>
          <a:p>
            <a:r>
              <a:rPr lang="en-US" dirty="0">
                <a:solidFill>
                  <a:schemeClr val="bg1"/>
                </a:solidFill>
              </a:rPr>
              <a:t>* Excludes PPP </a:t>
            </a:r>
          </a:p>
        </p:txBody>
      </p:sp>
      <p:sp>
        <p:nvSpPr>
          <p:cNvPr id="5" name="TextBox 4">
            <a:extLst>
              <a:ext uri="{FF2B5EF4-FFF2-40B4-BE49-F238E27FC236}">
                <a16:creationId xmlns:a16="http://schemas.microsoft.com/office/drawing/2014/main" id="{F2F4119A-6C55-46E6-BE8A-5E66FBE9307E}"/>
              </a:ext>
            </a:extLst>
          </p:cNvPr>
          <p:cNvSpPr txBox="1"/>
          <p:nvPr/>
        </p:nvSpPr>
        <p:spPr>
          <a:xfrm>
            <a:off x="864952" y="5592189"/>
            <a:ext cx="10603159" cy="707886"/>
          </a:xfrm>
          <a:prstGeom prst="rect">
            <a:avLst/>
          </a:prstGeom>
          <a:noFill/>
        </p:spPr>
        <p:txBody>
          <a:bodyPr wrap="none" rtlCol="0">
            <a:spAutoFit/>
          </a:bodyPr>
          <a:lstStyle/>
          <a:p>
            <a:pPr algn="ctr"/>
            <a:r>
              <a:rPr lang="en-US" sz="2000" b="1" dirty="0">
                <a:latin typeface="Arial" panose="020B0604020202020204" pitchFamily="34" charset="0"/>
                <a:cs typeface="Arial" panose="020B0604020202020204" pitchFamily="34" charset="0"/>
              </a:rPr>
              <a:t>Conclusion: Total amenities represented $4 or 0.5% of HOA Assessment Fee in 2021. </a:t>
            </a:r>
          </a:p>
          <a:p>
            <a:pPr algn="ctr"/>
            <a:r>
              <a:rPr lang="en-US" sz="2000" b="1" dirty="0">
                <a:latin typeface="Arial" panose="020B0604020202020204" pitchFamily="34" charset="0"/>
                <a:cs typeface="Arial" panose="020B0604020202020204" pitchFamily="34" charset="0"/>
              </a:rPr>
              <a:t>“All Other” represents the largest % of spending.</a:t>
            </a:r>
          </a:p>
        </p:txBody>
      </p:sp>
    </p:spTree>
    <p:extLst>
      <p:ext uri="{BB962C8B-B14F-4D97-AF65-F5344CB8AC3E}">
        <p14:creationId xmlns:p14="http://schemas.microsoft.com/office/powerpoint/2010/main" val="1353983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CDF7F-5804-436A-804C-FC98CE65D9CB}"/>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Assessment of Situation</a:t>
            </a:r>
          </a:p>
        </p:txBody>
      </p:sp>
      <p:sp>
        <p:nvSpPr>
          <p:cNvPr id="3" name="Content Placeholder 2">
            <a:extLst>
              <a:ext uri="{FF2B5EF4-FFF2-40B4-BE49-F238E27FC236}">
                <a16:creationId xmlns:a16="http://schemas.microsoft.com/office/drawing/2014/main" id="{F2736B5E-7F3F-4F21-B603-1F1F3CF2E094}"/>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US" dirty="0"/>
              <a:t>  </a:t>
            </a:r>
            <a:r>
              <a:rPr lang="en-US" sz="2400" dirty="0">
                <a:latin typeface="Arial" panose="020B0604020202020204" pitchFamily="34" charset="0"/>
                <a:cs typeface="Arial" panose="020B0604020202020204" pitchFamily="34" charset="0"/>
              </a:rPr>
              <a:t>Category-Other HOA’s-Benchmarking</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 Community-Ocean Pines</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Property Owners Survey</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Satisfaction</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Top Priorities</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Culture-Values</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Issues/Opportunities</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Amenities</a:t>
            </a:r>
            <a:endParaRPr lang="en-US" sz="22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 Summary-9 Conclusions &amp; Implications </a:t>
            </a:r>
          </a:p>
        </p:txBody>
      </p:sp>
    </p:spTree>
    <p:extLst>
      <p:ext uri="{BB962C8B-B14F-4D97-AF65-F5344CB8AC3E}">
        <p14:creationId xmlns:p14="http://schemas.microsoft.com/office/powerpoint/2010/main" val="1653339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FB07C-5784-4FD5-933C-54D967649A7C}"/>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Survey Results</a:t>
            </a:r>
          </a:p>
        </p:txBody>
      </p:sp>
      <p:sp>
        <p:nvSpPr>
          <p:cNvPr id="3" name="Content Placeholder 2">
            <a:extLst>
              <a:ext uri="{FF2B5EF4-FFF2-40B4-BE49-F238E27FC236}">
                <a16:creationId xmlns:a16="http://schemas.microsoft.com/office/drawing/2014/main" id="{E8DD2688-A575-4B20-9D2D-14C6E2EACF1A}"/>
              </a:ext>
            </a:extLst>
          </p:cNvPr>
          <p:cNvSpPr>
            <a:spLocks noGrp="1"/>
          </p:cNvSpPr>
          <p:nvPr>
            <p:ph idx="1"/>
          </p:nvPr>
        </p:nvSpPr>
        <p:spPr>
          <a:xfrm>
            <a:off x="1097280" y="3097109"/>
            <a:ext cx="10058400" cy="3760891"/>
          </a:xfrm>
        </p:spPr>
        <p:txBody>
          <a:bodyPr>
            <a:normAutofit/>
          </a:bodyPr>
          <a:lstStyle/>
          <a:p>
            <a:pPr algn="ctr"/>
            <a:r>
              <a:rPr lang="en-US" sz="3200" b="1" dirty="0">
                <a:latin typeface="Arial" panose="020B0604020202020204" pitchFamily="34" charset="0"/>
                <a:cs typeface="Arial" panose="020B0604020202020204" pitchFamily="34" charset="0"/>
              </a:rPr>
              <a:t>1’st, Some Background on Analyzing the Property Owner Survey Results</a:t>
            </a:r>
          </a:p>
        </p:txBody>
      </p:sp>
    </p:spTree>
    <p:extLst>
      <p:ext uri="{BB962C8B-B14F-4D97-AF65-F5344CB8AC3E}">
        <p14:creationId xmlns:p14="http://schemas.microsoft.com/office/powerpoint/2010/main" val="4185629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46FA0-E86F-4A1F-8D9C-E758E1A77BDE}"/>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BOD Work-Session Objectives</a:t>
            </a:r>
          </a:p>
        </p:txBody>
      </p:sp>
      <p:sp>
        <p:nvSpPr>
          <p:cNvPr id="3" name="Content Placeholder 2">
            <a:extLst>
              <a:ext uri="{FF2B5EF4-FFF2-40B4-BE49-F238E27FC236}">
                <a16:creationId xmlns:a16="http://schemas.microsoft.com/office/drawing/2014/main" id="{1F6E3569-C613-4764-BC97-9BD69D7F85B3}"/>
              </a:ext>
            </a:extLst>
          </p:cNvPr>
          <p:cNvSpPr>
            <a:spLocks noGrp="1"/>
          </p:cNvSpPr>
          <p:nvPr>
            <p:ph idx="1"/>
          </p:nvPr>
        </p:nvSpPr>
        <p:spPr>
          <a:xfrm>
            <a:off x="294969" y="2108201"/>
            <a:ext cx="11655755" cy="3923889"/>
          </a:xfrm>
        </p:spPr>
        <p:txBody>
          <a:bodyPr>
            <a:normAutofit/>
          </a:bodyPr>
          <a:lstStyle/>
          <a:p>
            <a:pPr marL="457200" indent="-457200">
              <a:buFont typeface="+mj-lt"/>
              <a:buAutoNum type="arabicPeriod"/>
            </a:pPr>
            <a:r>
              <a:rPr lang="en-US" sz="2400" dirty="0">
                <a:latin typeface="Arial" panose="020B0604020202020204" pitchFamily="34" charset="0"/>
                <a:cs typeface="Arial" panose="020B0604020202020204" pitchFamily="34" charset="0"/>
              </a:rPr>
              <a:t> Review and provide feedback/input to the situation analysis, conclusions &amp;  </a:t>
            </a:r>
          </a:p>
          <a:p>
            <a:pPr marL="0" indent="0">
              <a:buNone/>
            </a:pPr>
            <a:r>
              <a:rPr lang="en-US" sz="2400" dirty="0">
                <a:latin typeface="Arial" panose="020B0604020202020204" pitchFamily="34" charset="0"/>
                <a:cs typeface="Arial" panose="020B0604020202020204" pitchFamily="34" charset="0"/>
              </a:rPr>
              <a:t>       implications</a:t>
            </a:r>
          </a:p>
          <a:p>
            <a:pPr marL="0" indent="0">
              <a:buNone/>
            </a:pPr>
            <a:r>
              <a:rPr lang="en-US" sz="2400" dirty="0">
                <a:latin typeface="Arial" panose="020B0604020202020204" pitchFamily="34" charset="0"/>
                <a:cs typeface="Arial" panose="020B0604020202020204" pitchFamily="34" charset="0"/>
              </a:rPr>
              <a:t>2.   Time permitting, brainstorm preliminary 5-year goals for Ocean Pines</a:t>
            </a:r>
          </a:p>
        </p:txBody>
      </p:sp>
      <p:sp>
        <p:nvSpPr>
          <p:cNvPr id="4" name="TextBox 3">
            <a:extLst>
              <a:ext uri="{FF2B5EF4-FFF2-40B4-BE49-F238E27FC236}">
                <a16:creationId xmlns:a16="http://schemas.microsoft.com/office/drawing/2014/main" id="{62C85076-2CE0-4863-BDAC-4DF1126322C7}"/>
              </a:ext>
            </a:extLst>
          </p:cNvPr>
          <p:cNvSpPr txBox="1"/>
          <p:nvPr/>
        </p:nvSpPr>
        <p:spPr>
          <a:xfrm>
            <a:off x="427703" y="4526935"/>
            <a:ext cx="11655755"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Note: If only accomplish #1 above, the meeting will have accomplished our objective</a:t>
            </a:r>
          </a:p>
        </p:txBody>
      </p:sp>
    </p:spTree>
    <p:extLst>
      <p:ext uri="{BB962C8B-B14F-4D97-AF65-F5344CB8AC3E}">
        <p14:creationId xmlns:p14="http://schemas.microsoft.com/office/powerpoint/2010/main" val="2194356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CDF7F-5804-436A-804C-FC98CE65D9CB}"/>
              </a:ext>
            </a:extLst>
          </p:cNvPr>
          <p:cNvSpPr>
            <a:spLocks noGrp="1"/>
          </p:cNvSpPr>
          <p:nvPr>
            <p:ph type="title"/>
          </p:nvPr>
        </p:nvSpPr>
        <p:spPr>
          <a:xfrm>
            <a:off x="1097280" y="286603"/>
            <a:ext cx="10816424" cy="1450757"/>
          </a:xfrm>
        </p:spPr>
        <p:txBody>
          <a:bodyPr>
            <a:normAutofit/>
          </a:bodyPr>
          <a:lstStyle/>
          <a:p>
            <a:r>
              <a:rPr lang="en-US" sz="3600" b="1" dirty="0">
                <a:latin typeface="Arial" panose="020B0604020202020204" pitchFamily="34" charset="0"/>
                <a:cs typeface="Arial" panose="020B0604020202020204" pitchFamily="34" charset="0"/>
              </a:rPr>
              <a:t>Analyzing Results of the Property Owner Survey</a:t>
            </a:r>
          </a:p>
        </p:txBody>
      </p:sp>
      <p:sp>
        <p:nvSpPr>
          <p:cNvPr id="3" name="Content Placeholder 2">
            <a:extLst>
              <a:ext uri="{FF2B5EF4-FFF2-40B4-BE49-F238E27FC236}">
                <a16:creationId xmlns:a16="http://schemas.microsoft.com/office/drawing/2014/main" id="{F2736B5E-7F3F-4F21-B603-1F1F3CF2E094}"/>
              </a:ext>
            </a:extLst>
          </p:cNvPr>
          <p:cNvSpPr>
            <a:spLocks noGrp="1"/>
          </p:cNvSpPr>
          <p:nvPr>
            <p:ph idx="1"/>
          </p:nvPr>
        </p:nvSpPr>
        <p:spPr>
          <a:xfrm>
            <a:off x="964758" y="1856410"/>
            <a:ext cx="10948946" cy="4463196"/>
          </a:xfrm>
        </p:spPr>
        <p:txBody>
          <a:bodyPr/>
          <a:lstStyle/>
          <a:p>
            <a:pPr>
              <a:buFont typeface="Arial" panose="020B0604020202020204" pitchFamily="34" charset="0"/>
              <a:buChar char="•"/>
            </a:pPr>
            <a:r>
              <a:rPr lang="en-US" dirty="0"/>
              <a:t>  </a:t>
            </a:r>
            <a:r>
              <a:rPr lang="en-US" dirty="0">
                <a:latin typeface="Arial" panose="020B0604020202020204" pitchFamily="34" charset="0"/>
                <a:cs typeface="Arial" panose="020B0604020202020204" pitchFamily="34" charset="0"/>
              </a:rPr>
              <a:t>When evaluating results, the majority of survey questions had a scale of 1-5 with 1 being the lowest or  in most cases negative, 3 being neutral, and 5 being extremely positive, e.g., Satisfaction-</a:t>
            </a:r>
            <a:r>
              <a:rPr lang="en-US" sz="2000" b="1" dirty="0">
                <a:latin typeface="Arial" panose="020B0604020202020204" pitchFamily="34" charset="0"/>
                <a:cs typeface="Arial" panose="020B0604020202020204" pitchFamily="34" charset="0"/>
              </a:rPr>
              <a:t> Q3: Overall, how satisfied are you being an Ocean Pines property owner or resident?</a:t>
            </a:r>
          </a:p>
          <a:p>
            <a:pPr lvl="1">
              <a:buFont typeface="Arial" panose="020B0604020202020204" pitchFamily="34" charset="0"/>
              <a:buChar char="•"/>
            </a:pPr>
            <a:r>
              <a:rPr lang="en-US" b="1" dirty="0">
                <a:latin typeface="Arial" panose="020B0604020202020204" pitchFamily="34" charset="0"/>
                <a:cs typeface="Arial" panose="020B0604020202020204" pitchFamily="34" charset="0"/>
              </a:rPr>
              <a:t>1 = Not Satisfied At All</a:t>
            </a:r>
          </a:p>
          <a:p>
            <a:pPr lvl="1">
              <a:buFont typeface="Arial" panose="020B0604020202020204" pitchFamily="34" charset="0"/>
              <a:buChar char="•"/>
            </a:pPr>
            <a:r>
              <a:rPr lang="en-US" b="1" dirty="0">
                <a:latin typeface="Arial" panose="020B0604020202020204" pitchFamily="34" charset="0"/>
                <a:cs typeface="Arial" panose="020B0604020202020204" pitchFamily="34" charset="0"/>
              </a:rPr>
              <a:t>2 – Slightly Unsatisfied</a:t>
            </a:r>
          </a:p>
          <a:p>
            <a:pPr lvl="1">
              <a:buFont typeface="Arial" panose="020B0604020202020204" pitchFamily="34" charset="0"/>
              <a:buChar char="•"/>
            </a:pPr>
            <a:r>
              <a:rPr lang="en-US" b="1" dirty="0">
                <a:latin typeface="Arial" panose="020B0604020202020204" pitchFamily="34" charset="0"/>
                <a:cs typeface="Arial" panose="020B0604020202020204" pitchFamily="34" charset="0"/>
              </a:rPr>
              <a:t>3 = Neither Unsatisfied or Satisfied (neutral)</a:t>
            </a:r>
          </a:p>
          <a:p>
            <a:pPr lvl="1">
              <a:buFont typeface="Arial" panose="020B0604020202020204" pitchFamily="34" charset="0"/>
              <a:buChar char="•"/>
            </a:pPr>
            <a:r>
              <a:rPr lang="en-US" b="1" dirty="0">
                <a:latin typeface="Arial" panose="020B0604020202020204" pitchFamily="34" charset="0"/>
                <a:cs typeface="Arial" panose="020B0604020202020204" pitchFamily="34" charset="0"/>
              </a:rPr>
              <a:t>4 = Slightly Satisfied</a:t>
            </a:r>
          </a:p>
          <a:p>
            <a:pPr lvl="1">
              <a:buFont typeface="Arial" panose="020B0604020202020204" pitchFamily="34" charset="0"/>
              <a:buChar char="•"/>
            </a:pPr>
            <a:r>
              <a:rPr lang="en-US" b="1" dirty="0">
                <a:latin typeface="Arial" panose="020B0604020202020204" pitchFamily="34" charset="0"/>
                <a:cs typeface="Arial" panose="020B0604020202020204" pitchFamily="34" charset="0"/>
              </a:rPr>
              <a:t>5 = Extremely Satisfied</a:t>
            </a:r>
          </a:p>
          <a:p>
            <a:pPr>
              <a:buFont typeface="Arial" panose="020B0604020202020204" pitchFamily="34" charset="0"/>
              <a:buChar char="•"/>
            </a:pPr>
            <a:r>
              <a:rPr lang="en-US" dirty="0">
                <a:latin typeface="Arial" panose="020B0604020202020204" pitchFamily="34" charset="0"/>
                <a:cs typeface="Arial" panose="020B0604020202020204" pitchFamily="34" charset="0"/>
              </a:rPr>
              <a:t> In the following charts, we use: average scores (e.g. an average score of 4.0=Slightly Satisfied)</a:t>
            </a:r>
          </a:p>
          <a:p>
            <a:pPr>
              <a:buFont typeface="Arial" panose="020B0604020202020204" pitchFamily="34" charset="0"/>
              <a:buChar char="•"/>
            </a:pPr>
            <a:r>
              <a:rPr lang="en-US" dirty="0">
                <a:latin typeface="Arial" panose="020B0604020202020204" pitchFamily="34" charset="0"/>
                <a:cs typeface="Arial" panose="020B0604020202020204" pitchFamily="34" charset="0"/>
              </a:rPr>
              <a:t> We also look at the top two scores (degree of positivity) and determine the % that were positive</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 The higher the % of the top 2 scores, the stronger the degree of positivity</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Ideally, you would want a minimum of 60% for the top 2 scores </a:t>
            </a:r>
          </a:p>
        </p:txBody>
      </p:sp>
      <p:sp>
        <p:nvSpPr>
          <p:cNvPr id="4" name="Right Brace 3">
            <a:extLst>
              <a:ext uri="{FF2B5EF4-FFF2-40B4-BE49-F238E27FC236}">
                <a16:creationId xmlns:a16="http://schemas.microsoft.com/office/drawing/2014/main" id="{F336A373-D305-4BAA-91F4-10D6F288A672}"/>
              </a:ext>
            </a:extLst>
          </p:cNvPr>
          <p:cNvSpPr/>
          <p:nvPr/>
        </p:nvSpPr>
        <p:spPr>
          <a:xfrm>
            <a:off x="6023113" y="2840163"/>
            <a:ext cx="145774" cy="178267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a:extLst>
              <a:ext uri="{FF2B5EF4-FFF2-40B4-BE49-F238E27FC236}">
                <a16:creationId xmlns:a16="http://schemas.microsoft.com/office/drawing/2014/main" id="{17BEE4AD-4871-4A80-A9C3-71766EDD6DC6}"/>
              </a:ext>
            </a:extLst>
          </p:cNvPr>
          <p:cNvSpPr txBox="1"/>
          <p:nvPr/>
        </p:nvSpPr>
        <p:spPr>
          <a:xfrm>
            <a:off x="6439231" y="3531446"/>
            <a:ext cx="1689652"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Balanced</a:t>
            </a:r>
          </a:p>
        </p:txBody>
      </p:sp>
    </p:spTree>
    <p:extLst>
      <p:ext uri="{BB962C8B-B14F-4D97-AF65-F5344CB8AC3E}">
        <p14:creationId xmlns:p14="http://schemas.microsoft.com/office/powerpoint/2010/main" val="3918247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A9ACF82-A448-4FD0-8D06-74EEB9B3ECCC}"/>
              </a:ext>
            </a:extLst>
          </p:cNvPr>
          <p:cNvSpPr txBox="1">
            <a:spLocks/>
          </p:cNvSpPr>
          <p:nvPr/>
        </p:nvSpPr>
        <p:spPr>
          <a:xfrm>
            <a:off x="140677" y="164874"/>
            <a:ext cx="10816424" cy="740338"/>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600" b="1" dirty="0">
                <a:latin typeface="Arial" panose="020B0604020202020204" pitchFamily="34" charset="0"/>
                <a:cs typeface="Arial" panose="020B0604020202020204" pitchFamily="34" charset="0"/>
              </a:rPr>
              <a:t>Analyzing Results of the Property Owner Survey</a:t>
            </a:r>
          </a:p>
          <a:p>
            <a:endParaRPr lang="en-US" sz="36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BC39D4-3264-4BFB-B798-CF22BA833938}"/>
              </a:ext>
            </a:extLst>
          </p:cNvPr>
          <p:cNvSpPr txBox="1"/>
          <p:nvPr/>
        </p:nvSpPr>
        <p:spPr>
          <a:xfrm>
            <a:off x="140677" y="747885"/>
            <a:ext cx="12305420" cy="8710077"/>
          </a:xfrm>
          <a:prstGeom prst="rect">
            <a:avLst/>
          </a:prstGeom>
          <a:noFill/>
        </p:spPr>
        <p:txBody>
          <a:bodyPr wrap="non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To help analyze and interpret the results, we have color-coded the responses as follows: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Average Score:</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Degree of positivity or strength (total of top 2 answer percentages</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We also evaluated the responses by different demographics including full-time, part-time, &lt;50 </a:t>
            </a:r>
          </a:p>
          <a:p>
            <a:r>
              <a:rPr lang="en-US" sz="2000" dirty="0">
                <a:latin typeface="Arial" panose="020B0604020202020204" pitchFamily="34" charset="0"/>
                <a:cs typeface="Arial" panose="020B0604020202020204" pitchFamily="34" charset="0"/>
              </a:rPr>
              <a:t>     Years Old, Families with Children &lt;18 &amp; found NO SIGNFICANT Differences in the overall results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We have included these other demographic breakouts in a few slides.  All other demographic breakouts </a:t>
            </a:r>
          </a:p>
          <a:p>
            <a:r>
              <a:rPr lang="en-US" sz="2000" dirty="0">
                <a:latin typeface="Arial" panose="020B0604020202020204" pitchFamily="34" charset="0"/>
                <a:cs typeface="Arial" panose="020B0604020202020204" pitchFamily="34" charset="0"/>
              </a:rPr>
              <a:t>     are in the appendix</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graphicFrame>
        <p:nvGraphicFramePr>
          <p:cNvPr id="5" name="Table 5">
            <a:extLst>
              <a:ext uri="{FF2B5EF4-FFF2-40B4-BE49-F238E27FC236}">
                <a16:creationId xmlns:a16="http://schemas.microsoft.com/office/drawing/2014/main" id="{63A8615C-8763-4A2C-9A54-A7BDFB66A1B5}"/>
              </a:ext>
            </a:extLst>
          </p:cNvPr>
          <p:cNvGraphicFramePr>
            <a:graphicFrameLocks noGrp="1"/>
          </p:cNvGraphicFramePr>
          <p:nvPr/>
        </p:nvGraphicFramePr>
        <p:xfrm>
          <a:off x="3129280" y="1127628"/>
          <a:ext cx="6155397" cy="1584960"/>
        </p:xfrm>
        <a:graphic>
          <a:graphicData uri="http://schemas.openxmlformats.org/drawingml/2006/table">
            <a:tbl>
              <a:tblPr firstRow="1" bandRow="1">
                <a:tableStyleId>{5C22544A-7EE6-4342-B048-85BDC9FD1C3A}</a:tableStyleId>
              </a:tblPr>
              <a:tblGrid>
                <a:gridCol w="2424280">
                  <a:extLst>
                    <a:ext uri="{9D8B030D-6E8A-4147-A177-3AD203B41FA5}">
                      <a16:colId xmlns:a16="http://schemas.microsoft.com/office/drawing/2014/main" val="2698965148"/>
                    </a:ext>
                  </a:extLst>
                </a:gridCol>
                <a:gridCol w="3731117">
                  <a:extLst>
                    <a:ext uri="{9D8B030D-6E8A-4147-A177-3AD203B41FA5}">
                      <a16:colId xmlns:a16="http://schemas.microsoft.com/office/drawing/2014/main" val="3290163203"/>
                    </a:ext>
                  </a:extLst>
                </a:gridCol>
              </a:tblGrid>
              <a:tr h="370840">
                <a:tc>
                  <a:txBody>
                    <a:bodyPr/>
                    <a:lstStyle/>
                    <a:p>
                      <a:pPr algn="ctr"/>
                      <a:r>
                        <a:rPr lang="en-US" sz="2000" dirty="0"/>
                        <a:t>Average Score</a:t>
                      </a:r>
                    </a:p>
                  </a:txBody>
                  <a:tcPr/>
                </a:tc>
                <a:tc>
                  <a:txBody>
                    <a:bodyPr/>
                    <a:lstStyle/>
                    <a:p>
                      <a:pPr algn="ctr"/>
                      <a:r>
                        <a:rPr lang="en-US" sz="2000" dirty="0"/>
                        <a:t>Color</a:t>
                      </a:r>
                    </a:p>
                  </a:txBody>
                  <a:tcPr/>
                </a:tc>
                <a:extLst>
                  <a:ext uri="{0D108BD9-81ED-4DB2-BD59-A6C34878D82A}">
                    <a16:rowId xmlns:a16="http://schemas.microsoft.com/office/drawing/2014/main" val="2701231134"/>
                  </a:ext>
                </a:extLst>
              </a:tr>
              <a:tr h="370840">
                <a:tc>
                  <a:txBody>
                    <a:bodyPr/>
                    <a:lstStyle/>
                    <a:p>
                      <a:r>
                        <a:rPr lang="en-US" sz="2000" dirty="0"/>
                        <a:t>1-2 (negative)</a:t>
                      </a:r>
                    </a:p>
                  </a:txBody>
                  <a:tcPr/>
                </a:tc>
                <a:tc>
                  <a:txBody>
                    <a:bodyPr/>
                    <a:lstStyle/>
                    <a:p>
                      <a:endParaRPr lang="en-US" sz="2000" dirty="0"/>
                    </a:p>
                  </a:txBody>
                  <a:tcPr>
                    <a:solidFill>
                      <a:srgbClr val="FF0000"/>
                    </a:solidFill>
                  </a:tcPr>
                </a:tc>
                <a:extLst>
                  <a:ext uri="{0D108BD9-81ED-4DB2-BD59-A6C34878D82A}">
                    <a16:rowId xmlns:a16="http://schemas.microsoft.com/office/drawing/2014/main" val="267711218"/>
                  </a:ext>
                </a:extLst>
              </a:tr>
              <a:tr h="370840">
                <a:tc>
                  <a:txBody>
                    <a:bodyPr/>
                    <a:lstStyle/>
                    <a:p>
                      <a:r>
                        <a:rPr lang="en-US" sz="2000" dirty="0"/>
                        <a:t>3 (neutral)</a:t>
                      </a:r>
                    </a:p>
                  </a:txBody>
                  <a:tcPr/>
                </a:tc>
                <a:tc>
                  <a:txBody>
                    <a:bodyPr/>
                    <a:lstStyle/>
                    <a:p>
                      <a:endParaRPr lang="en-US" sz="2000" dirty="0"/>
                    </a:p>
                  </a:txBody>
                  <a:tcPr>
                    <a:solidFill>
                      <a:srgbClr val="FFFF00"/>
                    </a:solidFill>
                  </a:tcPr>
                </a:tc>
                <a:extLst>
                  <a:ext uri="{0D108BD9-81ED-4DB2-BD59-A6C34878D82A}">
                    <a16:rowId xmlns:a16="http://schemas.microsoft.com/office/drawing/2014/main" val="3920950461"/>
                  </a:ext>
                </a:extLst>
              </a:tr>
              <a:tr h="370840">
                <a:tc>
                  <a:txBody>
                    <a:bodyPr/>
                    <a:lstStyle/>
                    <a:p>
                      <a:r>
                        <a:rPr lang="en-US" sz="2000" dirty="0"/>
                        <a:t>4-5 (positive)</a:t>
                      </a:r>
                    </a:p>
                  </a:txBody>
                  <a:tcPr/>
                </a:tc>
                <a:tc>
                  <a:txBody>
                    <a:bodyPr/>
                    <a:lstStyle/>
                    <a:p>
                      <a:endParaRPr lang="en-US" sz="2000" dirty="0"/>
                    </a:p>
                  </a:txBody>
                  <a:tcPr>
                    <a:solidFill>
                      <a:srgbClr val="00B050"/>
                    </a:solidFill>
                  </a:tcPr>
                </a:tc>
                <a:extLst>
                  <a:ext uri="{0D108BD9-81ED-4DB2-BD59-A6C34878D82A}">
                    <a16:rowId xmlns:a16="http://schemas.microsoft.com/office/drawing/2014/main" val="1474342319"/>
                  </a:ext>
                </a:extLst>
              </a:tr>
            </a:tbl>
          </a:graphicData>
        </a:graphic>
      </p:graphicFrame>
      <p:graphicFrame>
        <p:nvGraphicFramePr>
          <p:cNvPr id="6" name="Table 5">
            <a:extLst>
              <a:ext uri="{FF2B5EF4-FFF2-40B4-BE49-F238E27FC236}">
                <a16:creationId xmlns:a16="http://schemas.microsoft.com/office/drawing/2014/main" id="{DF6BCE9B-F751-4FD5-AC09-84A0D07C3F58}"/>
              </a:ext>
            </a:extLst>
          </p:cNvPr>
          <p:cNvGraphicFramePr>
            <a:graphicFrameLocks noGrp="1"/>
          </p:cNvGraphicFramePr>
          <p:nvPr/>
        </p:nvGraphicFramePr>
        <p:xfrm>
          <a:off x="3129280" y="3295599"/>
          <a:ext cx="6155397" cy="1584960"/>
        </p:xfrm>
        <a:graphic>
          <a:graphicData uri="http://schemas.openxmlformats.org/drawingml/2006/table">
            <a:tbl>
              <a:tblPr firstRow="1" bandRow="1">
                <a:tableStyleId>{5C22544A-7EE6-4342-B048-85BDC9FD1C3A}</a:tableStyleId>
              </a:tblPr>
              <a:tblGrid>
                <a:gridCol w="2424280">
                  <a:extLst>
                    <a:ext uri="{9D8B030D-6E8A-4147-A177-3AD203B41FA5}">
                      <a16:colId xmlns:a16="http://schemas.microsoft.com/office/drawing/2014/main" val="2698965148"/>
                    </a:ext>
                  </a:extLst>
                </a:gridCol>
                <a:gridCol w="3731117">
                  <a:extLst>
                    <a:ext uri="{9D8B030D-6E8A-4147-A177-3AD203B41FA5}">
                      <a16:colId xmlns:a16="http://schemas.microsoft.com/office/drawing/2014/main" val="3290163203"/>
                    </a:ext>
                  </a:extLst>
                </a:gridCol>
              </a:tblGrid>
              <a:tr h="370840">
                <a:tc>
                  <a:txBody>
                    <a:bodyPr/>
                    <a:lstStyle/>
                    <a:p>
                      <a:pPr algn="ctr"/>
                      <a:r>
                        <a:rPr lang="en-US" sz="2000" dirty="0"/>
                        <a:t>% Top 2 Box Score</a:t>
                      </a:r>
                    </a:p>
                  </a:txBody>
                  <a:tcPr/>
                </a:tc>
                <a:tc>
                  <a:txBody>
                    <a:bodyPr/>
                    <a:lstStyle/>
                    <a:p>
                      <a:pPr algn="ctr"/>
                      <a:r>
                        <a:rPr lang="en-US" sz="2000" dirty="0"/>
                        <a:t>Color</a:t>
                      </a:r>
                    </a:p>
                  </a:txBody>
                  <a:tcPr/>
                </a:tc>
                <a:extLst>
                  <a:ext uri="{0D108BD9-81ED-4DB2-BD59-A6C34878D82A}">
                    <a16:rowId xmlns:a16="http://schemas.microsoft.com/office/drawing/2014/main" val="2701231134"/>
                  </a:ext>
                </a:extLst>
              </a:tr>
              <a:tr h="370840">
                <a:tc>
                  <a:txBody>
                    <a:bodyPr/>
                    <a:lstStyle/>
                    <a:p>
                      <a:r>
                        <a:rPr lang="en-US" sz="2000" dirty="0"/>
                        <a:t>0-29.9</a:t>
                      </a:r>
                    </a:p>
                  </a:txBody>
                  <a:tcPr/>
                </a:tc>
                <a:tc>
                  <a:txBody>
                    <a:bodyPr/>
                    <a:lstStyle/>
                    <a:p>
                      <a:endParaRPr lang="en-US" sz="2000" dirty="0">
                        <a:solidFill>
                          <a:schemeClr val="bg1"/>
                        </a:solidFill>
                      </a:endParaRPr>
                    </a:p>
                  </a:txBody>
                  <a:tcPr>
                    <a:solidFill>
                      <a:schemeClr val="bg1"/>
                    </a:solidFill>
                  </a:tcPr>
                </a:tc>
                <a:extLst>
                  <a:ext uri="{0D108BD9-81ED-4DB2-BD59-A6C34878D82A}">
                    <a16:rowId xmlns:a16="http://schemas.microsoft.com/office/drawing/2014/main" val="267711218"/>
                  </a:ext>
                </a:extLst>
              </a:tr>
              <a:tr h="370840">
                <a:tc>
                  <a:txBody>
                    <a:bodyPr/>
                    <a:lstStyle/>
                    <a:p>
                      <a:r>
                        <a:rPr lang="en-US" sz="2000" dirty="0"/>
                        <a:t>30-59.9</a:t>
                      </a:r>
                    </a:p>
                  </a:txBody>
                  <a:tcPr/>
                </a:tc>
                <a:tc>
                  <a:txBody>
                    <a:bodyPr/>
                    <a:lstStyle/>
                    <a:p>
                      <a:endParaRPr lang="en-US" sz="2000" dirty="0"/>
                    </a:p>
                  </a:txBody>
                  <a:tcPr>
                    <a:solidFill>
                      <a:srgbClr val="FFFF00"/>
                    </a:solidFill>
                  </a:tcPr>
                </a:tc>
                <a:extLst>
                  <a:ext uri="{0D108BD9-81ED-4DB2-BD59-A6C34878D82A}">
                    <a16:rowId xmlns:a16="http://schemas.microsoft.com/office/drawing/2014/main" val="3920950461"/>
                  </a:ext>
                </a:extLst>
              </a:tr>
              <a:tr h="370840">
                <a:tc>
                  <a:txBody>
                    <a:bodyPr/>
                    <a:lstStyle/>
                    <a:p>
                      <a:r>
                        <a:rPr lang="en-US" sz="2000" dirty="0"/>
                        <a:t>60-100</a:t>
                      </a:r>
                    </a:p>
                  </a:txBody>
                  <a:tcPr/>
                </a:tc>
                <a:tc>
                  <a:txBody>
                    <a:bodyPr/>
                    <a:lstStyle/>
                    <a:p>
                      <a:endParaRPr lang="en-US" sz="2000" dirty="0"/>
                    </a:p>
                  </a:txBody>
                  <a:tcPr>
                    <a:solidFill>
                      <a:srgbClr val="00B050"/>
                    </a:solidFill>
                  </a:tcPr>
                </a:tc>
                <a:extLst>
                  <a:ext uri="{0D108BD9-81ED-4DB2-BD59-A6C34878D82A}">
                    <a16:rowId xmlns:a16="http://schemas.microsoft.com/office/drawing/2014/main" val="1474342319"/>
                  </a:ext>
                </a:extLst>
              </a:tr>
            </a:tbl>
          </a:graphicData>
        </a:graphic>
      </p:graphicFrame>
      <p:sp>
        <p:nvSpPr>
          <p:cNvPr id="2" name="TextBox 1">
            <a:extLst>
              <a:ext uri="{FF2B5EF4-FFF2-40B4-BE49-F238E27FC236}">
                <a16:creationId xmlns:a16="http://schemas.microsoft.com/office/drawing/2014/main" id="{E3389636-2985-4604-BFC6-11E52BE883AD}"/>
              </a:ext>
            </a:extLst>
          </p:cNvPr>
          <p:cNvSpPr txBox="1"/>
          <p:nvPr/>
        </p:nvSpPr>
        <p:spPr>
          <a:xfrm>
            <a:off x="10642845" y="4300711"/>
            <a:ext cx="1455976" cy="707886"/>
          </a:xfrm>
          <a:prstGeom prst="rect">
            <a:avLst/>
          </a:prstGeom>
          <a:noFill/>
        </p:spPr>
        <p:txBody>
          <a:bodyPr wrap="none" rtlCol="0">
            <a:spAutoFit/>
          </a:bodyPr>
          <a:lstStyle/>
          <a:p>
            <a:pPr algn="ctr"/>
            <a:r>
              <a:rPr lang="en-US" sz="2000" b="1" dirty="0">
                <a:latin typeface="Arial" panose="020B0604020202020204" pitchFamily="34" charset="0"/>
                <a:cs typeface="Arial" panose="020B0604020202020204" pitchFamily="34" charset="0"/>
              </a:rPr>
              <a:t>A key # to </a:t>
            </a:r>
          </a:p>
          <a:p>
            <a:pPr algn="ctr"/>
            <a:r>
              <a:rPr lang="en-US" sz="2000" b="1" dirty="0">
                <a:latin typeface="Arial" panose="020B0604020202020204" pitchFamily="34" charset="0"/>
                <a:cs typeface="Arial" panose="020B0604020202020204" pitchFamily="34" charset="0"/>
              </a:rPr>
              <a:t>evaluate</a:t>
            </a:r>
          </a:p>
        </p:txBody>
      </p:sp>
      <p:sp>
        <p:nvSpPr>
          <p:cNvPr id="7" name="Arrow: Left 6">
            <a:extLst>
              <a:ext uri="{FF2B5EF4-FFF2-40B4-BE49-F238E27FC236}">
                <a16:creationId xmlns:a16="http://schemas.microsoft.com/office/drawing/2014/main" id="{A7D06F47-2863-43CD-A7CD-CB7D85F0EF82}"/>
              </a:ext>
            </a:extLst>
          </p:cNvPr>
          <p:cNvSpPr/>
          <p:nvPr/>
        </p:nvSpPr>
        <p:spPr>
          <a:xfrm>
            <a:off x="9474557" y="441233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Left 7">
            <a:extLst>
              <a:ext uri="{FF2B5EF4-FFF2-40B4-BE49-F238E27FC236}">
                <a16:creationId xmlns:a16="http://schemas.microsoft.com/office/drawing/2014/main" id="{480D9AE5-5C10-4BA4-B5BA-0FE4607BB368}"/>
              </a:ext>
            </a:extLst>
          </p:cNvPr>
          <p:cNvSpPr/>
          <p:nvPr/>
        </p:nvSpPr>
        <p:spPr>
          <a:xfrm>
            <a:off x="9474557" y="2360645"/>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57687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CDF7F-5804-436A-804C-FC98CE65D9CB}"/>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Assessment of Situation</a:t>
            </a:r>
          </a:p>
        </p:txBody>
      </p:sp>
      <p:sp>
        <p:nvSpPr>
          <p:cNvPr id="3" name="Content Placeholder 2">
            <a:extLst>
              <a:ext uri="{FF2B5EF4-FFF2-40B4-BE49-F238E27FC236}">
                <a16:creationId xmlns:a16="http://schemas.microsoft.com/office/drawing/2014/main" id="{F2736B5E-7F3F-4F21-B603-1F1F3CF2E094}"/>
              </a:ext>
            </a:extLst>
          </p:cNvPr>
          <p:cNvSpPr>
            <a:spLocks noGrp="1"/>
          </p:cNvSpPr>
          <p:nvPr>
            <p:ph idx="1"/>
          </p:nvPr>
        </p:nvSpPr>
        <p:spPr>
          <a:xfrm>
            <a:off x="1097280" y="2108201"/>
            <a:ext cx="10058400" cy="4154576"/>
          </a:xfrm>
        </p:spPr>
        <p:txBody>
          <a:bodyPr>
            <a:normAutofit lnSpcReduction="10000"/>
          </a:bodyPr>
          <a:lstStyle/>
          <a:p>
            <a:pPr>
              <a:buFont typeface="Arial" panose="020B0604020202020204" pitchFamily="34" charset="0"/>
              <a:buChar char="•"/>
            </a:pPr>
            <a:r>
              <a:rPr lang="en-US" dirty="0"/>
              <a:t>  </a:t>
            </a:r>
            <a:r>
              <a:rPr lang="en-US" sz="2400" dirty="0">
                <a:latin typeface="Arial" panose="020B0604020202020204" pitchFamily="34" charset="0"/>
                <a:cs typeface="Arial" panose="020B0604020202020204" pitchFamily="34" charset="0"/>
              </a:rPr>
              <a:t>Category-Other HOA’s-Benchmarking</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 Community-Ocean Pines</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Property Owners Survey</a:t>
            </a:r>
          </a:p>
          <a:p>
            <a:pPr lvl="1">
              <a:buFont typeface="Arial" panose="020B0604020202020204" pitchFamily="34" charset="0"/>
              <a:buChar char="•"/>
            </a:pPr>
            <a:r>
              <a:rPr lang="en-US" sz="3000" b="1" dirty="0">
                <a:latin typeface="Arial" panose="020B0604020202020204" pitchFamily="34" charset="0"/>
                <a:cs typeface="Arial" panose="020B0604020202020204" pitchFamily="34" charset="0"/>
              </a:rPr>
              <a:t>Satisfaction</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Top Priorities &amp; Gaps</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Culture-Values</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Issues/Opportunities</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Amenities</a:t>
            </a:r>
            <a:endParaRPr lang="en-US" sz="22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 Summary-10 Conclusions &amp; Implications </a:t>
            </a:r>
          </a:p>
        </p:txBody>
      </p:sp>
    </p:spTree>
    <p:extLst>
      <p:ext uri="{BB962C8B-B14F-4D97-AF65-F5344CB8AC3E}">
        <p14:creationId xmlns:p14="http://schemas.microsoft.com/office/powerpoint/2010/main" val="3534899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71" y="-55582"/>
            <a:ext cx="11265674" cy="1450757"/>
          </a:xfrm>
        </p:spPr>
        <p:txBody>
          <a:bodyPr>
            <a:normAutofit/>
          </a:bodyPr>
          <a:lstStyle/>
          <a:p>
            <a:r>
              <a:rPr lang="en-US" sz="3200" b="1" dirty="0">
                <a:latin typeface="Arial" panose="020B0604020202020204" pitchFamily="34" charset="0"/>
                <a:cs typeface="Arial" panose="020B0604020202020204" pitchFamily="34" charset="0"/>
              </a:rPr>
              <a:t>Satisfaction</a:t>
            </a:r>
            <a:br>
              <a:rPr lang="en-US" sz="3200" b="1" dirty="0">
                <a:latin typeface="Arial" panose="020B0604020202020204" pitchFamily="34" charset="0"/>
                <a:cs typeface="Arial" panose="020B0604020202020204" pitchFamily="34" charset="0"/>
              </a:rPr>
            </a:br>
            <a:r>
              <a:rPr sz="1800" dirty="0">
                <a:latin typeface="Arial" panose="020B0604020202020204" pitchFamily="34" charset="0"/>
                <a:cs typeface="Arial" panose="020B0604020202020204" pitchFamily="34" charset="0"/>
              </a:rPr>
              <a:t>Q3: Overall, how satisfied are you being an Ocean Pines property owner or resident?</a:t>
            </a:r>
            <a:r>
              <a:rPr lang="en-US" sz="1800" dirty="0">
                <a:latin typeface="Arial" panose="020B0604020202020204" pitchFamily="34" charset="0"/>
                <a:cs typeface="Arial" panose="020B0604020202020204" pitchFamily="34" charset="0"/>
              </a:rPr>
              <a:t>(1 = Not Satisfied at All; 5 = Extremely Satisfied)</a:t>
            </a:r>
            <a:endParaRPr sz="1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dirty="0"/>
              <a:t>Answered: 1,838    Skipped: 0</a:t>
            </a:r>
          </a:p>
        </p:txBody>
      </p:sp>
      <p:pic>
        <p:nvPicPr>
          <p:cNvPr id="4" name="Picture 3" descr="chart6935603990.png"/>
          <p:cNvPicPr>
            <a:picLocks noChangeAspect="1"/>
          </p:cNvPicPr>
          <p:nvPr/>
        </p:nvPicPr>
        <p:blipFill>
          <a:blip r:embed="rId2"/>
          <a:stretch>
            <a:fillRect/>
          </a:stretch>
        </p:blipFill>
        <p:spPr>
          <a:xfrm>
            <a:off x="421707" y="1330386"/>
            <a:ext cx="6573623" cy="4758684"/>
          </a:xfrm>
          <a:prstGeom prst="rect">
            <a:avLst/>
          </a:prstGeom>
        </p:spPr>
      </p:pic>
      <p:sp>
        <p:nvSpPr>
          <p:cNvPr id="5" name="TextBox 4">
            <a:extLst>
              <a:ext uri="{FF2B5EF4-FFF2-40B4-BE49-F238E27FC236}">
                <a16:creationId xmlns:a16="http://schemas.microsoft.com/office/drawing/2014/main" id="{7FBE8C22-3B1C-464C-9124-3C6BBE3EC294}"/>
              </a:ext>
            </a:extLst>
          </p:cNvPr>
          <p:cNvSpPr txBox="1"/>
          <p:nvPr/>
        </p:nvSpPr>
        <p:spPr>
          <a:xfrm>
            <a:off x="1850464" y="5527614"/>
            <a:ext cx="8116324" cy="830997"/>
          </a:xfrm>
          <a:prstGeom prst="rect">
            <a:avLst/>
          </a:prstGeom>
          <a:noFill/>
        </p:spPr>
        <p:txBody>
          <a:bodyPr wrap="none" rtlCol="0">
            <a:spAutoFit/>
          </a:bodyPr>
          <a:lstStyle/>
          <a:p>
            <a:pPr algn="ctr"/>
            <a:r>
              <a:rPr lang="en-US" sz="2400" b="1" dirty="0">
                <a:latin typeface="Arial" panose="020B0604020202020204" pitchFamily="34" charset="0"/>
                <a:cs typeface="Arial" panose="020B0604020202020204" pitchFamily="34" charset="0"/>
              </a:rPr>
              <a:t>Overall, 95.2% of property owners were satisfied with </a:t>
            </a:r>
          </a:p>
          <a:p>
            <a:pPr algn="ctr"/>
            <a:r>
              <a:rPr lang="en-US" sz="2400" b="1" dirty="0">
                <a:latin typeface="Arial" panose="020B0604020202020204" pitchFamily="34" charset="0"/>
                <a:cs typeface="Arial" panose="020B0604020202020204" pitchFamily="34" charset="0"/>
              </a:rPr>
              <a:t>68.5% being either Very or Extremely Satisfied</a:t>
            </a:r>
          </a:p>
        </p:txBody>
      </p:sp>
      <p:graphicFrame>
        <p:nvGraphicFramePr>
          <p:cNvPr id="6" name="Table 10">
            <a:extLst>
              <a:ext uri="{FF2B5EF4-FFF2-40B4-BE49-F238E27FC236}">
                <a16:creationId xmlns:a16="http://schemas.microsoft.com/office/drawing/2014/main" id="{1FF3E89A-A563-4A83-9523-079EC1BFB3A7}"/>
              </a:ext>
            </a:extLst>
          </p:cNvPr>
          <p:cNvGraphicFramePr>
            <a:graphicFrameLocks noGrp="1"/>
          </p:cNvGraphicFramePr>
          <p:nvPr/>
        </p:nvGraphicFramePr>
        <p:xfrm>
          <a:off x="4583433" y="1449158"/>
          <a:ext cx="7186860" cy="2270760"/>
        </p:xfrm>
        <a:graphic>
          <a:graphicData uri="http://schemas.openxmlformats.org/drawingml/2006/table">
            <a:tbl>
              <a:tblPr firstRow="1" bandRow="1">
                <a:tableStyleId>{5C22544A-7EE6-4342-B048-85BDC9FD1C3A}</a:tableStyleId>
              </a:tblPr>
              <a:tblGrid>
                <a:gridCol w="2053389">
                  <a:extLst>
                    <a:ext uri="{9D8B030D-6E8A-4147-A177-3AD203B41FA5}">
                      <a16:colId xmlns:a16="http://schemas.microsoft.com/office/drawing/2014/main" val="2059471921"/>
                    </a:ext>
                  </a:extLst>
                </a:gridCol>
                <a:gridCol w="2111333">
                  <a:extLst>
                    <a:ext uri="{9D8B030D-6E8A-4147-A177-3AD203B41FA5}">
                      <a16:colId xmlns:a16="http://schemas.microsoft.com/office/drawing/2014/main" val="474651289"/>
                    </a:ext>
                  </a:extLst>
                </a:gridCol>
                <a:gridCol w="3022138">
                  <a:extLst>
                    <a:ext uri="{9D8B030D-6E8A-4147-A177-3AD203B41FA5}">
                      <a16:colId xmlns:a16="http://schemas.microsoft.com/office/drawing/2014/main" val="1488998419"/>
                    </a:ext>
                  </a:extLst>
                </a:gridCol>
              </a:tblGrid>
              <a:tr h="370840">
                <a:tc>
                  <a:txBody>
                    <a:bodyPr/>
                    <a:lstStyle/>
                    <a:p>
                      <a:endParaRPr lang="en-US" dirty="0"/>
                    </a:p>
                  </a:txBody>
                  <a:tcPr/>
                </a:tc>
                <a:tc>
                  <a:txBody>
                    <a:bodyPr/>
                    <a:lstStyle/>
                    <a:p>
                      <a:pPr algn="ctr"/>
                      <a:r>
                        <a:rPr lang="en-US" dirty="0"/>
                        <a:t>% Overall Satisfaction</a:t>
                      </a:r>
                    </a:p>
                  </a:txBody>
                  <a:tcPr/>
                </a:tc>
                <a:tc>
                  <a:txBody>
                    <a:bodyPr/>
                    <a:lstStyle/>
                    <a:p>
                      <a:pPr algn="ctr"/>
                      <a:r>
                        <a:rPr lang="en-US" dirty="0"/>
                        <a:t>% Very or Extremely Satisfied</a:t>
                      </a:r>
                    </a:p>
                  </a:txBody>
                  <a:tcPr/>
                </a:tc>
                <a:extLst>
                  <a:ext uri="{0D108BD9-81ED-4DB2-BD59-A6C34878D82A}">
                    <a16:rowId xmlns:a16="http://schemas.microsoft.com/office/drawing/2014/main" val="1107019338"/>
                  </a:ext>
                </a:extLst>
              </a:tr>
              <a:tr h="176555">
                <a:tc>
                  <a:txBody>
                    <a:bodyPr/>
                    <a:lstStyle/>
                    <a:p>
                      <a:r>
                        <a:rPr lang="en-US" sz="2800" b="1" dirty="0"/>
                        <a:t>Total</a:t>
                      </a:r>
                    </a:p>
                  </a:txBody>
                  <a:tcPr/>
                </a:tc>
                <a:tc>
                  <a:txBody>
                    <a:bodyPr/>
                    <a:lstStyle/>
                    <a:p>
                      <a:pPr algn="ctr"/>
                      <a:r>
                        <a:rPr lang="en-US" sz="2800" b="1" dirty="0">
                          <a:solidFill>
                            <a:schemeClr val="tx1"/>
                          </a:solidFill>
                        </a:rPr>
                        <a:t>95.2</a:t>
                      </a:r>
                    </a:p>
                  </a:txBody>
                  <a:tcPr>
                    <a:solidFill>
                      <a:srgbClr val="00B050"/>
                    </a:solidFill>
                  </a:tcPr>
                </a:tc>
                <a:tc>
                  <a:txBody>
                    <a:bodyPr/>
                    <a:lstStyle/>
                    <a:p>
                      <a:pPr algn="ctr"/>
                      <a:r>
                        <a:rPr lang="en-US" sz="2800" b="1" dirty="0">
                          <a:solidFill>
                            <a:schemeClr val="tx1"/>
                          </a:solidFill>
                        </a:rPr>
                        <a:t>68.5</a:t>
                      </a:r>
                    </a:p>
                  </a:txBody>
                  <a:tcPr>
                    <a:solidFill>
                      <a:srgbClr val="00B050"/>
                    </a:solidFill>
                  </a:tcPr>
                </a:tc>
                <a:extLst>
                  <a:ext uri="{0D108BD9-81ED-4DB2-BD59-A6C34878D82A}">
                    <a16:rowId xmlns:a16="http://schemas.microsoft.com/office/drawing/2014/main" val="3254079368"/>
                  </a:ext>
                </a:extLst>
              </a:tr>
              <a:tr h="370840">
                <a:tc>
                  <a:txBody>
                    <a:bodyPr/>
                    <a:lstStyle/>
                    <a:p>
                      <a:r>
                        <a:rPr lang="en-US" dirty="0"/>
                        <a:t>Full Time</a:t>
                      </a:r>
                    </a:p>
                  </a:txBody>
                  <a:tcPr/>
                </a:tc>
                <a:tc>
                  <a:txBody>
                    <a:bodyPr/>
                    <a:lstStyle/>
                    <a:p>
                      <a:pPr algn="ctr"/>
                      <a:r>
                        <a:rPr lang="en-US" dirty="0"/>
                        <a:t>94.4</a:t>
                      </a:r>
                    </a:p>
                  </a:txBody>
                  <a:tcPr>
                    <a:solidFill>
                      <a:srgbClr val="00B050"/>
                    </a:solidFill>
                  </a:tcPr>
                </a:tc>
                <a:tc>
                  <a:txBody>
                    <a:bodyPr/>
                    <a:lstStyle/>
                    <a:p>
                      <a:pPr algn="ctr"/>
                      <a:r>
                        <a:rPr lang="en-US" dirty="0"/>
                        <a:t>64.8</a:t>
                      </a:r>
                    </a:p>
                  </a:txBody>
                  <a:tcPr>
                    <a:solidFill>
                      <a:srgbClr val="00B050"/>
                    </a:solidFill>
                  </a:tcPr>
                </a:tc>
                <a:extLst>
                  <a:ext uri="{0D108BD9-81ED-4DB2-BD59-A6C34878D82A}">
                    <a16:rowId xmlns:a16="http://schemas.microsoft.com/office/drawing/2014/main" val="2435008765"/>
                  </a:ext>
                </a:extLst>
              </a:tr>
              <a:tr h="370840">
                <a:tc>
                  <a:txBody>
                    <a:bodyPr/>
                    <a:lstStyle/>
                    <a:p>
                      <a:r>
                        <a:rPr lang="en-US" dirty="0"/>
                        <a:t>Part-Time</a:t>
                      </a:r>
                    </a:p>
                  </a:txBody>
                  <a:tcPr/>
                </a:tc>
                <a:tc>
                  <a:txBody>
                    <a:bodyPr/>
                    <a:lstStyle/>
                    <a:p>
                      <a:pPr algn="ctr"/>
                      <a:r>
                        <a:rPr lang="en-US" dirty="0"/>
                        <a:t>97.2</a:t>
                      </a:r>
                    </a:p>
                  </a:txBody>
                  <a:tcPr>
                    <a:solidFill>
                      <a:srgbClr val="00B050"/>
                    </a:solidFill>
                  </a:tcPr>
                </a:tc>
                <a:tc>
                  <a:txBody>
                    <a:bodyPr/>
                    <a:lstStyle/>
                    <a:p>
                      <a:pPr algn="ctr"/>
                      <a:r>
                        <a:rPr lang="en-US" dirty="0"/>
                        <a:t>74.6</a:t>
                      </a:r>
                    </a:p>
                  </a:txBody>
                  <a:tcPr>
                    <a:solidFill>
                      <a:srgbClr val="00B050"/>
                    </a:solidFill>
                  </a:tcPr>
                </a:tc>
                <a:extLst>
                  <a:ext uri="{0D108BD9-81ED-4DB2-BD59-A6C34878D82A}">
                    <a16:rowId xmlns:a16="http://schemas.microsoft.com/office/drawing/2014/main" val="4044304179"/>
                  </a:ext>
                </a:extLst>
              </a:tr>
              <a:tr h="370840">
                <a:tc>
                  <a:txBody>
                    <a:bodyPr/>
                    <a:lstStyle/>
                    <a:p>
                      <a:r>
                        <a:rPr lang="en-US" dirty="0"/>
                        <a:t>&lt; 50 Years Old</a:t>
                      </a:r>
                    </a:p>
                  </a:txBody>
                  <a:tcPr/>
                </a:tc>
                <a:tc>
                  <a:txBody>
                    <a:bodyPr/>
                    <a:lstStyle/>
                    <a:p>
                      <a:pPr algn="ctr"/>
                      <a:r>
                        <a:rPr lang="en-US" dirty="0"/>
                        <a:t>93.2</a:t>
                      </a:r>
                    </a:p>
                  </a:txBody>
                  <a:tcPr>
                    <a:solidFill>
                      <a:srgbClr val="00B050"/>
                    </a:solidFill>
                  </a:tcPr>
                </a:tc>
                <a:tc>
                  <a:txBody>
                    <a:bodyPr/>
                    <a:lstStyle/>
                    <a:p>
                      <a:pPr algn="ctr"/>
                      <a:r>
                        <a:rPr lang="en-US" dirty="0"/>
                        <a:t>59.5</a:t>
                      </a:r>
                    </a:p>
                  </a:txBody>
                  <a:tcPr>
                    <a:solidFill>
                      <a:srgbClr val="FFFF00"/>
                    </a:solidFill>
                  </a:tcPr>
                </a:tc>
                <a:extLst>
                  <a:ext uri="{0D108BD9-81ED-4DB2-BD59-A6C34878D82A}">
                    <a16:rowId xmlns:a16="http://schemas.microsoft.com/office/drawing/2014/main" val="3636678895"/>
                  </a:ext>
                </a:extLst>
              </a:tr>
            </a:tbl>
          </a:graphicData>
        </a:graphic>
      </p:graphicFrame>
      <p:sp>
        <p:nvSpPr>
          <p:cNvPr id="11" name="TextBox 10">
            <a:extLst>
              <a:ext uri="{FF2B5EF4-FFF2-40B4-BE49-F238E27FC236}">
                <a16:creationId xmlns:a16="http://schemas.microsoft.com/office/drawing/2014/main" id="{B7B721E1-18A4-49AD-8B45-AB11B1D21236}"/>
              </a:ext>
            </a:extLst>
          </p:cNvPr>
          <p:cNvSpPr txBox="1"/>
          <p:nvPr/>
        </p:nvSpPr>
        <p:spPr>
          <a:xfrm>
            <a:off x="5715294" y="3924606"/>
            <a:ext cx="4923143" cy="707886"/>
          </a:xfrm>
          <a:prstGeom prst="rect">
            <a:avLst/>
          </a:prstGeom>
          <a:noFill/>
        </p:spPr>
        <p:txBody>
          <a:bodyPr wrap="none" rtlCol="0">
            <a:spAutoFit/>
          </a:bodyPr>
          <a:lstStyle/>
          <a:p>
            <a:pPr algn="ctr"/>
            <a:r>
              <a:rPr lang="en-US" sz="2000" b="1" dirty="0">
                <a:latin typeface="Arial" panose="020B0604020202020204" pitchFamily="34" charset="0"/>
                <a:cs typeface="Arial" panose="020B0604020202020204" pitchFamily="34" charset="0"/>
              </a:rPr>
              <a:t>Part-time residents had slightly higher </a:t>
            </a:r>
          </a:p>
          <a:p>
            <a:pPr algn="ctr"/>
            <a:r>
              <a:rPr lang="en-US" sz="2000" b="1" dirty="0">
                <a:latin typeface="Arial" panose="020B0604020202020204" pitchFamily="34" charset="0"/>
                <a:cs typeface="Arial" panose="020B0604020202020204" pitchFamily="34" charset="0"/>
              </a:rPr>
              <a:t>satisfaction levels</a:t>
            </a:r>
          </a:p>
        </p:txBody>
      </p:sp>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2E2B4E36-77ED-46ED-AA22-88D297468EF6}"/>
                  </a:ext>
                </a:extLst>
              </p14:cNvPr>
              <p14:cNvContentPartPr/>
              <p14:nvPr/>
            </p14:nvContentPartPr>
            <p14:xfrm>
              <a:off x="4331280" y="1363415"/>
              <a:ext cx="360" cy="360"/>
            </p14:xfrm>
          </p:contentPart>
        </mc:Choice>
        <mc:Fallback xmlns="">
          <p:pic>
            <p:nvPicPr>
              <p:cNvPr id="12" name="Ink 11">
                <a:extLst>
                  <a:ext uri="{FF2B5EF4-FFF2-40B4-BE49-F238E27FC236}">
                    <a16:creationId xmlns:a16="http://schemas.microsoft.com/office/drawing/2014/main" id="{2E2B4E36-77ED-46ED-AA22-88D297468EF6}"/>
                  </a:ext>
                </a:extLst>
              </p:cNvPr>
              <p:cNvPicPr/>
              <p:nvPr/>
            </p:nvPicPr>
            <p:blipFill>
              <a:blip r:embed="rId4"/>
              <a:stretch>
                <a:fillRect/>
              </a:stretch>
            </p:blipFill>
            <p:spPr>
              <a:xfrm>
                <a:off x="4313280" y="134541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52D1FAEE-CAE5-4CD5-B668-80AABC34D4A1}"/>
                  </a:ext>
                </a:extLst>
              </p14:cNvPr>
              <p14:cNvContentPartPr/>
              <p14:nvPr/>
            </p14:nvContentPartPr>
            <p14:xfrm>
              <a:off x="14036520" y="2919335"/>
              <a:ext cx="360" cy="360"/>
            </p14:xfrm>
          </p:contentPart>
        </mc:Choice>
        <mc:Fallback xmlns="">
          <p:pic>
            <p:nvPicPr>
              <p:cNvPr id="14" name="Ink 13">
                <a:extLst>
                  <a:ext uri="{FF2B5EF4-FFF2-40B4-BE49-F238E27FC236}">
                    <a16:creationId xmlns:a16="http://schemas.microsoft.com/office/drawing/2014/main" id="{52D1FAEE-CAE5-4CD5-B668-80AABC34D4A1}"/>
                  </a:ext>
                </a:extLst>
              </p:cNvPr>
              <p:cNvPicPr/>
              <p:nvPr/>
            </p:nvPicPr>
            <p:blipFill>
              <a:blip r:embed="rId4"/>
              <a:stretch>
                <a:fillRect/>
              </a:stretch>
            </p:blipFill>
            <p:spPr>
              <a:xfrm>
                <a:off x="14018520" y="29013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13C4B8C5-121F-490A-8FB2-145D1C9B73A3}"/>
                  </a:ext>
                </a:extLst>
              </p14:cNvPr>
              <p14:cNvContentPartPr/>
              <p14:nvPr/>
            </p14:nvContentPartPr>
            <p14:xfrm>
              <a:off x="13362960" y="6673055"/>
              <a:ext cx="360" cy="360"/>
            </p14:xfrm>
          </p:contentPart>
        </mc:Choice>
        <mc:Fallback xmlns="">
          <p:pic>
            <p:nvPicPr>
              <p:cNvPr id="15" name="Ink 14">
                <a:extLst>
                  <a:ext uri="{FF2B5EF4-FFF2-40B4-BE49-F238E27FC236}">
                    <a16:creationId xmlns:a16="http://schemas.microsoft.com/office/drawing/2014/main" id="{13C4B8C5-121F-490A-8FB2-145D1C9B73A3}"/>
                  </a:ext>
                </a:extLst>
              </p:cNvPr>
              <p:cNvPicPr/>
              <p:nvPr/>
            </p:nvPicPr>
            <p:blipFill>
              <a:blip r:embed="rId4"/>
              <a:stretch>
                <a:fillRect/>
              </a:stretch>
            </p:blipFill>
            <p:spPr>
              <a:xfrm>
                <a:off x="13344960" y="6655055"/>
                <a:ext cx="36000" cy="36000"/>
              </a:xfrm>
              <a:prstGeom prst="rect">
                <a:avLst/>
              </a:prstGeom>
            </p:spPr>
          </p:pic>
        </mc:Fallback>
      </mc:AlternateContent>
    </p:spTree>
    <p:extLst>
      <p:ext uri="{BB962C8B-B14F-4D97-AF65-F5344CB8AC3E}">
        <p14:creationId xmlns:p14="http://schemas.microsoft.com/office/powerpoint/2010/main" val="1944219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A627F243-8001-4CFA-B494-2094A725C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11" y="435593"/>
            <a:ext cx="11354570" cy="4626349"/>
          </a:xfrm>
          <a:prstGeom prst="rect">
            <a:avLst/>
          </a:prstGeom>
        </p:spPr>
      </p:pic>
      <p:sp>
        <p:nvSpPr>
          <p:cNvPr id="4" name="TextBox 3">
            <a:extLst>
              <a:ext uri="{FF2B5EF4-FFF2-40B4-BE49-F238E27FC236}">
                <a16:creationId xmlns:a16="http://schemas.microsoft.com/office/drawing/2014/main" id="{E61D6408-6CF5-498D-A9C8-5C611AF8F6E9}"/>
              </a:ext>
            </a:extLst>
          </p:cNvPr>
          <p:cNvSpPr txBox="1"/>
          <p:nvPr/>
        </p:nvSpPr>
        <p:spPr>
          <a:xfrm>
            <a:off x="2078835" y="5220084"/>
            <a:ext cx="7757252" cy="830997"/>
          </a:xfrm>
          <a:prstGeom prst="rect">
            <a:avLst/>
          </a:prstGeom>
          <a:noFill/>
        </p:spPr>
        <p:txBody>
          <a:bodyPr wrap="none" rtlCol="0">
            <a:spAutoFit/>
          </a:bodyPr>
          <a:lstStyle/>
          <a:p>
            <a:pPr algn="ctr"/>
            <a:r>
              <a:rPr lang="en-US" sz="2400" b="1" dirty="0">
                <a:latin typeface="Arial" panose="020B0604020202020204" pitchFamily="34" charset="0"/>
                <a:cs typeface="Arial" panose="020B0604020202020204" pitchFamily="34" charset="0"/>
              </a:rPr>
              <a:t>Overall, 83% of property owners would recommend</a:t>
            </a:r>
          </a:p>
          <a:p>
            <a:pPr algn="ctr"/>
            <a:r>
              <a:rPr lang="en-US" sz="2400" b="1" dirty="0">
                <a:latin typeface="Arial" panose="020B0604020202020204" pitchFamily="34" charset="0"/>
                <a:cs typeface="Arial" panose="020B0604020202020204" pitchFamily="34" charset="0"/>
              </a:rPr>
              <a:t>Ocean Pines as a place to live </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D61D6DD2-9E69-46E6-9820-24F6B7C91DA3}"/>
                  </a:ext>
                </a:extLst>
              </p14:cNvPr>
              <p14:cNvContentPartPr/>
              <p14:nvPr/>
            </p14:nvContentPartPr>
            <p14:xfrm>
              <a:off x="4443240" y="3320015"/>
              <a:ext cx="360" cy="360"/>
            </p14:xfrm>
          </p:contentPart>
        </mc:Choice>
        <mc:Fallback xmlns="">
          <p:pic>
            <p:nvPicPr>
              <p:cNvPr id="2" name="Ink 1">
                <a:extLst>
                  <a:ext uri="{FF2B5EF4-FFF2-40B4-BE49-F238E27FC236}">
                    <a16:creationId xmlns:a16="http://schemas.microsoft.com/office/drawing/2014/main" id="{D61D6DD2-9E69-46E6-9820-24F6B7C91DA3}"/>
                  </a:ext>
                </a:extLst>
              </p:cNvPr>
              <p:cNvPicPr/>
              <p:nvPr/>
            </p:nvPicPr>
            <p:blipFill>
              <a:blip r:embed="rId4"/>
              <a:stretch>
                <a:fillRect/>
              </a:stretch>
            </p:blipFill>
            <p:spPr>
              <a:xfrm>
                <a:off x="4425600" y="330201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D385ED69-5685-46C2-9177-00220A9BF5F1}"/>
                  </a:ext>
                </a:extLst>
              </p14:cNvPr>
              <p14:cNvContentPartPr/>
              <p14:nvPr/>
            </p14:nvContentPartPr>
            <p14:xfrm>
              <a:off x="4860480" y="3047855"/>
              <a:ext cx="360" cy="360"/>
            </p14:xfrm>
          </p:contentPart>
        </mc:Choice>
        <mc:Fallback xmlns="">
          <p:pic>
            <p:nvPicPr>
              <p:cNvPr id="5" name="Ink 4">
                <a:extLst>
                  <a:ext uri="{FF2B5EF4-FFF2-40B4-BE49-F238E27FC236}">
                    <a16:creationId xmlns:a16="http://schemas.microsoft.com/office/drawing/2014/main" id="{D385ED69-5685-46C2-9177-00220A9BF5F1}"/>
                  </a:ext>
                </a:extLst>
              </p:cNvPr>
              <p:cNvPicPr/>
              <p:nvPr/>
            </p:nvPicPr>
            <p:blipFill>
              <a:blip r:embed="rId4"/>
              <a:stretch>
                <a:fillRect/>
              </a:stretch>
            </p:blipFill>
            <p:spPr>
              <a:xfrm>
                <a:off x="4842480" y="302985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ADB65E2C-60FF-438E-8109-D57D95149085}"/>
                  </a:ext>
                </a:extLst>
              </p14:cNvPr>
              <p14:cNvContentPartPr/>
              <p14:nvPr/>
            </p14:nvContentPartPr>
            <p14:xfrm>
              <a:off x="8453640" y="3224255"/>
              <a:ext cx="360" cy="360"/>
            </p14:xfrm>
          </p:contentPart>
        </mc:Choice>
        <mc:Fallback xmlns="">
          <p:pic>
            <p:nvPicPr>
              <p:cNvPr id="7" name="Ink 6">
                <a:extLst>
                  <a:ext uri="{FF2B5EF4-FFF2-40B4-BE49-F238E27FC236}">
                    <a16:creationId xmlns:a16="http://schemas.microsoft.com/office/drawing/2014/main" id="{ADB65E2C-60FF-438E-8109-D57D95149085}"/>
                  </a:ext>
                </a:extLst>
              </p:cNvPr>
              <p:cNvPicPr/>
              <p:nvPr/>
            </p:nvPicPr>
            <p:blipFill>
              <a:blip r:embed="rId4"/>
              <a:stretch>
                <a:fillRect/>
              </a:stretch>
            </p:blipFill>
            <p:spPr>
              <a:xfrm>
                <a:off x="8435640" y="320625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494EBC43-AA77-4ABE-8831-C297F0D5E1DC}"/>
                  </a:ext>
                </a:extLst>
              </p14:cNvPr>
              <p14:cNvContentPartPr/>
              <p14:nvPr/>
            </p14:nvContentPartPr>
            <p14:xfrm>
              <a:off x="4844280" y="5598455"/>
              <a:ext cx="360" cy="360"/>
            </p14:xfrm>
          </p:contentPart>
        </mc:Choice>
        <mc:Fallback xmlns="">
          <p:pic>
            <p:nvPicPr>
              <p:cNvPr id="8" name="Ink 7">
                <a:extLst>
                  <a:ext uri="{FF2B5EF4-FFF2-40B4-BE49-F238E27FC236}">
                    <a16:creationId xmlns:a16="http://schemas.microsoft.com/office/drawing/2014/main" id="{494EBC43-AA77-4ABE-8831-C297F0D5E1DC}"/>
                  </a:ext>
                </a:extLst>
              </p:cNvPr>
              <p:cNvPicPr/>
              <p:nvPr/>
            </p:nvPicPr>
            <p:blipFill>
              <a:blip r:embed="rId4"/>
              <a:stretch>
                <a:fillRect/>
              </a:stretch>
            </p:blipFill>
            <p:spPr>
              <a:xfrm>
                <a:off x="4826280" y="5580815"/>
                <a:ext cx="36000" cy="36000"/>
              </a:xfrm>
              <a:prstGeom prst="rect">
                <a:avLst/>
              </a:prstGeom>
            </p:spPr>
          </p:pic>
        </mc:Fallback>
      </mc:AlternateContent>
      <p:graphicFrame>
        <p:nvGraphicFramePr>
          <p:cNvPr id="9" name="Table 9">
            <a:extLst>
              <a:ext uri="{FF2B5EF4-FFF2-40B4-BE49-F238E27FC236}">
                <a16:creationId xmlns:a16="http://schemas.microsoft.com/office/drawing/2014/main" id="{7D17D3AE-8F57-4B5D-A81F-EF3DA79F074C}"/>
              </a:ext>
            </a:extLst>
          </p:cNvPr>
          <p:cNvGraphicFramePr>
            <a:graphicFrameLocks noGrp="1"/>
          </p:cNvGraphicFramePr>
          <p:nvPr/>
        </p:nvGraphicFramePr>
        <p:xfrm>
          <a:off x="7968268" y="1717806"/>
          <a:ext cx="4025782" cy="2042160"/>
        </p:xfrm>
        <a:graphic>
          <a:graphicData uri="http://schemas.openxmlformats.org/drawingml/2006/table">
            <a:tbl>
              <a:tblPr firstRow="1" bandRow="1">
                <a:tableStyleId>{5C22544A-7EE6-4342-B048-85BDC9FD1C3A}</a:tableStyleId>
              </a:tblPr>
              <a:tblGrid>
                <a:gridCol w="1703040">
                  <a:extLst>
                    <a:ext uri="{9D8B030D-6E8A-4147-A177-3AD203B41FA5}">
                      <a16:colId xmlns:a16="http://schemas.microsoft.com/office/drawing/2014/main" val="2883391988"/>
                    </a:ext>
                  </a:extLst>
                </a:gridCol>
                <a:gridCol w="2322742">
                  <a:extLst>
                    <a:ext uri="{9D8B030D-6E8A-4147-A177-3AD203B41FA5}">
                      <a16:colId xmlns:a16="http://schemas.microsoft.com/office/drawing/2014/main" val="722911264"/>
                    </a:ext>
                  </a:extLst>
                </a:gridCol>
              </a:tblGrid>
              <a:tr h="370840">
                <a:tc>
                  <a:txBody>
                    <a:bodyPr/>
                    <a:lstStyle/>
                    <a:p>
                      <a:endParaRPr lang="en-US" dirty="0"/>
                    </a:p>
                  </a:txBody>
                  <a:tcPr/>
                </a:tc>
                <a:tc>
                  <a:txBody>
                    <a:bodyPr/>
                    <a:lstStyle/>
                    <a:p>
                      <a:pPr algn="ctr"/>
                      <a:r>
                        <a:rPr lang="en-US" sz="2000" dirty="0"/>
                        <a:t>% </a:t>
                      </a:r>
                    </a:p>
                  </a:txBody>
                  <a:tcPr/>
                </a:tc>
                <a:extLst>
                  <a:ext uri="{0D108BD9-81ED-4DB2-BD59-A6C34878D82A}">
                    <a16:rowId xmlns:a16="http://schemas.microsoft.com/office/drawing/2014/main" val="3832104604"/>
                  </a:ext>
                </a:extLst>
              </a:tr>
              <a:tr h="370840">
                <a:tc>
                  <a:txBody>
                    <a:bodyPr/>
                    <a:lstStyle/>
                    <a:p>
                      <a:pPr algn="l"/>
                      <a:r>
                        <a:rPr lang="en-US" sz="2400" b="1" dirty="0">
                          <a:latin typeface="Arial" panose="020B0604020202020204" pitchFamily="34" charset="0"/>
                          <a:cs typeface="Arial" panose="020B0604020202020204" pitchFamily="34" charset="0"/>
                        </a:rPr>
                        <a:t>Total</a:t>
                      </a:r>
                    </a:p>
                  </a:txBody>
                  <a:tcPr>
                    <a:solidFill>
                      <a:schemeClr val="bg2"/>
                    </a:solidFill>
                  </a:tcPr>
                </a:tc>
                <a:tc>
                  <a:txBody>
                    <a:bodyPr/>
                    <a:lstStyle/>
                    <a:p>
                      <a:pPr algn="ctr"/>
                      <a:r>
                        <a:rPr lang="en-US" sz="2400" b="1" dirty="0">
                          <a:latin typeface="Arial" panose="020B0604020202020204" pitchFamily="34" charset="0"/>
                          <a:cs typeface="Arial" panose="020B0604020202020204" pitchFamily="34" charset="0"/>
                        </a:rPr>
                        <a:t>83</a:t>
                      </a:r>
                    </a:p>
                  </a:txBody>
                  <a:tcPr>
                    <a:solidFill>
                      <a:srgbClr val="00B050"/>
                    </a:solidFill>
                  </a:tcPr>
                </a:tc>
                <a:extLst>
                  <a:ext uri="{0D108BD9-81ED-4DB2-BD59-A6C34878D82A}">
                    <a16:rowId xmlns:a16="http://schemas.microsoft.com/office/drawing/2014/main" val="2476059988"/>
                  </a:ext>
                </a:extLst>
              </a:tr>
              <a:tr h="370840">
                <a:tc>
                  <a:txBody>
                    <a:bodyPr/>
                    <a:lstStyle/>
                    <a:p>
                      <a:pPr algn="l"/>
                      <a:r>
                        <a:rPr lang="en-US" sz="2000" dirty="0">
                          <a:latin typeface="Arial" panose="020B0604020202020204" pitchFamily="34" charset="0"/>
                          <a:cs typeface="Arial" panose="020B0604020202020204" pitchFamily="34" charset="0"/>
                        </a:rPr>
                        <a:t>Full-Time</a:t>
                      </a:r>
                    </a:p>
                  </a:txBody>
                  <a:tcPr/>
                </a:tc>
                <a:tc>
                  <a:txBody>
                    <a:bodyPr/>
                    <a:lstStyle/>
                    <a:p>
                      <a:pPr algn="ctr"/>
                      <a:r>
                        <a:rPr lang="en-US" sz="2000" dirty="0">
                          <a:latin typeface="Arial" panose="020B0604020202020204" pitchFamily="34" charset="0"/>
                          <a:cs typeface="Arial" panose="020B0604020202020204" pitchFamily="34" charset="0"/>
                        </a:rPr>
                        <a:t>82</a:t>
                      </a:r>
                    </a:p>
                  </a:txBody>
                  <a:tcPr>
                    <a:solidFill>
                      <a:srgbClr val="00B050"/>
                    </a:solidFill>
                  </a:tcPr>
                </a:tc>
                <a:extLst>
                  <a:ext uri="{0D108BD9-81ED-4DB2-BD59-A6C34878D82A}">
                    <a16:rowId xmlns:a16="http://schemas.microsoft.com/office/drawing/2014/main" val="2164600984"/>
                  </a:ext>
                </a:extLst>
              </a:tr>
              <a:tr h="370840">
                <a:tc>
                  <a:txBody>
                    <a:bodyPr/>
                    <a:lstStyle/>
                    <a:p>
                      <a:pPr algn="l"/>
                      <a:r>
                        <a:rPr lang="en-US" sz="2000" dirty="0">
                          <a:latin typeface="Arial" panose="020B0604020202020204" pitchFamily="34" charset="0"/>
                          <a:cs typeface="Arial" panose="020B0604020202020204" pitchFamily="34" charset="0"/>
                        </a:rPr>
                        <a:t>Part-Time</a:t>
                      </a:r>
                    </a:p>
                  </a:txBody>
                  <a:tcPr/>
                </a:tc>
                <a:tc>
                  <a:txBody>
                    <a:bodyPr/>
                    <a:lstStyle/>
                    <a:p>
                      <a:pPr algn="ctr"/>
                      <a:r>
                        <a:rPr lang="en-US" sz="2000" dirty="0">
                          <a:latin typeface="Arial" panose="020B0604020202020204" pitchFamily="34" charset="0"/>
                          <a:cs typeface="Arial" panose="020B0604020202020204" pitchFamily="34" charset="0"/>
                        </a:rPr>
                        <a:t>85</a:t>
                      </a:r>
                    </a:p>
                  </a:txBody>
                  <a:tcPr>
                    <a:solidFill>
                      <a:srgbClr val="00B050"/>
                    </a:solidFill>
                  </a:tcPr>
                </a:tc>
                <a:extLst>
                  <a:ext uri="{0D108BD9-81ED-4DB2-BD59-A6C34878D82A}">
                    <a16:rowId xmlns:a16="http://schemas.microsoft.com/office/drawing/2014/main" val="1373179383"/>
                  </a:ext>
                </a:extLst>
              </a:tr>
              <a:tr h="370840">
                <a:tc>
                  <a:txBody>
                    <a:bodyPr/>
                    <a:lstStyle/>
                    <a:p>
                      <a:pPr algn="l"/>
                      <a:r>
                        <a:rPr lang="en-US" sz="2000" dirty="0">
                          <a:latin typeface="Arial" panose="020B0604020202020204" pitchFamily="34" charset="0"/>
                          <a:cs typeface="Arial" panose="020B0604020202020204" pitchFamily="34" charset="0"/>
                        </a:rPr>
                        <a:t>&lt; 50 Years </a:t>
                      </a:r>
                    </a:p>
                  </a:txBody>
                  <a:tcPr/>
                </a:tc>
                <a:tc>
                  <a:txBody>
                    <a:bodyPr/>
                    <a:lstStyle/>
                    <a:p>
                      <a:pPr algn="ctr"/>
                      <a:r>
                        <a:rPr lang="en-US" sz="2000" dirty="0">
                          <a:latin typeface="Arial" panose="020B0604020202020204" pitchFamily="34" charset="0"/>
                          <a:cs typeface="Arial" panose="020B0604020202020204" pitchFamily="34" charset="0"/>
                        </a:rPr>
                        <a:t>79</a:t>
                      </a:r>
                    </a:p>
                  </a:txBody>
                  <a:tcPr>
                    <a:solidFill>
                      <a:srgbClr val="00B050"/>
                    </a:solidFill>
                  </a:tcPr>
                </a:tc>
                <a:extLst>
                  <a:ext uri="{0D108BD9-81ED-4DB2-BD59-A6C34878D82A}">
                    <a16:rowId xmlns:a16="http://schemas.microsoft.com/office/drawing/2014/main" val="2210561731"/>
                  </a:ext>
                </a:extLst>
              </a:tr>
            </a:tbl>
          </a:graphicData>
        </a:graphic>
      </p:graphicFrame>
      <p:sp>
        <p:nvSpPr>
          <p:cNvPr id="6" name="TextBox 5">
            <a:extLst>
              <a:ext uri="{FF2B5EF4-FFF2-40B4-BE49-F238E27FC236}">
                <a16:creationId xmlns:a16="http://schemas.microsoft.com/office/drawing/2014/main" id="{E7E6AB7B-8B44-4722-BBC9-B89A2BD28B28}"/>
              </a:ext>
            </a:extLst>
          </p:cNvPr>
          <p:cNvSpPr txBox="1"/>
          <p:nvPr/>
        </p:nvSpPr>
        <p:spPr>
          <a:xfrm>
            <a:off x="6999265" y="3888138"/>
            <a:ext cx="4968027" cy="1015663"/>
          </a:xfrm>
          <a:prstGeom prst="rect">
            <a:avLst/>
          </a:prstGeom>
          <a:noFill/>
        </p:spPr>
        <p:txBody>
          <a:bodyPr wrap="none" rtlCol="0">
            <a:spAutoFit/>
          </a:bodyPr>
          <a:lstStyle/>
          <a:p>
            <a:pPr algn="ctr"/>
            <a:r>
              <a:rPr lang="en-US" sz="2000" b="1" dirty="0">
                <a:latin typeface="Arial" panose="020B0604020202020204" pitchFamily="34" charset="0"/>
                <a:cs typeface="Arial" panose="020B0604020202020204" pitchFamily="34" charset="0"/>
              </a:rPr>
              <a:t>Part-time residents are slightly</a:t>
            </a:r>
          </a:p>
          <a:p>
            <a:pPr algn="ctr"/>
            <a:r>
              <a:rPr lang="en-US" sz="2000" b="1" dirty="0">
                <a:latin typeface="Arial" panose="020B0604020202020204" pitchFamily="34" charset="0"/>
                <a:cs typeface="Arial" panose="020B0604020202020204" pitchFamily="34" charset="0"/>
              </a:rPr>
              <a:t>more likely to recommend OP; younger</a:t>
            </a:r>
          </a:p>
          <a:p>
            <a:pPr algn="ctr"/>
            <a:r>
              <a:rPr lang="en-US" sz="2000" b="1" dirty="0">
                <a:latin typeface="Arial" panose="020B0604020202020204" pitchFamily="34" charset="0"/>
                <a:cs typeface="Arial" panose="020B0604020202020204" pitchFamily="34" charset="0"/>
              </a:rPr>
              <a:t>residents (&lt;50) are slightly less likely</a:t>
            </a:r>
          </a:p>
        </p:txBody>
      </p:sp>
      <p:sp>
        <p:nvSpPr>
          <p:cNvPr id="10" name="TextBox 9">
            <a:extLst>
              <a:ext uri="{FF2B5EF4-FFF2-40B4-BE49-F238E27FC236}">
                <a16:creationId xmlns:a16="http://schemas.microsoft.com/office/drawing/2014/main" id="{0D1AB4D0-F8EE-429E-9FE3-12118D7F2ABF}"/>
              </a:ext>
            </a:extLst>
          </p:cNvPr>
          <p:cNvSpPr txBox="1"/>
          <p:nvPr/>
        </p:nvSpPr>
        <p:spPr>
          <a:xfrm>
            <a:off x="212034" y="96231"/>
            <a:ext cx="2800767" cy="646331"/>
          </a:xfrm>
          <a:prstGeom prst="rect">
            <a:avLst/>
          </a:prstGeom>
          <a:noFill/>
        </p:spPr>
        <p:txBody>
          <a:bodyPr wrap="none" rtlCol="0">
            <a:spAutoFit/>
          </a:bodyPr>
          <a:lstStyle/>
          <a:p>
            <a:r>
              <a:rPr lang="en-US" sz="3600" b="1" dirty="0">
                <a:latin typeface="Arial" panose="020B0604020202020204" pitchFamily="34" charset="0"/>
                <a:cs typeface="Arial" panose="020B0604020202020204" pitchFamily="34" charset="0"/>
              </a:rPr>
              <a:t>Satisfaction</a:t>
            </a:r>
          </a:p>
        </p:txBody>
      </p:sp>
    </p:spTree>
    <p:extLst>
      <p:ext uri="{BB962C8B-B14F-4D97-AF65-F5344CB8AC3E}">
        <p14:creationId xmlns:p14="http://schemas.microsoft.com/office/powerpoint/2010/main" val="2129576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10993-CEE1-4595-8944-9109349C1860}"/>
              </a:ext>
            </a:extLst>
          </p:cNvPr>
          <p:cNvSpPr>
            <a:spLocks noGrp="1"/>
          </p:cNvSpPr>
          <p:nvPr>
            <p:ph type="title"/>
          </p:nvPr>
        </p:nvSpPr>
        <p:spPr>
          <a:xfrm>
            <a:off x="209456" y="149796"/>
            <a:ext cx="10058400" cy="1450757"/>
          </a:xfrm>
        </p:spPr>
        <p:txBody>
          <a:bodyPr/>
          <a:lstStyle/>
          <a:p>
            <a:r>
              <a:rPr lang="en-US" sz="4000" b="1" dirty="0">
                <a:latin typeface="Arial" panose="020B0604020202020204" pitchFamily="34" charset="0"/>
                <a:cs typeface="Arial" panose="020B0604020202020204" pitchFamily="34" charset="0"/>
              </a:rPr>
              <a:t>What is most important?</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18CD58E-2F8C-4AEF-9E55-ADB31E9E2D2F}"/>
              </a:ext>
            </a:extLst>
          </p:cNvPr>
          <p:cNvSpPr>
            <a:spLocks noGrp="1"/>
          </p:cNvSpPr>
          <p:nvPr>
            <p:ph idx="1"/>
          </p:nvPr>
        </p:nvSpPr>
        <p:spPr>
          <a:xfrm>
            <a:off x="305709" y="2108201"/>
            <a:ext cx="10994637" cy="4463196"/>
          </a:xfrm>
        </p:spPr>
        <p:txBody>
          <a:bodyPr>
            <a:normAutofit/>
          </a:bodyPr>
          <a:lstStyle/>
          <a:p>
            <a:pPr marL="201168" lvl="1" indent="0">
              <a:spcBef>
                <a:spcPts val="0"/>
              </a:spcBef>
              <a:spcAft>
                <a:spcPts val="0"/>
              </a:spcAft>
              <a:buNone/>
              <a:tabLst>
                <a:tab pos="457200" algn="l"/>
              </a:tabLst>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p>
        </p:txBody>
      </p:sp>
      <p:graphicFrame>
        <p:nvGraphicFramePr>
          <p:cNvPr id="4" name="Table 4">
            <a:extLst>
              <a:ext uri="{FF2B5EF4-FFF2-40B4-BE49-F238E27FC236}">
                <a16:creationId xmlns:a16="http://schemas.microsoft.com/office/drawing/2014/main" id="{A2BE5DAE-5D96-4E09-BB74-037C7BBF40F6}"/>
              </a:ext>
            </a:extLst>
          </p:cNvPr>
          <p:cNvGraphicFramePr>
            <a:graphicFrameLocks noGrp="1"/>
          </p:cNvGraphicFramePr>
          <p:nvPr/>
        </p:nvGraphicFramePr>
        <p:xfrm>
          <a:off x="305709" y="1835030"/>
          <a:ext cx="11693785" cy="3422417"/>
        </p:xfrm>
        <a:graphic>
          <a:graphicData uri="http://schemas.openxmlformats.org/drawingml/2006/table">
            <a:tbl>
              <a:tblPr firstRow="1" bandRow="1">
                <a:tableStyleId>{5C22544A-7EE6-4342-B048-85BDC9FD1C3A}</a:tableStyleId>
              </a:tblPr>
              <a:tblGrid>
                <a:gridCol w="892600">
                  <a:extLst>
                    <a:ext uri="{9D8B030D-6E8A-4147-A177-3AD203B41FA5}">
                      <a16:colId xmlns:a16="http://schemas.microsoft.com/office/drawing/2014/main" val="2100641239"/>
                    </a:ext>
                  </a:extLst>
                </a:gridCol>
                <a:gridCol w="5562426">
                  <a:extLst>
                    <a:ext uri="{9D8B030D-6E8A-4147-A177-3AD203B41FA5}">
                      <a16:colId xmlns:a16="http://schemas.microsoft.com/office/drawing/2014/main" val="3964036983"/>
                    </a:ext>
                  </a:extLst>
                </a:gridCol>
                <a:gridCol w="2382847">
                  <a:extLst>
                    <a:ext uri="{9D8B030D-6E8A-4147-A177-3AD203B41FA5}">
                      <a16:colId xmlns:a16="http://schemas.microsoft.com/office/drawing/2014/main" val="3502342836"/>
                    </a:ext>
                  </a:extLst>
                </a:gridCol>
                <a:gridCol w="2855912">
                  <a:extLst>
                    <a:ext uri="{9D8B030D-6E8A-4147-A177-3AD203B41FA5}">
                      <a16:colId xmlns:a16="http://schemas.microsoft.com/office/drawing/2014/main" val="311537967"/>
                    </a:ext>
                  </a:extLst>
                </a:gridCol>
              </a:tblGrid>
              <a:tr h="212340">
                <a:tc>
                  <a:txBody>
                    <a:bodyPr/>
                    <a:lstStyle/>
                    <a:p>
                      <a:pPr algn="ctr"/>
                      <a:r>
                        <a:rPr lang="en-US" sz="2000" dirty="0"/>
                        <a:t>Rank</a:t>
                      </a:r>
                    </a:p>
                  </a:txBody>
                  <a:tcPr/>
                </a:tc>
                <a:tc>
                  <a:txBody>
                    <a:bodyPr/>
                    <a:lstStyle/>
                    <a:p>
                      <a:pPr algn="ctr"/>
                      <a:r>
                        <a:rPr lang="en-US" sz="2800" dirty="0">
                          <a:latin typeface="Arial" panose="020B0604020202020204" pitchFamily="34" charset="0"/>
                          <a:cs typeface="Arial" panose="020B0604020202020204" pitchFamily="34" charset="0"/>
                        </a:rPr>
                        <a:t>Attribute</a:t>
                      </a:r>
                    </a:p>
                  </a:txBody>
                  <a:tcPr/>
                </a:tc>
                <a:tc>
                  <a:txBody>
                    <a:bodyPr/>
                    <a:lstStyle/>
                    <a:p>
                      <a:pPr algn="ctr"/>
                      <a:r>
                        <a:rPr lang="en-US" sz="2400" dirty="0">
                          <a:latin typeface="Arial" panose="020B0604020202020204" pitchFamily="34" charset="0"/>
                          <a:cs typeface="Arial" panose="020B0604020202020204" pitchFamily="34" charset="0"/>
                        </a:rPr>
                        <a:t>Weighted </a:t>
                      </a:r>
                    </a:p>
                    <a:p>
                      <a:pPr algn="ctr"/>
                      <a:r>
                        <a:rPr lang="en-US" sz="2400" dirty="0">
                          <a:latin typeface="Arial" panose="020B0604020202020204" pitchFamily="34" charset="0"/>
                          <a:cs typeface="Arial" panose="020B0604020202020204" pitchFamily="34" charset="0"/>
                        </a:rPr>
                        <a:t>Average</a:t>
                      </a:r>
                    </a:p>
                  </a:txBody>
                  <a:tcPr/>
                </a:tc>
                <a:tc>
                  <a:txBody>
                    <a:bodyPr/>
                    <a:lstStyle/>
                    <a:p>
                      <a:pPr algn="ctr"/>
                      <a:r>
                        <a:rPr lang="en-US" sz="2000" dirty="0">
                          <a:latin typeface="Arial" panose="020B0604020202020204" pitchFamily="34" charset="0"/>
                          <a:cs typeface="Arial" panose="020B0604020202020204" pitchFamily="34" charset="0"/>
                        </a:rPr>
                        <a:t>% Very Or Extremely Important (Top 2 Box)</a:t>
                      </a:r>
                    </a:p>
                  </a:txBody>
                  <a:tcPr/>
                </a:tc>
                <a:extLst>
                  <a:ext uri="{0D108BD9-81ED-4DB2-BD59-A6C34878D82A}">
                    <a16:rowId xmlns:a16="http://schemas.microsoft.com/office/drawing/2014/main" val="2344859517"/>
                  </a:ext>
                </a:extLst>
              </a:tr>
              <a:tr h="509568">
                <a:tc>
                  <a:txBody>
                    <a:bodyPr/>
                    <a:lstStyle/>
                    <a:p>
                      <a:pPr algn="ctr"/>
                      <a:r>
                        <a:rPr lang="en-US" sz="2400" b="1" dirty="0">
                          <a:latin typeface="Arial" panose="020B0604020202020204" pitchFamily="34" charset="0"/>
                          <a:cs typeface="Arial" panose="020B0604020202020204" pitchFamily="34" charset="0"/>
                        </a:rPr>
                        <a:t>#1</a:t>
                      </a:r>
                    </a:p>
                  </a:txBody>
                  <a:tcPr/>
                </a:tc>
                <a:tc>
                  <a:txBody>
                    <a:bodyPr/>
                    <a:lstStyle/>
                    <a:p>
                      <a:pPr algn="l"/>
                      <a:r>
                        <a:rPr lang="en-US" sz="2400" b="1" dirty="0">
                          <a:latin typeface="Arial" panose="020B0604020202020204" pitchFamily="34" charset="0"/>
                          <a:cs typeface="Arial" panose="020B0604020202020204" pitchFamily="34" charset="0"/>
                        </a:rPr>
                        <a:t>Safety</a:t>
                      </a:r>
                    </a:p>
                  </a:txBody>
                  <a:tcPr/>
                </a:tc>
                <a:tc>
                  <a:txBody>
                    <a:bodyPr/>
                    <a:lstStyle/>
                    <a:p>
                      <a:pPr algn="ctr"/>
                      <a:r>
                        <a:rPr lang="en-US" sz="2400" b="1" dirty="0">
                          <a:latin typeface="Arial" panose="020B0604020202020204" pitchFamily="34" charset="0"/>
                          <a:cs typeface="Arial" panose="020B0604020202020204" pitchFamily="34" charset="0"/>
                        </a:rPr>
                        <a:t>4.58</a:t>
                      </a:r>
                    </a:p>
                  </a:txBody>
                  <a:tcPr>
                    <a:solidFill>
                      <a:srgbClr val="00B050"/>
                    </a:solidFill>
                  </a:tcPr>
                </a:tc>
                <a:tc>
                  <a:txBody>
                    <a:bodyPr/>
                    <a:lstStyle/>
                    <a:p>
                      <a:pPr algn="ctr"/>
                      <a:r>
                        <a:rPr lang="en-US" sz="2400" b="1" dirty="0">
                          <a:latin typeface="Arial" panose="020B0604020202020204" pitchFamily="34" charset="0"/>
                          <a:cs typeface="Arial" panose="020B0604020202020204" pitchFamily="34" charset="0"/>
                        </a:rPr>
                        <a:t>95.2</a:t>
                      </a:r>
                    </a:p>
                  </a:txBody>
                  <a:tcPr>
                    <a:solidFill>
                      <a:srgbClr val="00B050"/>
                    </a:solidFill>
                  </a:tcPr>
                </a:tc>
                <a:extLst>
                  <a:ext uri="{0D108BD9-81ED-4DB2-BD59-A6C34878D82A}">
                    <a16:rowId xmlns:a16="http://schemas.microsoft.com/office/drawing/2014/main" val="2849829415"/>
                  </a:ext>
                </a:extLst>
              </a:tr>
              <a:tr h="509568">
                <a:tc>
                  <a:txBody>
                    <a:bodyPr/>
                    <a:lstStyle/>
                    <a:p>
                      <a:pPr algn="ctr"/>
                      <a:r>
                        <a:rPr lang="en-US" sz="2400" b="1" dirty="0">
                          <a:latin typeface="Arial" panose="020B0604020202020204" pitchFamily="34" charset="0"/>
                          <a:cs typeface="Arial" panose="020B0604020202020204" pitchFamily="34" charset="0"/>
                        </a:rPr>
                        <a:t>#2</a:t>
                      </a:r>
                    </a:p>
                  </a:txBody>
                  <a:tcPr/>
                </a:tc>
                <a:tc>
                  <a:txBody>
                    <a:bodyPr/>
                    <a:lstStyle/>
                    <a:p>
                      <a:pPr algn="l"/>
                      <a:r>
                        <a:rPr lang="en-US" sz="2400" b="1" dirty="0">
                          <a:latin typeface="Arial" panose="020B0604020202020204" pitchFamily="34" charset="0"/>
                          <a:cs typeface="Arial" panose="020B0604020202020204" pitchFamily="34" charset="0"/>
                        </a:rPr>
                        <a:t>Maintenance of Infrastructure</a:t>
                      </a:r>
                    </a:p>
                  </a:txBody>
                  <a:tcPr/>
                </a:tc>
                <a:tc>
                  <a:txBody>
                    <a:bodyPr/>
                    <a:lstStyle/>
                    <a:p>
                      <a:pPr algn="ctr"/>
                      <a:r>
                        <a:rPr lang="en-US" sz="2400" b="1" dirty="0">
                          <a:latin typeface="Arial" panose="020B0604020202020204" pitchFamily="34" charset="0"/>
                          <a:cs typeface="Arial" panose="020B0604020202020204" pitchFamily="34" charset="0"/>
                        </a:rPr>
                        <a:t>4.49</a:t>
                      </a:r>
                    </a:p>
                  </a:txBody>
                  <a:tcPr>
                    <a:solidFill>
                      <a:srgbClr val="00B050"/>
                    </a:solidFill>
                  </a:tcPr>
                </a:tc>
                <a:tc>
                  <a:txBody>
                    <a:bodyPr/>
                    <a:lstStyle/>
                    <a:p>
                      <a:pPr algn="ctr"/>
                      <a:r>
                        <a:rPr lang="en-US" sz="2400" b="1" dirty="0">
                          <a:latin typeface="Arial" panose="020B0604020202020204" pitchFamily="34" charset="0"/>
                          <a:cs typeface="Arial" panose="020B0604020202020204" pitchFamily="34" charset="0"/>
                        </a:rPr>
                        <a:t>94.2</a:t>
                      </a:r>
                    </a:p>
                  </a:txBody>
                  <a:tcPr>
                    <a:solidFill>
                      <a:srgbClr val="00B050"/>
                    </a:solidFill>
                  </a:tcPr>
                </a:tc>
                <a:extLst>
                  <a:ext uri="{0D108BD9-81ED-4DB2-BD59-A6C34878D82A}">
                    <a16:rowId xmlns:a16="http://schemas.microsoft.com/office/drawing/2014/main" val="1437123860"/>
                  </a:ext>
                </a:extLst>
              </a:tr>
              <a:tr h="5611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Community Appearance/Aesthetics</a:t>
                      </a:r>
                    </a:p>
                  </a:txBody>
                  <a:tcPr/>
                </a:tc>
                <a:tc>
                  <a:txBody>
                    <a:bodyPr/>
                    <a:lstStyle/>
                    <a:p>
                      <a:pPr algn="ctr"/>
                      <a:r>
                        <a:rPr lang="en-US" sz="2400" b="1" dirty="0">
                          <a:latin typeface="Arial" panose="020B0604020202020204" pitchFamily="34" charset="0"/>
                          <a:cs typeface="Arial" panose="020B0604020202020204" pitchFamily="34" charset="0"/>
                        </a:rPr>
                        <a:t>4.32</a:t>
                      </a:r>
                    </a:p>
                  </a:txBody>
                  <a:tcPr>
                    <a:solidFill>
                      <a:srgbClr val="00B050"/>
                    </a:solidFill>
                  </a:tcPr>
                </a:tc>
                <a:tc>
                  <a:txBody>
                    <a:bodyPr/>
                    <a:lstStyle/>
                    <a:p>
                      <a:pPr algn="ctr"/>
                      <a:r>
                        <a:rPr lang="en-US" sz="2400" b="1" dirty="0">
                          <a:latin typeface="Arial" panose="020B0604020202020204" pitchFamily="34" charset="0"/>
                          <a:cs typeface="Arial" panose="020B0604020202020204" pitchFamily="34" charset="0"/>
                        </a:rPr>
                        <a:t>89.8</a:t>
                      </a:r>
                    </a:p>
                  </a:txBody>
                  <a:tcPr>
                    <a:solidFill>
                      <a:srgbClr val="00B050"/>
                    </a:solidFill>
                  </a:tcPr>
                </a:tc>
                <a:extLst>
                  <a:ext uri="{0D108BD9-81ED-4DB2-BD59-A6C34878D82A}">
                    <a16:rowId xmlns:a16="http://schemas.microsoft.com/office/drawing/2014/main" val="3595790698"/>
                  </a:ext>
                </a:extLst>
              </a:tr>
              <a:tr h="509568">
                <a:tc>
                  <a:txBody>
                    <a:bodyPr/>
                    <a:lstStyle/>
                    <a:p>
                      <a:pPr algn="ctr"/>
                      <a:r>
                        <a:rPr lang="en-US" sz="2000" b="1" dirty="0">
                          <a:latin typeface="Arial" panose="020B0604020202020204" pitchFamily="34" charset="0"/>
                          <a:cs typeface="Arial" panose="020B0604020202020204" pitchFamily="34" charset="0"/>
                        </a:rPr>
                        <a:t>#4</a:t>
                      </a:r>
                    </a:p>
                  </a:txBody>
                  <a:tcPr/>
                </a:tc>
                <a:tc>
                  <a:txBody>
                    <a:bodyPr/>
                    <a:lstStyle/>
                    <a:p>
                      <a:pPr algn="l"/>
                      <a:r>
                        <a:rPr lang="en-US" sz="2000" b="1" dirty="0">
                          <a:latin typeface="Arial" panose="020B0604020202020204" pitchFamily="34" charset="0"/>
                          <a:cs typeface="Arial" panose="020B0604020202020204" pitchFamily="34" charset="0"/>
                        </a:rPr>
                        <a:t>Assessment Fee Value for the $</a:t>
                      </a:r>
                    </a:p>
                  </a:txBody>
                  <a:tcPr/>
                </a:tc>
                <a:tc>
                  <a:txBody>
                    <a:bodyPr/>
                    <a:lstStyle/>
                    <a:p>
                      <a:pPr algn="ctr"/>
                      <a:r>
                        <a:rPr lang="en-US" sz="2000" b="1" dirty="0">
                          <a:latin typeface="Arial" panose="020B0604020202020204" pitchFamily="34" charset="0"/>
                          <a:cs typeface="Arial" panose="020B0604020202020204" pitchFamily="34" charset="0"/>
                        </a:rPr>
                        <a:t>4.18</a:t>
                      </a:r>
                    </a:p>
                  </a:txBody>
                  <a:tcPr>
                    <a:solidFill>
                      <a:srgbClr val="00B050"/>
                    </a:solidFill>
                  </a:tcPr>
                </a:tc>
                <a:tc>
                  <a:txBody>
                    <a:bodyPr/>
                    <a:lstStyle/>
                    <a:p>
                      <a:pPr algn="ctr"/>
                      <a:r>
                        <a:rPr lang="en-US" sz="2000" b="1" dirty="0">
                          <a:latin typeface="Arial" panose="020B0604020202020204" pitchFamily="34" charset="0"/>
                          <a:cs typeface="Arial" panose="020B0604020202020204" pitchFamily="34" charset="0"/>
                        </a:rPr>
                        <a:t>83.1</a:t>
                      </a:r>
                    </a:p>
                  </a:txBody>
                  <a:tcPr>
                    <a:solidFill>
                      <a:srgbClr val="00B050"/>
                    </a:solidFill>
                  </a:tcPr>
                </a:tc>
                <a:extLst>
                  <a:ext uri="{0D108BD9-81ED-4DB2-BD59-A6C34878D82A}">
                    <a16:rowId xmlns:a16="http://schemas.microsoft.com/office/drawing/2014/main" val="1733360917"/>
                  </a:ext>
                </a:extLst>
              </a:tr>
              <a:tr h="509568">
                <a:tc>
                  <a:txBody>
                    <a:bodyPr/>
                    <a:lstStyle/>
                    <a:p>
                      <a:pPr algn="ctr"/>
                      <a:r>
                        <a:rPr lang="en-US" sz="2000" b="1" dirty="0">
                          <a:latin typeface="Arial" panose="020B0604020202020204" pitchFamily="34" charset="0"/>
                          <a:cs typeface="Arial" panose="020B0604020202020204" pitchFamily="34" charset="0"/>
                        </a:rPr>
                        <a:t>#5</a:t>
                      </a:r>
                    </a:p>
                  </a:txBody>
                  <a:tcPr/>
                </a:tc>
                <a:tc>
                  <a:txBody>
                    <a:bodyPr/>
                    <a:lstStyle/>
                    <a:p>
                      <a:pPr algn="l"/>
                      <a:r>
                        <a:rPr lang="en-US" sz="2000" b="1" dirty="0">
                          <a:latin typeface="Arial" panose="020B0604020202020204" pitchFamily="34" charset="0"/>
                          <a:cs typeface="Arial" panose="020B0604020202020204" pitchFamily="34" charset="0"/>
                        </a:rPr>
                        <a:t>Ocean Pines Overall Customer Service</a:t>
                      </a:r>
                    </a:p>
                  </a:txBody>
                  <a:tcPr/>
                </a:tc>
                <a:tc>
                  <a:txBody>
                    <a:bodyPr/>
                    <a:lstStyle/>
                    <a:p>
                      <a:pPr algn="ctr"/>
                      <a:r>
                        <a:rPr lang="en-US" sz="2000" b="1" dirty="0">
                          <a:latin typeface="Arial" panose="020B0604020202020204" pitchFamily="34" charset="0"/>
                          <a:cs typeface="Arial" panose="020B0604020202020204" pitchFamily="34" charset="0"/>
                        </a:rPr>
                        <a:t>4.13</a:t>
                      </a:r>
                    </a:p>
                  </a:txBody>
                  <a:tcPr>
                    <a:solidFill>
                      <a:srgbClr val="00B050"/>
                    </a:solidFill>
                  </a:tcPr>
                </a:tc>
                <a:tc>
                  <a:txBody>
                    <a:bodyPr/>
                    <a:lstStyle/>
                    <a:p>
                      <a:pPr algn="ctr"/>
                      <a:r>
                        <a:rPr lang="en-US" sz="2000" b="1" dirty="0">
                          <a:latin typeface="Arial" panose="020B0604020202020204" pitchFamily="34" charset="0"/>
                          <a:cs typeface="Arial" panose="020B0604020202020204" pitchFamily="34" charset="0"/>
                        </a:rPr>
                        <a:t>83.2</a:t>
                      </a:r>
                    </a:p>
                  </a:txBody>
                  <a:tcPr>
                    <a:solidFill>
                      <a:srgbClr val="00B050"/>
                    </a:solidFill>
                  </a:tcPr>
                </a:tc>
                <a:extLst>
                  <a:ext uri="{0D108BD9-81ED-4DB2-BD59-A6C34878D82A}">
                    <a16:rowId xmlns:a16="http://schemas.microsoft.com/office/drawing/2014/main" val="290508318"/>
                  </a:ext>
                </a:extLst>
              </a:tr>
            </a:tbl>
          </a:graphicData>
        </a:graphic>
      </p:graphicFrame>
      <p:sp>
        <p:nvSpPr>
          <p:cNvPr id="5" name="TextBox 4">
            <a:extLst>
              <a:ext uri="{FF2B5EF4-FFF2-40B4-BE49-F238E27FC236}">
                <a16:creationId xmlns:a16="http://schemas.microsoft.com/office/drawing/2014/main" id="{CC7144A9-8FF3-421B-A5E2-61CEDC65411D}"/>
              </a:ext>
            </a:extLst>
          </p:cNvPr>
          <p:cNvSpPr txBox="1"/>
          <p:nvPr/>
        </p:nvSpPr>
        <p:spPr>
          <a:xfrm>
            <a:off x="2024078" y="5376408"/>
            <a:ext cx="7850034" cy="830997"/>
          </a:xfrm>
          <a:prstGeom prst="rect">
            <a:avLst/>
          </a:prstGeom>
          <a:noFill/>
        </p:spPr>
        <p:txBody>
          <a:bodyPr wrap="none" rtlCol="0">
            <a:spAutoFit/>
          </a:bodyPr>
          <a:lstStyle/>
          <a:p>
            <a:pPr algn="ctr"/>
            <a:r>
              <a:rPr lang="en-US" sz="2400" b="1" dirty="0">
                <a:latin typeface="Arial" panose="020B0604020202020204" pitchFamily="34" charset="0"/>
                <a:cs typeface="Arial" panose="020B0604020202020204" pitchFamily="34" charset="0"/>
              </a:rPr>
              <a:t>Conclusion: Safety, maintenance of infrastructure &amp; </a:t>
            </a:r>
          </a:p>
          <a:p>
            <a:pPr algn="ctr"/>
            <a:r>
              <a:rPr lang="en-US" sz="2400" b="1" dirty="0">
                <a:latin typeface="Arial" panose="020B0604020202020204" pitchFamily="34" charset="0"/>
                <a:cs typeface="Arial" panose="020B0604020202020204" pitchFamily="34" charset="0"/>
              </a:rPr>
              <a:t>community appearance had the highest importance</a:t>
            </a:r>
          </a:p>
        </p:txBody>
      </p:sp>
      <p:sp>
        <p:nvSpPr>
          <p:cNvPr id="6" name="Title 1">
            <a:extLst>
              <a:ext uri="{FF2B5EF4-FFF2-40B4-BE49-F238E27FC236}">
                <a16:creationId xmlns:a16="http://schemas.microsoft.com/office/drawing/2014/main" id="{AD685709-E6F2-493D-B81A-9C28D802897C}"/>
              </a:ext>
            </a:extLst>
          </p:cNvPr>
          <p:cNvSpPr txBox="1">
            <a:spLocks/>
          </p:cNvSpPr>
          <p:nvPr/>
        </p:nvSpPr>
        <p:spPr>
          <a:xfrm>
            <a:off x="209456" y="1307173"/>
            <a:ext cx="9700834" cy="391272"/>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1" kern="1200">
                <a:solidFill>
                  <a:schemeClr val="tx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a:ln>
                  <a:noFill/>
                </a:ln>
                <a:solidFill>
                  <a:srgbClr val="333333"/>
                </a:solidFill>
                <a:effectLst/>
                <a:uLnTx/>
                <a:uFillTx/>
                <a:latin typeface="Arial"/>
                <a:ea typeface="+mj-ea"/>
                <a:cs typeface="Arial"/>
              </a:rPr>
              <a:t>Q4: As an Ocean Pines property owner or resident, how important are each of the following to you? (1=Not Important at All; 5=Extremely Important)</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BC81A892-765E-42CC-89C9-FDB5EDA20EF4}"/>
                  </a:ext>
                </a:extLst>
              </p14:cNvPr>
              <p14:cNvContentPartPr/>
              <p14:nvPr/>
            </p14:nvContentPartPr>
            <p14:xfrm>
              <a:off x="8934960" y="3047855"/>
              <a:ext cx="360" cy="360"/>
            </p14:xfrm>
          </p:contentPart>
        </mc:Choice>
        <mc:Fallback xmlns="">
          <p:pic>
            <p:nvPicPr>
              <p:cNvPr id="8" name="Ink 7">
                <a:extLst>
                  <a:ext uri="{FF2B5EF4-FFF2-40B4-BE49-F238E27FC236}">
                    <a16:creationId xmlns:a16="http://schemas.microsoft.com/office/drawing/2014/main" id="{BC81A892-765E-42CC-89C9-FDB5EDA20EF4}"/>
                  </a:ext>
                </a:extLst>
              </p:cNvPr>
              <p:cNvPicPr/>
              <p:nvPr/>
            </p:nvPicPr>
            <p:blipFill>
              <a:blip r:embed="rId4"/>
              <a:stretch>
                <a:fillRect/>
              </a:stretch>
            </p:blipFill>
            <p:spPr>
              <a:xfrm>
                <a:off x="8925960" y="3038855"/>
                <a:ext cx="18000" cy="18000"/>
              </a:xfrm>
              <a:prstGeom prst="rect">
                <a:avLst/>
              </a:prstGeom>
            </p:spPr>
          </p:pic>
        </mc:Fallback>
      </mc:AlternateContent>
      <p:sp>
        <p:nvSpPr>
          <p:cNvPr id="27" name="Rectangle 26">
            <a:extLst>
              <a:ext uri="{FF2B5EF4-FFF2-40B4-BE49-F238E27FC236}">
                <a16:creationId xmlns:a16="http://schemas.microsoft.com/office/drawing/2014/main" id="{6FC49D60-59DA-45C2-AE82-E853B38A8876}"/>
              </a:ext>
            </a:extLst>
          </p:cNvPr>
          <p:cNvSpPr/>
          <p:nvPr/>
        </p:nvSpPr>
        <p:spPr>
          <a:xfrm>
            <a:off x="9830173" y="2645653"/>
            <a:ext cx="1463040" cy="1463040"/>
          </a:xfrm>
          <a:prstGeom prst="rect">
            <a:avLst/>
          </a:prstGeom>
          <a:solidFill>
            <a:srgbClr val="000000">
              <a:alpha val="5000"/>
            </a:srgbClr>
          </a:solidFill>
          <a:ln w="180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dirty="0">
              <a:solidFill>
                <a:srgbClr val="000000"/>
              </a:solidFill>
            </a:endParaRPr>
          </a:p>
        </p:txBody>
      </p:sp>
      <mc:AlternateContent xmlns:mc="http://schemas.openxmlformats.org/markup-compatibility/2006" xmlns:p14="http://schemas.microsoft.com/office/powerpoint/2010/main">
        <mc:Choice Requires="p14">
          <p:contentPart p14:bwMode="auto" r:id="rId5">
            <p14:nvContentPartPr>
              <p14:cNvPr id="23" name="Ink 22">
                <a:extLst>
                  <a:ext uri="{FF2B5EF4-FFF2-40B4-BE49-F238E27FC236}">
                    <a16:creationId xmlns:a16="http://schemas.microsoft.com/office/drawing/2014/main" id="{AB94A7BC-4047-4EF0-9927-62BBA03A0022}"/>
                  </a:ext>
                </a:extLst>
              </p14:cNvPr>
              <p14:cNvContentPartPr/>
              <p14:nvPr/>
            </p14:nvContentPartPr>
            <p14:xfrm>
              <a:off x="-754800" y="817655"/>
              <a:ext cx="360" cy="360"/>
            </p14:xfrm>
          </p:contentPart>
        </mc:Choice>
        <mc:Fallback xmlns="">
          <p:pic>
            <p:nvPicPr>
              <p:cNvPr id="23" name="Ink 22">
                <a:extLst>
                  <a:ext uri="{FF2B5EF4-FFF2-40B4-BE49-F238E27FC236}">
                    <a16:creationId xmlns:a16="http://schemas.microsoft.com/office/drawing/2014/main" id="{AB94A7BC-4047-4EF0-9927-62BBA03A0022}"/>
                  </a:ext>
                </a:extLst>
              </p:cNvPr>
              <p:cNvPicPr/>
              <p:nvPr/>
            </p:nvPicPr>
            <p:blipFill>
              <a:blip r:embed="rId6"/>
              <a:stretch>
                <a:fillRect/>
              </a:stretch>
            </p:blipFill>
            <p:spPr>
              <a:xfrm>
                <a:off x="-772440" y="800015"/>
                <a:ext cx="36000" cy="36000"/>
              </a:xfrm>
              <a:prstGeom prst="rect">
                <a:avLst/>
              </a:prstGeom>
            </p:spPr>
          </p:pic>
        </mc:Fallback>
      </mc:AlternateContent>
      <p:grpSp>
        <p:nvGrpSpPr>
          <p:cNvPr id="30" name="Group 29">
            <a:extLst>
              <a:ext uri="{FF2B5EF4-FFF2-40B4-BE49-F238E27FC236}">
                <a16:creationId xmlns:a16="http://schemas.microsoft.com/office/drawing/2014/main" id="{6C64E92C-2500-459D-81D5-45A23168446B}"/>
              </a:ext>
            </a:extLst>
          </p:cNvPr>
          <p:cNvGrpSpPr/>
          <p:nvPr/>
        </p:nvGrpSpPr>
        <p:grpSpPr>
          <a:xfrm>
            <a:off x="7089960" y="2934815"/>
            <a:ext cx="64440" cy="32760"/>
            <a:chOff x="7089960" y="2934815"/>
            <a:chExt cx="64440" cy="32760"/>
          </a:xfrm>
        </p:grpSpPr>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462FA94A-65E0-456B-A55A-8862DBE81E47}"/>
                    </a:ext>
                  </a:extLst>
                </p14:cNvPr>
                <p14:cNvContentPartPr/>
                <p14:nvPr/>
              </p14:nvContentPartPr>
              <p14:xfrm>
                <a:off x="7154040" y="2967215"/>
                <a:ext cx="360" cy="360"/>
              </p14:xfrm>
            </p:contentPart>
          </mc:Choice>
          <mc:Fallback xmlns="">
            <p:pic>
              <p:nvPicPr>
                <p:cNvPr id="10" name="Ink 9">
                  <a:extLst>
                    <a:ext uri="{FF2B5EF4-FFF2-40B4-BE49-F238E27FC236}">
                      <a16:creationId xmlns:a16="http://schemas.microsoft.com/office/drawing/2014/main" id="{462FA94A-65E0-456B-A55A-8862DBE81E47}"/>
                    </a:ext>
                  </a:extLst>
                </p:cNvPr>
                <p:cNvPicPr/>
                <p:nvPr/>
              </p:nvPicPr>
              <p:blipFill>
                <a:blip r:embed="rId4"/>
                <a:stretch>
                  <a:fillRect/>
                </a:stretch>
              </p:blipFill>
              <p:spPr>
                <a:xfrm>
                  <a:off x="7145400" y="295821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311A5558-E2C3-4F6E-A23B-241B43B57FA5}"/>
                    </a:ext>
                  </a:extLst>
                </p14:cNvPr>
                <p14:cNvContentPartPr/>
                <p14:nvPr/>
              </p14:nvContentPartPr>
              <p14:xfrm>
                <a:off x="7089960" y="2934815"/>
                <a:ext cx="360" cy="360"/>
              </p14:xfrm>
            </p:contentPart>
          </mc:Choice>
          <mc:Fallback xmlns="">
            <p:pic>
              <p:nvPicPr>
                <p:cNvPr id="11" name="Ink 10">
                  <a:extLst>
                    <a:ext uri="{FF2B5EF4-FFF2-40B4-BE49-F238E27FC236}">
                      <a16:creationId xmlns:a16="http://schemas.microsoft.com/office/drawing/2014/main" id="{311A5558-E2C3-4F6E-A23B-241B43B57FA5}"/>
                    </a:ext>
                  </a:extLst>
                </p:cNvPr>
                <p:cNvPicPr/>
                <p:nvPr/>
              </p:nvPicPr>
              <p:blipFill>
                <a:blip r:embed="rId4"/>
                <a:stretch>
                  <a:fillRect/>
                </a:stretch>
              </p:blipFill>
              <p:spPr>
                <a:xfrm>
                  <a:off x="7080960" y="292617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F7ECE24E-8184-4C65-AEEB-C5AC9CA2A1CC}"/>
                    </a:ext>
                  </a:extLst>
                </p14:cNvPr>
                <p14:cNvContentPartPr/>
                <p14:nvPr/>
              </p14:nvContentPartPr>
              <p14:xfrm>
                <a:off x="7089960" y="2934815"/>
                <a:ext cx="360" cy="360"/>
              </p14:xfrm>
            </p:contentPart>
          </mc:Choice>
          <mc:Fallback xmlns="">
            <p:pic>
              <p:nvPicPr>
                <p:cNvPr id="12" name="Ink 11">
                  <a:extLst>
                    <a:ext uri="{FF2B5EF4-FFF2-40B4-BE49-F238E27FC236}">
                      <a16:creationId xmlns:a16="http://schemas.microsoft.com/office/drawing/2014/main" id="{F7ECE24E-8184-4C65-AEEB-C5AC9CA2A1CC}"/>
                    </a:ext>
                  </a:extLst>
                </p:cNvPr>
                <p:cNvPicPr/>
                <p:nvPr/>
              </p:nvPicPr>
              <p:blipFill>
                <a:blip r:embed="rId4"/>
                <a:stretch>
                  <a:fillRect/>
                </a:stretch>
              </p:blipFill>
              <p:spPr>
                <a:xfrm>
                  <a:off x="7080960" y="292617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C06DDA5B-CD94-4A3B-BDA3-AD32A3A53AB6}"/>
                    </a:ext>
                  </a:extLst>
                </p14:cNvPr>
                <p14:cNvContentPartPr/>
                <p14:nvPr/>
              </p14:nvContentPartPr>
              <p14:xfrm>
                <a:off x="7089960" y="2934815"/>
                <a:ext cx="360" cy="360"/>
              </p14:xfrm>
            </p:contentPart>
          </mc:Choice>
          <mc:Fallback xmlns="">
            <p:pic>
              <p:nvPicPr>
                <p:cNvPr id="13" name="Ink 12">
                  <a:extLst>
                    <a:ext uri="{FF2B5EF4-FFF2-40B4-BE49-F238E27FC236}">
                      <a16:creationId xmlns:a16="http://schemas.microsoft.com/office/drawing/2014/main" id="{C06DDA5B-CD94-4A3B-BDA3-AD32A3A53AB6}"/>
                    </a:ext>
                  </a:extLst>
                </p:cNvPr>
                <p:cNvPicPr/>
                <p:nvPr/>
              </p:nvPicPr>
              <p:blipFill>
                <a:blip r:embed="rId4"/>
                <a:stretch>
                  <a:fillRect/>
                </a:stretch>
              </p:blipFill>
              <p:spPr>
                <a:xfrm>
                  <a:off x="7080960" y="2926175"/>
                  <a:ext cx="18000" cy="18000"/>
                </a:xfrm>
                <a:prstGeom prst="rect">
                  <a:avLst/>
                </a:prstGeom>
              </p:spPr>
            </p:pic>
          </mc:Fallback>
        </mc:AlternateContent>
      </p:grpSp>
      <p:sp>
        <p:nvSpPr>
          <p:cNvPr id="21" name="Conector recto 20">
            <a:extLst>
              <a:ext uri="{FF2B5EF4-FFF2-40B4-BE49-F238E27FC236}">
                <a16:creationId xmlns:a16="http://schemas.microsoft.com/office/drawing/2014/main" id="{C7E10599-4048-41FA-8822-9DA701FB815C}"/>
              </a:ext>
            </a:extLst>
          </p:cNvPr>
          <p:cNvSpPr/>
          <p:nvPr/>
        </p:nvSpPr>
        <p:spPr>
          <a:xfrm>
            <a:off x="8726400" y="3913560"/>
            <a:ext cx="0" cy="0"/>
          </a:xfrm>
          <a:prstGeom prst="line">
            <a:avLst/>
          </a:prstGeom>
          <a:solidFill>
            <a:srgbClr val="000000">
              <a:alpha val="5000"/>
            </a:srgbClr>
          </a:solidFill>
          <a:ln w="18000">
            <a:solidFill>
              <a:srgbClr val="0000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dirty="0">
              <a:solidFill>
                <a:srgbClr val="000000"/>
              </a:solidFill>
            </a:endParaRPr>
          </a:p>
        </p:txBody>
      </p:sp>
    </p:spTree>
    <p:extLst>
      <p:ext uri="{BB962C8B-B14F-4D97-AF65-F5344CB8AC3E}">
        <p14:creationId xmlns:p14="http://schemas.microsoft.com/office/powerpoint/2010/main" val="3334358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10993-CEE1-4595-8944-9109349C1860}"/>
              </a:ext>
            </a:extLst>
          </p:cNvPr>
          <p:cNvSpPr>
            <a:spLocks noGrp="1"/>
          </p:cNvSpPr>
          <p:nvPr>
            <p:ph type="title"/>
          </p:nvPr>
        </p:nvSpPr>
        <p:spPr>
          <a:xfrm>
            <a:off x="469481" y="154258"/>
            <a:ext cx="11481885" cy="1450757"/>
          </a:xfrm>
        </p:spPr>
        <p:txBody>
          <a:bodyPr>
            <a:normAutofit/>
          </a:bodyPr>
          <a:lstStyle/>
          <a:p>
            <a:r>
              <a:rPr lang="en-US" sz="3100" b="1" dirty="0">
                <a:latin typeface="Arial" panose="020B0604020202020204" pitchFamily="34" charset="0"/>
                <a:cs typeface="Arial" panose="020B0604020202020204" pitchFamily="34" charset="0"/>
              </a:rPr>
              <a:t>How is Ocean Pines Currently Meeting Expectations?</a:t>
            </a:r>
            <a:br>
              <a:rPr lang="en-US"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Q5. As a property owner or resident, please rate how Ocean Pines is currently meeting your expectations with regard to the following? (1=Significantly Below Expectations; 5=Significantly Above Expectations)</a:t>
            </a:r>
          </a:p>
        </p:txBody>
      </p:sp>
      <p:sp>
        <p:nvSpPr>
          <p:cNvPr id="3" name="Content Placeholder 2">
            <a:extLst>
              <a:ext uri="{FF2B5EF4-FFF2-40B4-BE49-F238E27FC236}">
                <a16:creationId xmlns:a16="http://schemas.microsoft.com/office/drawing/2014/main" id="{518CD58E-2F8C-4AEF-9E55-ADB31E9E2D2F}"/>
              </a:ext>
            </a:extLst>
          </p:cNvPr>
          <p:cNvSpPr>
            <a:spLocks noGrp="1"/>
          </p:cNvSpPr>
          <p:nvPr>
            <p:ph idx="1"/>
          </p:nvPr>
        </p:nvSpPr>
        <p:spPr>
          <a:xfrm>
            <a:off x="305709" y="2108201"/>
            <a:ext cx="10994637" cy="4463196"/>
          </a:xfrm>
        </p:spPr>
        <p:txBody>
          <a:bodyPr>
            <a:normAutofit/>
          </a:bodyPr>
          <a:lstStyle/>
          <a:p>
            <a:pPr marL="201168" lvl="1" indent="0">
              <a:spcBef>
                <a:spcPts val="0"/>
              </a:spcBef>
              <a:spcAft>
                <a:spcPts val="0"/>
              </a:spcAft>
              <a:buNone/>
              <a:tabLst>
                <a:tab pos="457200" algn="l"/>
              </a:tabLst>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p>
        </p:txBody>
      </p:sp>
      <p:graphicFrame>
        <p:nvGraphicFramePr>
          <p:cNvPr id="4" name="Table 4">
            <a:extLst>
              <a:ext uri="{FF2B5EF4-FFF2-40B4-BE49-F238E27FC236}">
                <a16:creationId xmlns:a16="http://schemas.microsoft.com/office/drawing/2014/main" id="{A2BE5DAE-5D96-4E09-BB74-037C7BBF40F6}"/>
              </a:ext>
            </a:extLst>
          </p:cNvPr>
          <p:cNvGraphicFramePr>
            <a:graphicFrameLocks noGrp="1"/>
          </p:cNvGraphicFramePr>
          <p:nvPr>
            <p:extLst>
              <p:ext uri="{D42A27DB-BD31-4B8C-83A1-F6EECF244321}">
                <p14:modId xmlns:p14="http://schemas.microsoft.com/office/powerpoint/2010/main" val="2746512934"/>
              </p:ext>
            </p:extLst>
          </p:nvPr>
        </p:nvGraphicFramePr>
        <p:xfrm>
          <a:off x="133135" y="1638395"/>
          <a:ext cx="11925729" cy="3875664"/>
        </p:xfrm>
        <a:graphic>
          <a:graphicData uri="http://schemas.openxmlformats.org/drawingml/2006/table">
            <a:tbl>
              <a:tblPr firstRow="1" bandRow="1">
                <a:tableStyleId>{5C22544A-7EE6-4342-B048-85BDC9FD1C3A}</a:tableStyleId>
              </a:tblPr>
              <a:tblGrid>
                <a:gridCol w="1588169">
                  <a:extLst>
                    <a:ext uri="{9D8B030D-6E8A-4147-A177-3AD203B41FA5}">
                      <a16:colId xmlns:a16="http://schemas.microsoft.com/office/drawing/2014/main" val="2100641239"/>
                    </a:ext>
                  </a:extLst>
                </a:gridCol>
                <a:gridCol w="4042027">
                  <a:extLst>
                    <a:ext uri="{9D8B030D-6E8A-4147-A177-3AD203B41FA5}">
                      <a16:colId xmlns:a16="http://schemas.microsoft.com/office/drawing/2014/main" val="3964036983"/>
                    </a:ext>
                  </a:extLst>
                </a:gridCol>
                <a:gridCol w="1828800">
                  <a:extLst>
                    <a:ext uri="{9D8B030D-6E8A-4147-A177-3AD203B41FA5}">
                      <a16:colId xmlns:a16="http://schemas.microsoft.com/office/drawing/2014/main" val="3502342836"/>
                    </a:ext>
                  </a:extLst>
                </a:gridCol>
                <a:gridCol w="2149642">
                  <a:extLst>
                    <a:ext uri="{9D8B030D-6E8A-4147-A177-3AD203B41FA5}">
                      <a16:colId xmlns:a16="http://schemas.microsoft.com/office/drawing/2014/main" val="311537967"/>
                    </a:ext>
                  </a:extLst>
                </a:gridCol>
                <a:gridCol w="2317091">
                  <a:extLst>
                    <a:ext uri="{9D8B030D-6E8A-4147-A177-3AD203B41FA5}">
                      <a16:colId xmlns:a16="http://schemas.microsoft.com/office/drawing/2014/main" val="2841619686"/>
                    </a:ext>
                  </a:extLst>
                </a:gridCol>
              </a:tblGrid>
              <a:tr h="212340">
                <a:tc>
                  <a:txBody>
                    <a:bodyPr/>
                    <a:lstStyle/>
                    <a:p>
                      <a:pPr algn="ctr"/>
                      <a:r>
                        <a:rPr lang="en-US" sz="2000" dirty="0"/>
                        <a:t>Rank</a:t>
                      </a:r>
                    </a:p>
                    <a:p>
                      <a:pPr algn="ctr"/>
                      <a:r>
                        <a:rPr lang="en-US" sz="2000" dirty="0"/>
                        <a:t>(Importance)</a:t>
                      </a:r>
                    </a:p>
                  </a:txBody>
                  <a:tcPr/>
                </a:tc>
                <a:tc>
                  <a:txBody>
                    <a:bodyPr/>
                    <a:lstStyle/>
                    <a:p>
                      <a:pPr algn="ctr"/>
                      <a:r>
                        <a:rPr lang="en-US" sz="2400" dirty="0"/>
                        <a:t>Attribute</a:t>
                      </a:r>
                    </a:p>
                  </a:txBody>
                  <a:tcPr/>
                </a:tc>
                <a:tc>
                  <a:txBody>
                    <a:bodyPr/>
                    <a:lstStyle/>
                    <a:p>
                      <a:pPr algn="ctr"/>
                      <a:r>
                        <a:rPr lang="en-US" sz="2000" dirty="0"/>
                        <a:t>Importance</a:t>
                      </a:r>
                    </a:p>
                    <a:p>
                      <a:pPr algn="ctr"/>
                      <a:r>
                        <a:rPr lang="en-US" sz="2000" dirty="0"/>
                        <a:t>(Weighted Average)</a:t>
                      </a:r>
                    </a:p>
                  </a:txBody>
                  <a:tcPr/>
                </a:tc>
                <a:tc>
                  <a:txBody>
                    <a:bodyPr/>
                    <a:lstStyle/>
                    <a:p>
                      <a:pPr algn="ctr"/>
                      <a:r>
                        <a:rPr lang="en-US" sz="2000" b="1" dirty="0">
                          <a:latin typeface="Arial" panose="020B0604020202020204" pitchFamily="34" charset="0"/>
                          <a:cs typeface="Arial" panose="020B0604020202020204" pitchFamily="34" charset="0"/>
                        </a:rPr>
                        <a:t>Satisfaction</a:t>
                      </a:r>
                    </a:p>
                    <a:p>
                      <a:pPr algn="ctr"/>
                      <a:r>
                        <a:rPr lang="en-US" sz="2000" b="1" dirty="0">
                          <a:latin typeface="Arial" panose="020B0604020202020204" pitchFamily="34" charset="0"/>
                          <a:cs typeface="Arial" panose="020B0604020202020204" pitchFamily="34" charset="0"/>
                        </a:rPr>
                        <a:t>Weighted Avg.</a:t>
                      </a:r>
                    </a:p>
                  </a:txBody>
                  <a:tcPr/>
                </a:tc>
                <a:tc>
                  <a:txBody>
                    <a:bodyPr/>
                    <a:lstStyle/>
                    <a:p>
                      <a:pPr algn="ctr"/>
                      <a:r>
                        <a:rPr lang="en-US" sz="2000" dirty="0"/>
                        <a:t>% Slightly or  Significantly Above Expectation</a:t>
                      </a:r>
                    </a:p>
                  </a:txBody>
                  <a:tcPr/>
                </a:tc>
                <a:extLst>
                  <a:ext uri="{0D108BD9-81ED-4DB2-BD59-A6C34878D82A}">
                    <a16:rowId xmlns:a16="http://schemas.microsoft.com/office/drawing/2014/main" val="2344859517"/>
                  </a:ext>
                </a:extLst>
              </a:tr>
              <a:tr h="509568">
                <a:tc>
                  <a:txBody>
                    <a:bodyPr/>
                    <a:lstStyle/>
                    <a:p>
                      <a:pPr algn="ctr"/>
                      <a:r>
                        <a:rPr lang="en-US" sz="2400" b="1" dirty="0"/>
                        <a:t>#1</a:t>
                      </a:r>
                    </a:p>
                  </a:txBody>
                  <a:tcPr/>
                </a:tc>
                <a:tc>
                  <a:txBody>
                    <a:bodyPr/>
                    <a:lstStyle/>
                    <a:p>
                      <a:pPr algn="l"/>
                      <a:r>
                        <a:rPr lang="en-US" sz="2400" b="1" dirty="0">
                          <a:latin typeface="Arial" panose="020B0604020202020204" pitchFamily="34" charset="0"/>
                          <a:cs typeface="Arial" panose="020B0604020202020204" pitchFamily="34" charset="0"/>
                        </a:rPr>
                        <a:t>Safety</a:t>
                      </a:r>
                    </a:p>
                  </a:txBody>
                  <a:tcPr/>
                </a:tc>
                <a:tc>
                  <a:txBody>
                    <a:bodyPr/>
                    <a:lstStyle/>
                    <a:p>
                      <a:pPr algn="ctr"/>
                      <a:r>
                        <a:rPr lang="en-US" sz="2400" b="0" dirty="0"/>
                        <a:t>4.58</a:t>
                      </a:r>
                    </a:p>
                  </a:txBody>
                  <a:tcPr/>
                </a:tc>
                <a:tc>
                  <a:txBody>
                    <a:bodyPr/>
                    <a:lstStyle/>
                    <a:p>
                      <a:pPr algn="ctr"/>
                      <a:r>
                        <a:rPr lang="en-US" sz="2800" b="1" dirty="0">
                          <a:latin typeface="Arial" panose="020B0604020202020204" pitchFamily="34" charset="0"/>
                          <a:cs typeface="Arial" panose="020B0604020202020204" pitchFamily="34" charset="0"/>
                        </a:rPr>
                        <a:t>3.83</a:t>
                      </a:r>
                    </a:p>
                  </a:txBody>
                  <a:tcPr>
                    <a:solidFill>
                      <a:srgbClr val="00B050"/>
                    </a:solidFill>
                  </a:tcPr>
                </a:tc>
                <a:tc>
                  <a:txBody>
                    <a:bodyPr/>
                    <a:lstStyle/>
                    <a:p>
                      <a:pPr algn="ctr"/>
                      <a:r>
                        <a:rPr lang="en-US" sz="2800" b="1" dirty="0">
                          <a:latin typeface="Arial" panose="020B0604020202020204" pitchFamily="34" charset="0"/>
                          <a:cs typeface="Arial" panose="020B0604020202020204" pitchFamily="34" charset="0"/>
                        </a:rPr>
                        <a:t>58.0</a:t>
                      </a:r>
                    </a:p>
                  </a:txBody>
                  <a:tcPr>
                    <a:solidFill>
                      <a:srgbClr val="FFFF00"/>
                    </a:solidFill>
                  </a:tcPr>
                </a:tc>
                <a:extLst>
                  <a:ext uri="{0D108BD9-81ED-4DB2-BD59-A6C34878D82A}">
                    <a16:rowId xmlns:a16="http://schemas.microsoft.com/office/drawing/2014/main" val="2849829415"/>
                  </a:ext>
                </a:extLst>
              </a:tr>
              <a:tr h="509568">
                <a:tc>
                  <a:txBody>
                    <a:bodyPr/>
                    <a:lstStyle/>
                    <a:p>
                      <a:pPr algn="ctr"/>
                      <a:r>
                        <a:rPr lang="en-US" sz="2400" b="1" dirty="0"/>
                        <a:t>#2</a:t>
                      </a:r>
                    </a:p>
                  </a:txBody>
                  <a:tcPr/>
                </a:tc>
                <a:tc>
                  <a:txBody>
                    <a:bodyPr/>
                    <a:lstStyle/>
                    <a:p>
                      <a:pPr algn="l"/>
                      <a:r>
                        <a:rPr lang="en-US" sz="2000" b="1" dirty="0">
                          <a:latin typeface="Arial" panose="020B0604020202020204" pitchFamily="34" charset="0"/>
                          <a:cs typeface="Arial" panose="020B0604020202020204" pitchFamily="34" charset="0"/>
                        </a:rPr>
                        <a:t>Maintenance of Infrastructure</a:t>
                      </a:r>
                    </a:p>
                  </a:txBody>
                  <a:tcPr/>
                </a:tc>
                <a:tc>
                  <a:txBody>
                    <a:bodyPr/>
                    <a:lstStyle/>
                    <a:p>
                      <a:pPr algn="ctr"/>
                      <a:r>
                        <a:rPr lang="en-US" sz="2000" b="0" dirty="0"/>
                        <a:t>4.49</a:t>
                      </a:r>
                    </a:p>
                  </a:txBody>
                  <a:tcPr/>
                </a:tc>
                <a:tc>
                  <a:txBody>
                    <a:bodyPr/>
                    <a:lstStyle/>
                    <a:p>
                      <a:pPr algn="ctr"/>
                      <a:r>
                        <a:rPr lang="en-US" sz="2400" b="1" dirty="0">
                          <a:latin typeface="Arial" panose="020B0604020202020204" pitchFamily="34" charset="0"/>
                          <a:cs typeface="Arial" panose="020B0604020202020204" pitchFamily="34" charset="0"/>
                        </a:rPr>
                        <a:t>2.78</a:t>
                      </a:r>
                    </a:p>
                  </a:txBody>
                  <a:tcPr>
                    <a:solidFill>
                      <a:srgbClr val="FFFF00"/>
                    </a:solidFill>
                  </a:tcPr>
                </a:tc>
                <a:tc>
                  <a:txBody>
                    <a:bodyPr/>
                    <a:lstStyle/>
                    <a:p>
                      <a:pPr algn="ctr"/>
                      <a:r>
                        <a:rPr lang="en-US" sz="2400" dirty="0">
                          <a:latin typeface="Arial" panose="020B0604020202020204" pitchFamily="34" charset="0"/>
                          <a:cs typeface="Arial" panose="020B0604020202020204" pitchFamily="34" charset="0"/>
                        </a:rPr>
                        <a:t>23.6</a:t>
                      </a:r>
                    </a:p>
                  </a:txBody>
                  <a:tcPr>
                    <a:solidFill>
                      <a:schemeClr val="bg1"/>
                    </a:solidFill>
                  </a:tcPr>
                </a:tc>
                <a:extLst>
                  <a:ext uri="{0D108BD9-81ED-4DB2-BD59-A6C34878D82A}">
                    <a16:rowId xmlns:a16="http://schemas.microsoft.com/office/drawing/2014/main" val="1437123860"/>
                  </a:ext>
                </a:extLst>
              </a:tr>
              <a:tr h="5611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Community Appearance/Aesthetics</a:t>
                      </a:r>
                    </a:p>
                  </a:txBody>
                  <a:tcPr/>
                </a:tc>
                <a:tc>
                  <a:txBody>
                    <a:bodyPr/>
                    <a:lstStyle/>
                    <a:p>
                      <a:pPr algn="ctr"/>
                      <a:r>
                        <a:rPr lang="en-US" sz="2400" b="0" dirty="0"/>
                        <a:t>4.39</a:t>
                      </a:r>
                    </a:p>
                  </a:txBody>
                  <a:tcPr/>
                </a:tc>
                <a:tc>
                  <a:txBody>
                    <a:bodyPr/>
                    <a:lstStyle/>
                    <a:p>
                      <a:pPr algn="ctr"/>
                      <a:r>
                        <a:rPr lang="en-US" sz="2800" b="1" dirty="0">
                          <a:latin typeface="Arial" panose="020B0604020202020204" pitchFamily="34" charset="0"/>
                          <a:cs typeface="Arial" panose="020B0604020202020204" pitchFamily="34" charset="0"/>
                        </a:rPr>
                        <a:t>3.62</a:t>
                      </a:r>
                    </a:p>
                  </a:txBody>
                  <a:tcPr>
                    <a:solidFill>
                      <a:srgbClr val="00B050"/>
                    </a:solidFill>
                  </a:tcPr>
                </a:tc>
                <a:tc>
                  <a:txBody>
                    <a:bodyPr/>
                    <a:lstStyle/>
                    <a:p>
                      <a:pPr algn="ctr"/>
                      <a:r>
                        <a:rPr lang="en-US" sz="2800" b="1" dirty="0">
                          <a:latin typeface="Arial" panose="020B0604020202020204" pitchFamily="34" charset="0"/>
                          <a:cs typeface="Arial" panose="020B0604020202020204" pitchFamily="34" charset="0"/>
                        </a:rPr>
                        <a:t>35.5</a:t>
                      </a:r>
                    </a:p>
                  </a:txBody>
                  <a:tcPr>
                    <a:solidFill>
                      <a:srgbClr val="FFFF00"/>
                    </a:solidFill>
                  </a:tcPr>
                </a:tc>
                <a:extLst>
                  <a:ext uri="{0D108BD9-81ED-4DB2-BD59-A6C34878D82A}">
                    <a16:rowId xmlns:a16="http://schemas.microsoft.com/office/drawing/2014/main" val="3595790698"/>
                  </a:ext>
                </a:extLst>
              </a:tr>
              <a:tr h="509568">
                <a:tc>
                  <a:txBody>
                    <a:bodyPr/>
                    <a:lstStyle/>
                    <a:p>
                      <a:pPr algn="ctr"/>
                      <a:r>
                        <a:rPr lang="en-US" sz="2000" dirty="0"/>
                        <a:t>#4</a:t>
                      </a:r>
                    </a:p>
                  </a:txBody>
                  <a:tcPr/>
                </a:tc>
                <a:tc>
                  <a:txBody>
                    <a:bodyPr/>
                    <a:lstStyle/>
                    <a:p>
                      <a:pPr algn="l"/>
                      <a:r>
                        <a:rPr lang="en-US" sz="2000" b="1" dirty="0">
                          <a:latin typeface="Arial" panose="020B0604020202020204" pitchFamily="34" charset="0"/>
                          <a:cs typeface="Arial" panose="020B0604020202020204" pitchFamily="34" charset="0"/>
                        </a:rPr>
                        <a:t>Assessment Fee Value for the $</a:t>
                      </a:r>
                    </a:p>
                  </a:txBody>
                  <a:tcPr/>
                </a:tc>
                <a:tc>
                  <a:txBody>
                    <a:bodyPr/>
                    <a:lstStyle/>
                    <a:p>
                      <a:pPr algn="ctr"/>
                      <a:r>
                        <a:rPr lang="en-US" sz="2000" dirty="0"/>
                        <a:t>4.18</a:t>
                      </a:r>
                    </a:p>
                  </a:txBody>
                  <a:tcPr/>
                </a:tc>
                <a:tc>
                  <a:txBody>
                    <a:bodyPr/>
                    <a:lstStyle/>
                    <a:p>
                      <a:pPr algn="ctr"/>
                      <a:r>
                        <a:rPr lang="en-US" sz="2400" b="1" dirty="0">
                          <a:latin typeface="Arial" panose="020B0604020202020204" pitchFamily="34" charset="0"/>
                          <a:cs typeface="Arial" panose="020B0604020202020204" pitchFamily="34" charset="0"/>
                        </a:rPr>
                        <a:t>3.02</a:t>
                      </a:r>
                    </a:p>
                  </a:txBody>
                  <a:tcPr>
                    <a:solidFill>
                      <a:srgbClr val="FFFF00"/>
                    </a:solidFill>
                  </a:tcPr>
                </a:tc>
                <a:tc>
                  <a:txBody>
                    <a:bodyPr/>
                    <a:lstStyle/>
                    <a:p>
                      <a:pPr algn="ctr"/>
                      <a:r>
                        <a:rPr lang="en-US" sz="2400" dirty="0">
                          <a:latin typeface="Arial" panose="020B0604020202020204" pitchFamily="34" charset="0"/>
                          <a:cs typeface="Arial" panose="020B0604020202020204" pitchFamily="34" charset="0"/>
                        </a:rPr>
                        <a:t>24.7</a:t>
                      </a:r>
                    </a:p>
                  </a:txBody>
                  <a:tcPr>
                    <a:solidFill>
                      <a:schemeClr val="bg1"/>
                    </a:solidFill>
                  </a:tcPr>
                </a:tc>
                <a:extLst>
                  <a:ext uri="{0D108BD9-81ED-4DB2-BD59-A6C34878D82A}">
                    <a16:rowId xmlns:a16="http://schemas.microsoft.com/office/drawing/2014/main" val="1733360917"/>
                  </a:ext>
                </a:extLst>
              </a:tr>
              <a:tr h="509568">
                <a:tc>
                  <a:txBody>
                    <a:bodyPr/>
                    <a:lstStyle/>
                    <a:p>
                      <a:pPr algn="ctr"/>
                      <a:r>
                        <a:rPr lang="en-US" sz="2000" dirty="0"/>
                        <a:t>#5</a:t>
                      </a:r>
                    </a:p>
                  </a:txBody>
                  <a:tcPr/>
                </a:tc>
                <a:tc>
                  <a:txBody>
                    <a:bodyPr/>
                    <a:lstStyle/>
                    <a:p>
                      <a:pPr algn="l"/>
                      <a:r>
                        <a:rPr lang="en-US" sz="2000" b="1" dirty="0">
                          <a:latin typeface="Arial" panose="020B0604020202020204" pitchFamily="34" charset="0"/>
                          <a:cs typeface="Arial" panose="020B0604020202020204" pitchFamily="34" charset="0"/>
                        </a:rPr>
                        <a:t>Ocean Pines Customer Service</a:t>
                      </a:r>
                    </a:p>
                  </a:txBody>
                  <a:tcPr/>
                </a:tc>
                <a:tc>
                  <a:txBody>
                    <a:bodyPr/>
                    <a:lstStyle/>
                    <a:p>
                      <a:pPr algn="ctr"/>
                      <a:r>
                        <a:rPr lang="en-US" sz="2000" dirty="0"/>
                        <a:t>4.13</a:t>
                      </a:r>
                    </a:p>
                  </a:txBody>
                  <a:tcPr/>
                </a:tc>
                <a:tc>
                  <a:txBody>
                    <a:bodyPr/>
                    <a:lstStyle/>
                    <a:p>
                      <a:pPr algn="ctr"/>
                      <a:r>
                        <a:rPr lang="en-US" sz="2400" b="1" dirty="0">
                          <a:latin typeface="Arial" panose="020B0604020202020204" pitchFamily="34" charset="0"/>
                          <a:cs typeface="Arial" panose="020B0604020202020204" pitchFamily="34" charset="0"/>
                        </a:rPr>
                        <a:t>3.22</a:t>
                      </a:r>
                    </a:p>
                  </a:txBody>
                  <a:tcPr>
                    <a:solidFill>
                      <a:srgbClr val="FFFF00"/>
                    </a:solidFill>
                  </a:tcPr>
                </a:tc>
                <a:tc>
                  <a:txBody>
                    <a:bodyPr/>
                    <a:lstStyle/>
                    <a:p>
                      <a:pPr algn="ctr"/>
                      <a:r>
                        <a:rPr lang="en-US" sz="2400" dirty="0">
                          <a:latin typeface="Arial" panose="020B0604020202020204" pitchFamily="34" charset="0"/>
                          <a:cs typeface="Arial" panose="020B0604020202020204" pitchFamily="34" charset="0"/>
                        </a:rPr>
                        <a:t>34.0</a:t>
                      </a:r>
                    </a:p>
                  </a:txBody>
                  <a:tcPr>
                    <a:solidFill>
                      <a:srgbClr val="FFFF00"/>
                    </a:solidFill>
                  </a:tcPr>
                </a:tc>
                <a:extLst>
                  <a:ext uri="{0D108BD9-81ED-4DB2-BD59-A6C34878D82A}">
                    <a16:rowId xmlns:a16="http://schemas.microsoft.com/office/drawing/2014/main" val="290508318"/>
                  </a:ext>
                </a:extLst>
              </a:tr>
            </a:tbl>
          </a:graphicData>
        </a:graphic>
      </p:graphicFrame>
      <p:sp>
        <p:nvSpPr>
          <p:cNvPr id="5" name="TextBox 4">
            <a:extLst>
              <a:ext uri="{FF2B5EF4-FFF2-40B4-BE49-F238E27FC236}">
                <a16:creationId xmlns:a16="http://schemas.microsoft.com/office/drawing/2014/main" id="{CC7144A9-8FF3-421B-A5E2-61CEDC65411D}"/>
              </a:ext>
            </a:extLst>
          </p:cNvPr>
          <p:cNvSpPr txBox="1"/>
          <p:nvPr/>
        </p:nvSpPr>
        <p:spPr>
          <a:xfrm>
            <a:off x="79680" y="5629922"/>
            <a:ext cx="12112320"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Conclusion: Safety &amp; community appearance/aesthetics are slightly</a:t>
            </a:r>
          </a:p>
          <a:p>
            <a:pPr algn="ctr"/>
            <a:r>
              <a:rPr lang="en-US" sz="2400" b="1" dirty="0">
                <a:latin typeface="Arial" panose="020B0604020202020204" pitchFamily="34" charset="0"/>
                <a:cs typeface="Arial" panose="020B0604020202020204" pitchFamily="34" charset="0"/>
              </a:rPr>
              <a:t>exceeding expectations; others are meeting expectations….however…</a:t>
            </a:r>
          </a:p>
        </p:txBody>
      </p:sp>
      <p:sp>
        <p:nvSpPr>
          <p:cNvPr id="6" name="Title 1">
            <a:extLst>
              <a:ext uri="{FF2B5EF4-FFF2-40B4-BE49-F238E27FC236}">
                <a16:creationId xmlns:a16="http://schemas.microsoft.com/office/drawing/2014/main" id="{AD685709-E6F2-493D-B81A-9C28D802897C}"/>
              </a:ext>
            </a:extLst>
          </p:cNvPr>
          <p:cNvSpPr txBox="1">
            <a:spLocks/>
          </p:cNvSpPr>
          <p:nvPr/>
        </p:nvSpPr>
        <p:spPr>
          <a:xfrm>
            <a:off x="983208" y="1389940"/>
            <a:ext cx="8229600" cy="391272"/>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1" kern="1200">
                <a:solidFill>
                  <a:schemeClr val="tx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b="1" i="0" u="none" strike="noStrike" kern="1200" cap="none" spc="0" normalizeH="0" baseline="0" noProof="0" dirty="0">
              <a:ln>
                <a:noFill/>
              </a:ln>
              <a:solidFill>
                <a:srgbClr val="333333"/>
              </a:solidFill>
              <a:effectLst/>
              <a:uLnTx/>
              <a:uFillTx/>
              <a:latin typeface="Arial"/>
              <a:ea typeface="+mj-ea"/>
              <a:cs typeface="Arial"/>
            </a:endParaRPr>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37E5E61E-D468-41CC-8694-3A47D009381B}"/>
                  </a:ext>
                </a:extLst>
              </p14:cNvPr>
              <p14:cNvContentPartPr/>
              <p14:nvPr/>
            </p14:nvContentPartPr>
            <p14:xfrm>
              <a:off x="79680" y="897575"/>
              <a:ext cx="360" cy="360"/>
            </p14:xfrm>
          </p:contentPart>
        </mc:Choice>
        <mc:Fallback xmlns="">
          <p:pic>
            <p:nvPicPr>
              <p:cNvPr id="8" name="Ink 7">
                <a:extLst>
                  <a:ext uri="{FF2B5EF4-FFF2-40B4-BE49-F238E27FC236}">
                    <a16:creationId xmlns:a16="http://schemas.microsoft.com/office/drawing/2014/main" id="{37E5E61E-D468-41CC-8694-3A47D009381B}"/>
                  </a:ext>
                </a:extLst>
              </p:cNvPr>
              <p:cNvPicPr/>
              <p:nvPr/>
            </p:nvPicPr>
            <p:blipFill>
              <a:blip r:embed="rId3"/>
              <a:stretch>
                <a:fillRect/>
              </a:stretch>
            </p:blipFill>
            <p:spPr>
              <a:xfrm>
                <a:off x="70680" y="888935"/>
                <a:ext cx="18000" cy="18000"/>
              </a:xfrm>
              <a:prstGeom prst="rect">
                <a:avLst/>
              </a:prstGeom>
            </p:spPr>
          </p:pic>
        </mc:Fallback>
      </mc:AlternateContent>
      <p:grpSp>
        <p:nvGrpSpPr>
          <p:cNvPr id="13" name="Group 12">
            <a:extLst>
              <a:ext uri="{FF2B5EF4-FFF2-40B4-BE49-F238E27FC236}">
                <a16:creationId xmlns:a16="http://schemas.microsoft.com/office/drawing/2014/main" id="{81F1D3DB-75A6-4F4F-AECD-7E3B7F61ABA4}"/>
              </a:ext>
            </a:extLst>
          </p:cNvPr>
          <p:cNvGrpSpPr/>
          <p:nvPr/>
        </p:nvGrpSpPr>
        <p:grpSpPr>
          <a:xfrm>
            <a:off x="10892280" y="95495"/>
            <a:ext cx="360" cy="360"/>
            <a:chOff x="10892280" y="95495"/>
            <a:chExt cx="360" cy="360"/>
          </a:xfrm>
        </p:grpSpPr>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D97F31D1-9192-4132-A67F-E6F5E37EB160}"/>
                    </a:ext>
                  </a:extLst>
                </p14:cNvPr>
                <p14:cNvContentPartPr/>
                <p14:nvPr/>
              </p14:nvContentPartPr>
              <p14:xfrm>
                <a:off x="10892280" y="95495"/>
                <a:ext cx="360" cy="360"/>
              </p14:xfrm>
            </p:contentPart>
          </mc:Choice>
          <mc:Fallback xmlns="">
            <p:pic>
              <p:nvPicPr>
                <p:cNvPr id="11" name="Ink 10">
                  <a:extLst>
                    <a:ext uri="{FF2B5EF4-FFF2-40B4-BE49-F238E27FC236}">
                      <a16:creationId xmlns:a16="http://schemas.microsoft.com/office/drawing/2014/main" id="{D97F31D1-9192-4132-A67F-E6F5E37EB160}"/>
                    </a:ext>
                  </a:extLst>
                </p:cNvPr>
                <p:cNvPicPr/>
                <p:nvPr/>
              </p:nvPicPr>
              <p:blipFill>
                <a:blip r:embed="rId3"/>
                <a:stretch>
                  <a:fillRect/>
                </a:stretch>
              </p:blipFill>
              <p:spPr>
                <a:xfrm>
                  <a:off x="10883280" y="868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EC59C508-8904-4C6E-A255-92A2102E6F12}"/>
                    </a:ext>
                  </a:extLst>
                </p14:cNvPr>
                <p14:cNvContentPartPr/>
                <p14:nvPr/>
              </p14:nvContentPartPr>
              <p14:xfrm>
                <a:off x="10892280" y="95495"/>
                <a:ext cx="360" cy="360"/>
              </p14:xfrm>
            </p:contentPart>
          </mc:Choice>
          <mc:Fallback xmlns="">
            <p:pic>
              <p:nvPicPr>
                <p:cNvPr id="12" name="Ink 11">
                  <a:extLst>
                    <a:ext uri="{FF2B5EF4-FFF2-40B4-BE49-F238E27FC236}">
                      <a16:creationId xmlns:a16="http://schemas.microsoft.com/office/drawing/2014/main" id="{EC59C508-8904-4C6E-A255-92A2102E6F12}"/>
                    </a:ext>
                  </a:extLst>
                </p:cNvPr>
                <p:cNvPicPr/>
                <p:nvPr/>
              </p:nvPicPr>
              <p:blipFill>
                <a:blip r:embed="rId3"/>
                <a:stretch>
                  <a:fillRect/>
                </a:stretch>
              </p:blipFill>
              <p:spPr>
                <a:xfrm>
                  <a:off x="10883280" y="86855"/>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35B76F1D-D2E6-40C0-9EB3-0D51445A202B}"/>
                  </a:ext>
                </a:extLst>
              </p14:cNvPr>
              <p14:cNvContentPartPr/>
              <p14:nvPr/>
            </p14:nvContentPartPr>
            <p14:xfrm>
              <a:off x="10892280" y="239855"/>
              <a:ext cx="360" cy="360"/>
            </p14:xfrm>
          </p:contentPart>
        </mc:Choice>
        <mc:Fallback xmlns="">
          <p:pic>
            <p:nvPicPr>
              <p:cNvPr id="14" name="Ink 13">
                <a:extLst>
                  <a:ext uri="{FF2B5EF4-FFF2-40B4-BE49-F238E27FC236}">
                    <a16:creationId xmlns:a16="http://schemas.microsoft.com/office/drawing/2014/main" id="{35B76F1D-D2E6-40C0-9EB3-0D51445A202B}"/>
                  </a:ext>
                </a:extLst>
              </p:cNvPr>
              <p:cNvPicPr/>
              <p:nvPr/>
            </p:nvPicPr>
            <p:blipFill>
              <a:blip r:embed="rId3"/>
              <a:stretch>
                <a:fillRect/>
              </a:stretch>
            </p:blipFill>
            <p:spPr>
              <a:xfrm>
                <a:off x="10883280" y="23121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F514316C-F357-4D1A-9D79-3ABBE6D95CDE}"/>
                  </a:ext>
                </a:extLst>
              </p14:cNvPr>
              <p14:cNvContentPartPr/>
              <p14:nvPr/>
            </p14:nvContentPartPr>
            <p14:xfrm>
              <a:off x="11052840" y="464855"/>
              <a:ext cx="360" cy="360"/>
            </p14:xfrm>
          </p:contentPart>
        </mc:Choice>
        <mc:Fallback xmlns="">
          <p:pic>
            <p:nvPicPr>
              <p:cNvPr id="15" name="Ink 14">
                <a:extLst>
                  <a:ext uri="{FF2B5EF4-FFF2-40B4-BE49-F238E27FC236}">
                    <a16:creationId xmlns:a16="http://schemas.microsoft.com/office/drawing/2014/main" id="{F514316C-F357-4D1A-9D79-3ABBE6D95CDE}"/>
                  </a:ext>
                </a:extLst>
              </p:cNvPr>
              <p:cNvPicPr/>
              <p:nvPr/>
            </p:nvPicPr>
            <p:blipFill>
              <a:blip r:embed="rId3"/>
              <a:stretch>
                <a:fillRect/>
              </a:stretch>
            </p:blipFill>
            <p:spPr>
              <a:xfrm>
                <a:off x="11043840" y="4558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id="{36C0CF04-9967-40D5-9371-2B5313F0DEA5}"/>
                  </a:ext>
                </a:extLst>
              </p14:cNvPr>
              <p14:cNvContentPartPr/>
              <p14:nvPr/>
            </p14:nvContentPartPr>
            <p14:xfrm>
              <a:off x="14180880" y="561335"/>
              <a:ext cx="360" cy="360"/>
            </p14:xfrm>
          </p:contentPart>
        </mc:Choice>
        <mc:Fallback xmlns="">
          <p:pic>
            <p:nvPicPr>
              <p:cNvPr id="16" name="Ink 15">
                <a:extLst>
                  <a:ext uri="{FF2B5EF4-FFF2-40B4-BE49-F238E27FC236}">
                    <a16:creationId xmlns:a16="http://schemas.microsoft.com/office/drawing/2014/main" id="{36C0CF04-9967-40D5-9371-2B5313F0DEA5}"/>
                  </a:ext>
                </a:extLst>
              </p:cNvPr>
              <p:cNvPicPr/>
              <p:nvPr/>
            </p:nvPicPr>
            <p:blipFill>
              <a:blip r:embed="rId3"/>
              <a:stretch>
                <a:fillRect/>
              </a:stretch>
            </p:blipFill>
            <p:spPr>
              <a:xfrm>
                <a:off x="14171880" y="55233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CCB541A7-A07B-4774-87D6-E896DBE1B35E}"/>
                  </a:ext>
                </a:extLst>
              </p14:cNvPr>
              <p14:cNvContentPartPr/>
              <p14:nvPr/>
            </p14:nvContentPartPr>
            <p14:xfrm>
              <a:off x="8630040" y="3753455"/>
              <a:ext cx="360" cy="360"/>
            </p14:xfrm>
          </p:contentPart>
        </mc:Choice>
        <mc:Fallback xmlns="">
          <p:pic>
            <p:nvPicPr>
              <p:cNvPr id="19" name="Ink 18">
                <a:extLst>
                  <a:ext uri="{FF2B5EF4-FFF2-40B4-BE49-F238E27FC236}">
                    <a16:creationId xmlns:a16="http://schemas.microsoft.com/office/drawing/2014/main" id="{CCB541A7-A07B-4774-87D6-E896DBE1B35E}"/>
                  </a:ext>
                </a:extLst>
              </p:cNvPr>
              <p:cNvPicPr/>
              <p:nvPr/>
            </p:nvPicPr>
            <p:blipFill>
              <a:blip r:embed="rId10"/>
              <a:stretch>
                <a:fillRect/>
              </a:stretch>
            </p:blipFill>
            <p:spPr>
              <a:xfrm>
                <a:off x="8612040" y="373581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 name="Ink 19">
                <a:extLst>
                  <a:ext uri="{FF2B5EF4-FFF2-40B4-BE49-F238E27FC236}">
                    <a16:creationId xmlns:a16="http://schemas.microsoft.com/office/drawing/2014/main" id="{954B5F3F-F2C3-4124-83B5-866F1A20C898}"/>
                  </a:ext>
                </a:extLst>
              </p14:cNvPr>
              <p14:cNvContentPartPr/>
              <p14:nvPr/>
            </p14:nvContentPartPr>
            <p14:xfrm>
              <a:off x="3304200" y="-48865"/>
              <a:ext cx="360" cy="360"/>
            </p14:xfrm>
          </p:contentPart>
        </mc:Choice>
        <mc:Fallback xmlns="">
          <p:pic>
            <p:nvPicPr>
              <p:cNvPr id="20" name="Ink 19">
                <a:extLst>
                  <a:ext uri="{FF2B5EF4-FFF2-40B4-BE49-F238E27FC236}">
                    <a16:creationId xmlns:a16="http://schemas.microsoft.com/office/drawing/2014/main" id="{954B5F3F-F2C3-4124-83B5-866F1A20C898}"/>
                  </a:ext>
                </a:extLst>
              </p:cNvPr>
              <p:cNvPicPr/>
              <p:nvPr/>
            </p:nvPicPr>
            <p:blipFill>
              <a:blip r:embed="rId10"/>
              <a:stretch>
                <a:fillRect/>
              </a:stretch>
            </p:blipFill>
            <p:spPr>
              <a:xfrm>
                <a:off x="3286200" y="-6650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 name="Ink 24">
                <a:extLst>
                  <a:ext uri="{FF2B5EF4-FFF2-40B4-BE49-F238E27FC236}">
                    <a16:creationId xmlns:a16="http://schemas.microsoft.com/office/drawing/2014/main" id="{A8B038EA-8D39-4374-8425-BA2B345D0811}"/>
                  </a:ext>
                </a:extLst>
              </p14:cNvPr>
              <p14:cNvContentPartPr/>
              <p14:nvPr/>
            </p14:nvContentPartPr>
            <p14:xfrm>
              <a:off x="9352200" y="3641451"/>
              <a:ext cx="360" cy="360"/>
            </p14:xfrm>
          </p:contentPart>
        </mc:Choice>
        <mc:Fallback xmlns="">
          <p:pic>
            <p:nvPicPr>
              <p:cNvPr id="25" name="Ink 24">
                <a:extLst>
                  <a:ext uri="{FF2B5EF4-FFF2-40B4-BE49-F238E27FC236}">
                    <a16:creationId xmlns:a16="http://schemas.microsoft.com/office/drawing/2014/main" id="{A8B038EA-8D39-4374-8425-BA2B345D0811}"/>
                  </a:ext>
                </a:extLst>
              </p:cNvPr>
              <p:cNvPicPr/>
              <p:nvPr/>
            </p:nvPicPr>
            <p:blipFill>
              <a:blip r:embed="rId10"/>
              <a:stretch>
                <a:fillRect/>
              </a:stretch>
            </p:blipFill>
            <p:spPr>
              <a:xfrm>
                <a:off x="9334200" y="362345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2" name="Ink 31">
                <a:extLst>
                  <a:ext uri="{FF2B5EF4-FFF2-40B4-BE49-F238E27FC236}">
                    <a16:creationId xmlns:a16="http://schemas.microsoft.com/office/drawing/2014/main" id="{84658E5B-2A2A-4D78-9577-C89FBC48507B}"/>
                  </a:ext>
                </a:extLst>
              </p14:cNvPr>
              <p14:cNvContentPartPr/>
              <p14:nvPr/>
            </p14:nvContentPartPr>
            <p14:xfrm>
              <a:off x="14453760" y="2806971"/>
              <a:ext cx="360" cy="360"/>
            </p14:xfrm>
          </p:contentPart>
        </mc:Choice>
        <mc:Fallback xmlns="">
          <p:pic>
            <p:nvPicPr>
              <p:cNvPr id="32" name="Ink 31">
                <a:extLst>
                  <a:ext uri="{FF2B5EF4-FFF2-40B4-BE49-F238E27FC236}">
                    <a16:creationId xmlns:a16="http://schemas.microsoft.com/office/drawing/2014/main" id="{84658E5B-2A2A-4D78-9577-C89FBC48507B}"/>
                  </a:ext>
                </a:extLst>
              </p:cNvPr>
              <p:cNvPicPr/>
              <p:nvPr/>
            </p:nvPicPr>
            <p:blipFill>
              <a:blip r:embed="rId10"/>
              <a:stretch>
                <a:fillRect/>
              </a:stretch>
            </p:blipFill>
            <p:spPr>
              <a:xfrm>
                <a:off x="14435760" y="2789331"/>
                <a:ext cx="36000" cy="36000"/>
              </a:xfrm>
              <a:prstGeom prst="rect">
                <a:avLst/>
              </a:prstGeom>
            </p:spPr>
          </p:pic>
        </mc:Fallback>
      </mc:AlternateContent>
    </p:spTree>
    <p:extLst>
      <p:ext uri="{BB962C8B-B14F-4D97-AF65-F5344CB8AC3E}">
        <p14:creationId xmlns:p14="http://schemas.microsoft.com/office/powerpoint/2010/main" val="272714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10993-CEE1-4595-8944-9109349C1860}"/>
              </a:ext>
            </a:extLst>
          </p:cNvPr>
          <p:cNvSpPr>
            <a:spLocks noGrp="1"/>
          </p:cNvSpPr>
          <p:nvPr>
            <p:ph type="title"/>
          </p:nvPr>
        </p:nvSpPr>
        <p:spPr>
          <a:xfrm>
            <a:off x="469481" y="154258"/>
            <a:ext cx="11481885" cy="1450757"/>
          </a:xfrm>
        </p:spPr>
        <p:txBody>
          <a:bodyPr>
            <a:normAutofit/>
          </a:bodyPr>
          <a:lstStyle/>
          <a:p>
            <a:r>
              <a:rPr lang="en-US" sz="3100" b="1" dirty="0">
                <a:latin typeface="Arial" panose="020B0604020202020204" pitchFamily="34" charset="0"/>
                <a:cs typeface="Arial" panose="020B0604020202020204" pitchFamily="34" charset="0"/>
              </a:rPr>
              <a:t>How is Ocean Pines Currently Meeting Expectations?</a:t>
            </a:r>
            <a:br>
              <a:rPr lang="en-US"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Q5. As a property owner or resident, please rate how Ocean Pines is currently meeting your expectations with regard to the following? (1=Significantly Below Expectations; 5=Significantly Above Expectations)</a:t>
            </a:r>
          </a:p>
        </p:txBody>
      </p:sp>
      <p:sp>
        <p:nvSpPr>
          <p:cNvPr id="3" name="Content Placeholder 2">
            <a:extLst>
              <a:ext uri="{FF2B5EF4-FFF2-40B4-BE49-F238E27FC236}">
                <a16:creationId xmlns:a16="http://schemas.microsoft.com/office/drawing/2014/main" id="{518CD58E-2F8C-4AEF-9E55-ADB31E9E2D2F}"/>
              </a:ext>
            </a:extLst>
          </p:cNvPr>
          <p:cNvSpPr>
            <a:spLocks noGrp="1"/>
          </p:cNvSpPr>
          <p:nvPr>
            <p:ph idx="1"/>
          </p:nvPr>
        </p:nvSpPr>
        <p:spPr>
          <a:xfrm>
            <a:off x="305709" y="2108201"/>
            <a:ext cx="10994637" cy="4463196"/>
          </a:xfrm>
        </p:spPr>
        <p:txBody>
          <a:bodyPr>
            <a:normAutofit/>
          </a:bodyPr>
          <a:lstStyle/>
          <a:p>
            <a:pPr marL="201168" lvl="1" indent="0">
              <a:spcBef>
                <a:spcPts val="0"/>
              </a:spcBef>
              <a:spcAft>
                <a:spcPts val="0"/>
              </a:spcAft>
              <a:buNone/>
              <a:tabLst>
                <a:tab pos="457200" algn="l"/>
              </a:tabLst>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p>
        </p:txBody>
      </p:sp>
      <p:graphicFrame>
        <p:nvGraphicFramePr>
          <p:cNvPr id="4" name="Table 4">
            <a:extLst>
              <a:ext uri="{FF2B5EF4-FFF2-40B4-BE49-F238E27FC236}">
                <a16:creationId xmlns:a16="http://schemas.microsoft.com/office/drawing/2014/main" id="{A2BE5DAE-5D96-4E09-BB74-037C7BBF40F6}"/>
              </a:ext>
            </a:extLst>
          </p:cNvPr>
          <p:cNvGraphicFramePr>
            <a:graphicFrameLocks noGrp="1"/>
          </p:cNvGraphicFramePr>
          <p:nvPr/>
        </p:nvGraphicFramePr>
        <p:xfrm>
          <a:off x="133135" y="1649751"/>
          <a:ext cx="11925729" cy="3745152"/>
        </p:xfrm>
        <a:graphic>
          <a:graphicData uri="http://schemas.openxmlformats.org/drawingml/2006/table">
            <a:tbl>
              <a:tblPr firstRow="1" bandRow="1">
                <a:tableStyleId>{5C22544A-7EE6-4342-B048-85BDC9FD1C3A}</a:tableStyleId>
              </a:tblPr>
              <a:tblGrid>
                <a:gridCol w="1588169">
                  <a:extLst>
                    <a:ext uri="{9D8B030D-6E8A-4147-A177-3AD203B41FA5}">
                      <a16:colId xmlns:a16="http://schemas.microsoft.com/office/drawing/2014/main" val="2100641239"/>
                    </a:ext>
                  </a:extLst>
                </a:gridCol>
                <a:gridCol w="4042027">
                  <a:extLst>
                    <a:ext uri="{9D8B030D-6E8A-4147-A177-3AD203B41FA5}">
                      <a16:colId xmlns:a16="http://schemas.microsoft.com/office/drawing/2014/main" val="3964036983"/>
                    </a:ext>
                  </a:extLst>
                </a:gridCol>
                <a:gridCol w="1828800">
                  <a:extLst>
                    <a:ext uri="{9D8B030D-6E8A-4147-A177-3AD203B41FA5}">
                      <a16:colId xmlns:a16="http://schemas.microsoft.com/office/drawing/2014/main" val="3502342836"/>
                    </a:ext>
                  </a:extLst>
                </a:gridCol>
                <a:gridCol w="2149642">
                  <a:extLst>
                    <a:ext uri="{9D8B030D-6E8A-4147-A177-3AD203B41FA5}">
                      <a16:colId xmlns:a16="http://schemas.microsoft.com/office/drawing/2014/main" val="311537967"/>
                    </a:ext>
                  </a:extLst>
                </a:gridCol>
                <a:gridCol w="2317091">
                  <a:extLst>
                    <a:ext uri="{9D8B030D-6E8A-4147-A177-3AD203B41FA5}">
                      <a16:colId xmlns:a16="http://schemas.microsoft.com/office/drawing/2014/main" val="2841619686"/>
                    </a:ext>
                  </a:extLst>
                </a:gridCol>
              </a:tblGrid>
              <a:tr h="212340">
                <a:tc>
                  <a:txBody>
                    <a:bodyPr/>
                    <a:lstStyle/>
                    <a:p>
                      <a:pPr algn="ctr"/>
                      <a:r>
                        <a:rPr lang="en-US" sz="2000" dirty="0"/>
                        <a:t>Rank</a:t>
                      </a:r>
                    </a:p>
                    <a:p>
                      <a:pPr algn="ctr"/>
                      <a:r>
                        <a:rPr lang="en-US" sz="2000" dirty="0"/>
                        <a:t>(Importance)</a:t>
                      </a:r>
                    </a:p>
                  </a:txBody>
                  <a:tcPr/>
                </a:tc>
                <a:tc>
                  <a:txBody>
                    <a:bodyPr/>
                    <a:lstStyle/>
                    <a:p>
                      <a:pPr algn="ctr"/>
                      <a:r>
                        <a:rPr lang="en-US" sz="2400" dirty="0"/>
                        <a:t>Attribute</a:t>
                      </a:r>
                    </a:p>
                  </a:txBody>
                  <a:tcPr/>
                </a:tc>
                <a:tc>
                  <a:txBody>
                    <a:bodyPr/>
                    <a:lstStyle/>
                    <a:p>
                      <a:pPr algn="ctr"/>
                      <a:r>
                        <a:rPr lang="en-US" sz="2000" dirty="0"/>
                        <a:t>Importance</a:t>
                      </a:r>
                    </a:p>
                    <a:p>
                      <a:pPr algn="ctr"/>
                      <a:r>
                        <a:rPr lang="en-US" sz="2000" dirty="0"/>
                        <a:t>(Weighted Average)</a:t>
                      </a:r>
                    </a:p>
                  </a:txBody>
                  <a:tcPr/>
                </a:tc>
                <a:tc>
                  <a:txBody>
                    <a:bodyPr/>
                    <a:lstStyle/>
                    <a:p>
                      <a:pPr algn="ctr"/>
                      <a:r>
                        <a:rPr lang="en-US" sz="2000" b="1" dirty="0">
                          <a:latin typeface="Arial" panose="020B0604020202020204" pitchFamily="34" charset="0"/>
                          <a:cs typeface="Arial" panose="020B0604020202020204" pitchFamily="34" charset="0"/>
                        </a:rPr>
                        <a:t>Satisfaction</a:t>
                      </a:r>
                    </a:p>
                    <a:p>
                      <a:pPr algn="ctr"/>
                      <a:r>
                        <a:rPr lang="en-US" sz="2000" b="1" dirty="0">
                          <a:latin typeface="Arial" panose="020B0604020202020204" pitchFamily="34" charset="0"/>
                          <a:cs typeface="Arial" panose="020B0604020202020204" pitchFamily="34" charset="0"/>
                        </a:rPr>
                        <a:t>Weighted Avg.</a:t>
                      </a:r>
                    </a:p>
                  </a:txBody>
                  <a:tcPr/>
                </a:tc>
                <a:tc>
                  <a:txBody>
                    <a:bodyPr/>
                    <a:lstStyle/>
                    <a:p>
                      <a:pPr algn="ctr"/>
                      <a:r>
                        <a:rPr lang="en-US" sz="2000" dirty="0"/>
                        <a:t>% Slightly or  Significantly Above Expectation</a:t>
                      </a:r>
                    </a:p>
                  </a:txBody>
                  <a:tcPr/>
                </a:tc>
                <a:extLst>
                  <a:ext uri="{0D108BD9-81ED-4DB2-BD59-A6C34878D82A}">
                    <a16:rowId xmlns:a16="http://schemas.microsoft.com/office/drawing/2014/main" val="2344859517"/>
                  </a:ext>
                </a:extLst>
              </a:tr>
              <a:tr h="509568">
                <a:tc>
                  <a:txBody>
                    <a:bodyPr/>
                    <a:lstStyle/>
                    <a:p>
                      <a:pPr algn="ctr"/>
                      <a:r>
                        <a:rPr lang="en-US" sz="2400" b="1" dirty="0"/>
                        <a:t>#1</a:t>
                      </a:r>
                    </a:p>
                  </a:txBody>
                  <a:tcPr/>
                </a:tc>
                <a:tc>
                  <a:txBody>
                    <a:bodyPr/>
                    <a:lstStyle/>
                    <a:p>
                      <a:pPr algn="l"/>
                      <a:r>
                        <a:rPr lang="en-US" sz="2000" b="1" dirty="0">
                          <a:latin typeface="Arial" panose="020B0604020202020204" pitchFamily="34" charset="0"/>
                          <a:cs typeface="Arial" panose="020B0604020202020204" pitchFamily="34" charset="0"/>
                        </a:rPr>
                        <a:t>Safety</a:t>
                      </a:r>
                    </a:p>
                  </a:txBody>
                  <a:tcPr/>
                </a:tc>
                <a:tc>
                  <a:txBody>
                    <a:bodyPr/>
                    <a:lstStyle/>
                    <a:p>
                      <a:pPr algn="ctr"/>
                      <a:r>
                        <a:rPr lang="en-US" sz="2400" b="0" dirty="0"/>
                        <a:t>4.58</a:t>
                      </a:r>
                    </a:p>
                  </a:txBody>
                  <a:tcPr/>
                </a:tc>
                <a:tc>
                  <a:txBody>
                    <a:bodyPr/>
                    <a:lstStyle/>
                    <a:p>
                      <a:pPr algn="ctr"/>
                      <a:r>
                        <a:rPr lang="en-US" sz="2000" b="1" dirty="0">
                          <a:latin typeface="Arial" panose="020B0604020202020204" pitchFamily="34" charset="0"/>
                          <a:cs typeface="Arial" panose="020B0604020202020204" pitchFamily="34" charset="0"/>
                        </a:rPr>
                        <a:t>3.83</a:t>
                      </a:r>
                    </a:p>
                  </a:txBody>
                  <a:tcPr>
                    <a:solidFill>
                      <a:schemeClr val="bg2"/>
                    </a:solidFill>
                  </a:tcPr>
                </a:tc>
                <a:tc>
                  <a:txBody>
                    <a:bodyPr/>
                    <a:lstStyle/>
                    <a:p>
                      <a:pPr algn="ctr"/>
                      <a:r>
                        <a:rPr lang="en-US" sz="2400" b="1" dirty="0">
                          <a:latin typeface="Arial" panose="020B0604020202020204" pitchFamily="34" charset="0"/>
                          <a:cs typeface="Arial" panose="020B0604020202020204" pitchFamily="34" charset="0"/>
                        </a:rPr>
                        <a:t>58.0</a:t>
                      </a:r>
                    </a:p>
                  </a:txBody>
                  <a:tcPr>
                    <a:solidFill>
                      <a:srgbClr val="FFFF00"/>
                    </a:solidFill>
                  </a:tcPr>
                </a:tc>
                <a:extLst>
                  <a:ext uri="{0D108BD9-81ED-4DB2-BD59-A6C34878D82A}">
                    <a16:rowId xmlns:a16="http://schemas.microsoft.com/office/drawing/2014/main" val="2849829415"/>
                  </a:ext>
                </a:extLst>
              </a:tr>
              <a:tr h="509568">
                <a:tc>
                  <a:txBody>
                    <a:bodyPr/>
                    <a:lstStyle/>
                    <a:p>
                      <a:pPr algn="ctr"/>
                      <a:r>
                        <a:rPr lang="en-US" sz="2400" b="1" dirty="0"/>
                        <a:t>#2</a:t>
                      </a:r>
                    </a:p>
                  </a:txBody>
                  <a:tcPr/>
                </a:tc>
                <a:tc>
                  <a:txBody>
                    <a:bodyPr/>
                    <a:lstStyle/>
                    <a:p>
                      <a:pPr algn="l"/>
                      <a:r>
                        <a:rPr lang="en-US" sz="2000" b="1" dirty="0">
                          <a:latin typeface="Arial" panose="020B0604020202020204" pitchFamily="34" charset="0"/>
                          <a:cs typeface="Arial" panose="020B0604020202020204" pitchFamily="34" charset="0"/>
                        </a:rPr>
                        <a:t>Maintenance of Infrastructure</a:t>
                      </a:r>
                    </a:p>
                  </a:txBody>
                  <a:tcPr/>
                </a:tc>
                <a:tc>
                  <a:txBody>
                    <a:bodyPr/>
                    <a:lstStyle/>
                    <a:p>
                      <a:pPr algn="ctr"/>
                      <a:r>
                        <a:rPr lang="en-US" sz="2000" b="0" dirty="0"/>
                        <a:t>4.49</a:t>
                      </a:r>
                    </a:p>
                  </a:txBody>
                  <a:tcPr/>
                </a:tc>
                <a:tc>
                  <a:txBody>
                    <a:bodyPr/>
                    <a:lstStyle/>
                    <a:p>
                      <a:pPr algn="ctr"/>
                      <a:r>
                        <a:rPr lang="en-US" sz="2000" b="1" dirty="0">
                          <a:latin typeface="Arial" panose="020B0604020202020204" pitchFamily="34" charset="0"/>
                          <a:cs typeface="Arial" panose="020B0604020202020204" pitchFamily="34" charset="0"/>
                        </a:rPr>
                        <a:t>2.78</a:t>
                      </a:r>
                    </a:p>
                  </a:txBody>
                  <a:tcPr/>
                </a:tc>
                <a:tc>
                  <a:txBody>
                    <a:bodyPr/>
                    <a:lstStyle/>
                    <a:p>
                      <a:pPr algn="ctr"/>
                      <a:r>
                        <a:rPr lang="en-US" sz="2400" b="1" dirty="0">
                          <a:latin typeface="Arial" panose="020B0604020202020204" pitchFamily="34" charset="0"/>
                          <a:cs typeface="Arial" panose="020B0604020202020204" pitchFamily="34" charset="0"/>
                        </a:rPr>
                        <a:t>23.6</a:t>
                      </a:r>
                    </a:p>
                  </a:txBody>
                  <a:tcPr>
                    <a:solidFill>
                      <a:schemeClr val="bg1"/>
                    </a:solidFill>
                  </a:tcPr>
                </a:tc>
                <a:extLst>
                  <a:ext uri="{0D108BD9-81ED-4DB2-BD59-A6C34878D82A}">
                    <a16:rowId xmlns:a16="http://schemas.microsoft.com/office/drawing/2014/main" val="1437123860"/>
                  </a:ext>
                </a:extLst>
              </a:tr>
              <a:tr h="5611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Community Appearance/Aesthetics</a:t>
                      </a:r>
                    </a:p>
                  </a:txBody>
                  <a:tcPr/>
                </a:tc>
                <a:tc>
                  <a:txBody>
                    <a:bodyPr/>
                    <a:lstStyle/>
                    <a:p>
                      <a:pPr algn="ctr"/>
                      <a:r>
                        <a:rPr lang="en-US" sz="2400" b="0" dirty="0"/>
                        <a:t>4.39</a:t>
                      </a:r>
                    </a:p>
                  </a:txBody>
                  <a:tcPr/>
                </a:tc>
                <a:tc>
                  <a:txBody>
                    <a:bodyPr/>
                    <a:lstStyle/>
                    <a:p>
                      <a:pPr algn="ctr"/>
                      <a:r>
                        <a:rPr lang="en-US" sz="2000" b="1" dirty="0">
                          <a:latin typeface="Arial" panose="020B0604020202020204" pitchFamily="34" charset="0"/>
                          <a:cs typeface="Arial" panose="020B0604020202020204" pitchFamily="34" charset="0"/>
                        </a:rPr>
                        <a:t>3.62</a:t>
                      </a:r>
                    </a:p>
                  </a:txBody>
                  <a:tcPr>
                    <a:solidFill>
                      <a:schemeClr val="bg2"/>
                    </a:solidFill>
                  </a:tcPr>
                </a:tc>
                <a:tc>
                  <a:txBody>
                    <a:bodyPr/>
                    <a:lstStyle/>
                    <a:p>
                      <a:pPr algn="ctr"/>
                      <a:r>
                        <a:rPr lang="en-US" sz="2400" b="1" dirty="0">
                          <a:latin typeface="Arial" panose="020B0604020202020204" pitchFamily="34" charset="0"/>
                          <a:cs typeface="Arial" panose="020B0604020202020204" pitchFamily="34" charset="0"/>
                        </a:rPr>
                        <a:t>35.5</a:t>
                      </a:r>
                    </a:p>
                  </a:txBody>
                  <a:tcPr>
                    <a:solidFill>
                      <a:srgbClr val="FFFF00"/>
                    </a:solidFill>
                  </a:tcPr>
                </a:tc>
                <a:extLst>
                  <a:ext uri="{0D108BD9-81ED-4DB2-BD59-A6C34878D82A}">
                    <a16:rowId xmlns:a16="http://schemas.microsoft.com/office/drawing/2014/main" val="3595790698"/>
                  </a:ext>
                </a:extLst>
              </a:tr>
              <a:tr h="509568">
                <a:tc>
                  <a:txBody>
                    <a:bodyPr/>
                    <a:lstStyle/>
                    <a:p>
                      <a:pPr algn="ctr"/>
                      <a:r>
                        <a:rPr lang="en-US" sz="2000" dirty="0"/>
                        <a:t>#4</a:t>
                      </a:r>
                    </a:p>
                  </a:txBody>
                  <a:tcPr/>
                </a:tc>
                <a:tc>
                  <a:txBody>
                    <a:bodyPr/>
                    <a:lstStyle/>
                    <a:p>
                      <a:pPr algn="l"/>
                      <a:r>
                        <a:rPr lang="en-US" sz="2000" b="1" dirty="0">
                          <a:latin typeface="Arial" panose="020B0604020202020204" pitchFamily="34" charset="0"/>
                          <a:cs typeface="Arial" panose="020B0604020202020204" pitchFamily="34" charset="0"/>
                        </a:rPr>
                        <a:t>Assessment Fee Value for the $</a:t>
                      </a:r>
                    </a:p>
                  </a:txBody>
                  <a:tcPr/>
                </a:tc>
                <a:tc>
                  <a:txBody>
                    <a:bodyPr/>
                    <a:lstStyle/>
                    <a:p>
                      <a:pPr algn="ctr"/>
                      <a:r>
                        <a:rPr lang="en-US" sz="2000" dirty="0"/>
                        <a:t>4.18</a:t>
                      </a:r>
                    </a:p>
                  </a:txBody>
                  <a:tcPr/>
                </a:tc>
                <a:tc>
                  <a:txBody>
                    <a:bodyPr/>
                    <a:lstStyle/>
                    <a:p>
                      <a:pPr algn="ctr"/>
                      <a:r>
                        <a:rPr lang="en-US" sz="2000" b="1" dirty="0">
                          <a:latin typeface="Arial" panose="020B0604020202020204" pitchFamily="34" charset="0"/>
                          <a:cs typeface="Arial" panose="020B0604020202020204" pitchFamily="34" charset="0"/>
                        </a:rPr>
                        <a:t>3.02</a:t>
                      </a:r>
                    </a:p>
                  </a:txBody>
                  <a:tcPr/>
                </a:tc>
                <a:tc>
                  <a:txBody>
                    <a:bodyPr/>
                    <a:lstStyle/>
                    <a:p>
                      <a:pPr algn="ctr"/>
                      <a:r>
                        <a:rPr lang="en-US" sz="2400" b="1" dirty="0">
                          <a:latin typeface="Arial" panose="020B0604020202020204" pitchFamily="34" charset="0"/>
                          <a:cs typeface="Arial" panose="020B0604020202020204" pitchFamily="34" charset="0"/>
                        </a:rPr>
                        <a:t>24.7</a:t>
                      </a:r>
                    </a:p>
                  </a:txBody>
                  <a:tcPr>
                    <a:solidFill>
                      <a:schemeClr val="bg1"/>
                    </a:solidFill>
                  </a:tcPr>
                </a:tc>
                <a:extLst>
                  <a:ext uri="{0D108BD9-81ED-4DB2-BD59-A6C34878D82A}">
                    <a16:rowId xmlns:a16="http://schemas.microsoft.com/office/drawing/2014/main" val="1733360917"/>
                  </a:ext>
                </a:extLst>
              </a:tr>
              <a:tr h="509568">
                <a:tc>
                  <a:txBody>
                    <a:bodyPr/>
                    <a:lstStyle/>
                    <a:p>
                      <a:pPr algn="ctr"/>
                      <a:r>
                        <a:rPr lang="en-US" sz="2000" dirty="0"/>
                        <a:t>#5</a:t>
                      </a:r>
                    </a:p>
                  </a:txBody>
                  <a:tcPr/>
                </a:tc>
                <a:tc>
                  <a:txBody>
                    <a:bodyPr/>
                    <a:lstStyle/>
                    <a:p>
                      <a:pPr algn="l"/>
                      <a:r>
                        <a:rPr lang="en-US" sz="2000" b="1" dirty="0">
                          <a:latin typeface="Arial" panose="020B0604020202020204" pitchFamily="34" charset="0"/>
                          <a:cs typeface="Arial" panose="020B0604020202020204" pitchFamily="34" charset="0"/>
                        </a:rPr>
                        <a:t>Ocean Pines Customer Service</a:t>
                      </a:r>
                    </a:p>
                  </a:txBody>
                  <a:tcPr/>
                </a:tc>
                <a:tc>
                  <a:txBody>
                    <a:bodyPr/>
                    <a:lstStyle/>
                    <a:p>
                      <a:pPr algn="ctr"/>
                      <a:r>
                        <a:rPr lang="en-US" sz="2000" dirty="0"/>
                        <a:t>4.13</a:t>
                      </a:r>
                    </a:p>
                  </a:txBody>
                  <a:tcPr/>
                </a:tc>
                <a:tc>
                  <a:txBody>
                    <a:bodyPr/>
                    <a:lstStyle/>
                    <a:p>
                      <a:pPr algn="ctr"/>
                      <a:r>
                        <a:rPr lang="en-US" sz="2000" b="1" dirty="0">
                          <a:latin typeface="Arial" panose="020B0604020202020204" pitchFamily="34" charset="0"/>
                          <a:cs typeface="Arial" panose="020B0604020202020204" pitchFamily="34" charset="0"/>
                        </a:rPr>
                        <a:t>3.22</a:t>
                      </a:r>
                    </a:p>
                  </a:txBody>
                  <a:tcPr/>
                </a:tc>
                <a:tc>
                  <a:txBody>
                    <a:bodyPr/>
                    <a:lstStyle/>
                    <a:p>
                      <a:pPr algn="ctr"/>
                      <a:r>
                        <a:rPr lang="en-US" sz="2400" b="1" dirty="0">
                          <a:latin typeface="Arial" panose="020B0604020202020204" pitchFamily="34" charset="0"/>
                          <a:cs typeface="Arial" panose="020B0604020202020204" pitchFamily="34" charset="0"/>
                        </a:rPr>
                        <a:t>34.0</a:t>
                      </a:r>
                    </a:p>
                  </a:txBody>
                  <a:tcPr>
                    <a:solidFill>
                      <a:srgbClr val="FFFF00"/>
                    </a:solidFill>
                  </a:tcPr>
                </a:tc>
                <a:extLst>
                  <a:ext uri="{0D108BD9-81ED-4DB2-BD59-A6C34878D82A}">
                    <a16:rowId xmlns:a16="http://schemas.microsoft.com/office/drawing/2014/main" val="290508318"/>
                  </a:ext>
                </a:extLst>
              </a:tr>
            </a:tbl>
          </a:graphicData>
        </a:graphic>
      </p:graphicFrame>
      <p:sp>
        <p:nvSpPr>
          <p:cNvPr id="5" name="TextBox 4">
            <a:extLst>
              <a:ext uri="{FF2B5EF4-FFF2-40B4-BE49-F238E27FC236}">
                <a16:creationId xmlns:a16="http://schemas.microsoft.com/office/drawing/2014/main" id="{CC7144A9-8FF3-421B-A5E2-61CEDC65411D}"/>
              </a:ext>
            </a:extLst>
          </p:cNvPr>
          <p:cNvSpPr txBox="1"/>
          <p:nvPr/>
        </p:nvSpPr>
        <p:spPr>
          <a:xfrm>
            <a:off x="1467435" y="5559123"/>
            <a:ext cx="9684062" cy="461665"/>
          </a:xfrm>
          <a:prstGeom prst="rect">
            <a:avLst/>
          </a:prstGeom>
          <a:noFill/>
        </p:spPr>
        <p:txBody>
          <a:bodyPr wrap="none" rtlCol="0">
            <a:spAutoFit/>
          </a:bodyPr>
          <a:lstStyle/>
          <a:p>
            <a:pPr algn="ctr"/>
            <a:r>
              <a:rPr lang="en-US" sz="2400" b="1" dirty="0">
                <a:latin typeface="Arial" panose="020B0604020202020204" pitchFamily="34" charset="0"/>
                <a:cs typeface="Arial" panose="020B0604020202020204" pitchFamily="34" charset="0"/>
              </a:rPr>
              <a:t>…….All 5 priorities have opportunity for improvement (top 2 box)</a:t>
            </a:r>
          </a:p>
        </p:txBody>
      </p:sp>
      <p:sp>
        <p:nvSpPr>
          <p:cNvPr id="6" name="Title 1">
            <a:extLst>
              <a:ext uri="{FF2B5EF4-FFF2-40B4-BE49-F238E27FC236}">
                <a16:creationId xmlns:a16="http://schemas.microsoft.com/office/drawing/2014/main" id="{AD685709-E6F2-493D-B81A-9C28D802897C}"/>
              </a:ext>
            </a:extLst>
          </p:cNvPr>
          <p:cNvSpPr txBox="1">
            <a:spLocks/>
          </p:cNvSpPr>
          <p:nvPr/>
        </p:nvSpPr>
        <p:spPr>
          <a:xfrm>
            <a:off x="983208" y="1389940"/>
            <a:ext cx="8229600" cy="391272"/>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1" kern="1200">
                <a:solidFill>
                  <a:schemeClr val="tx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b="1" i="0" u="none" strike="noStrike" kern="1200" cap="none" spc="0" normalizeH="0" baseline="0" noProof="0" dirty="0">
              <a:ln>
                <a:noFill/>
              </a:ln>
              <a:solidFill>
                <a:srgbClr val="333333"/>
              </a:solidFill>
              <a:effectLst/>
              <a:uLnTx/>
              <a:uFillTx/>
              <a:latin typeface="Arial"/>
              <a:ea typeface="+mj-ea"/>
              <a:cs typeface="Arial"/>
            </a:endParaRPr>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37E5E61E-D468-41CC-8694-3A47D009381B}"/>
                  </a:ext>
                </a:extLst>
              </p14:cNvPr>
              <p14:cNvContentPartPr/>
              <p14:nvPr/>
            </p14:nvContentPartPr>
            <p14:xfrm>
              <a:off x="79680" y="897575"/>
              <a:ext cx="360" cy="360"/>
            </p14:xfrm>
          </p:contentPart>
        </mc:Choice>
        <mc:Fallback xmlns="">
          <p:pic>
            <p:nvPicPr>
              <p:cNvPr id="8" name="Ink 7">
                <a:extLst>
                  <a:ext uri="{FF2B5EF4-FFF2-40B4-BE49-F238E27FC236}">
                    <a16:creationId xmlns:a16="http://schemas.microsoft.com/office/drawing/2014/main" id="{37E5E61E-D468-41CC-8694-3A47D009381B}"/>
                  </a:ext>
                </a:extLst>
              </p:cNvPr>
              <p:cNvPicPr/>
              <p:nvPr/>
            </p:nvPicPr>
            <p:blipFill>
              <a:blip r:embed="rId3"/>
              <a:stretch>
                <a:fillRect/>
              </a:stretch>
            </p:blipFill>
            <p:spPr>
              <a:xfrm>
                <a:off x="70680" y="888935"/>
                <a:ext cx="18000" cy="18000"/>
              </a:xfrm>
              <a:prstGeom prst="rect">
                <a:avLst/>
              </a:prstGeom>
            </p:spPr>
          </p:pic>
        </mc:Fallback>
      </mc:AlternateContent>
      <p:grpSp>
        <p:nvGrpSpPr>
          <p:cNvPr id="13" name="Group 12">
            <a:extLst>
              <a:ext uri="{FF2B5EF4-FFF2-40B4-BE49-F238E27FC236}">
                <a16:creationId xmlns:a16="http://schemas.microsoft.com/office/drawing/2014/main" id="{81F1D3DB-75A6-4F4F-AECD-7E3B7F61ABA4}"/>
              </a:ext>
            </a:extLst>
          </p:cNvPr>
          <p:cNvGrpSpPr/>
          <p:nvPr/>
        </p:nvGrpSpPr>
        <p:grpSpPr>
          <a:xfrm>
            <a:off x="10892280" y="95495"/>
            <a:ext cx="360" cy="360"/>
            <a:chOff x="10892280" y="95495"/>
            <a:chExt cx="360" cy="360"/>
          </a:xfrm>
        </p:grpSpPr>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D97F31D1-9192-4132-A67F-E6F5E37EB160}"/>
                    </a:ext>
                  </a:extLst>
                </p14:cNvPr>
                <p14:cNvContentPartPr/>
                <p14:nvPr/>
              </p14:nvContentPartPr>
              <p14:xfrm>
                <a:off x="10892280" y="95495"/>
                <a:ext cx="360" cy="360"/>
              </p14:xfrm>
            </p:contentPart>
          </mc:Choice>
          <mc:Fallback xmlns="">
            <p:pic>
              <p:nvPicPr>
                <p:cNvPr id="11" name="Ink 10">
                  <a:extLst>
                    <a:ext uri="{FF2B5EF4-FFF2-40B4-BE49-F238E27FC236}">
                      <a16:creationId xmlns:a16="http://schemas.microsoft.com/office/drawing/2014/main" id="{D97F31D1-9192-4132-A67F-E6F5E37EB160}"/>
                    </a:ext>
                  </a:extLst>
                </p:cNvPr>
                <p:cNvPicPr/>
                <p:nvPr/>
              </p:nvPicPr>
              <p:blipFill>
                <a:blip r:embed="rId3"/>
                <a:stretch>
                  <a:fillRect/>
                </a:stretch>
              </p:blipFill>
              <p:spPr>
                <a:xfrm>
                  <a:off x="10883280" y="868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EC59C508-8904-4C6E-A255-92A2102E6F12}"/>
                    </a:ext>
                  </a:extLst>
                </p14:cNvPr>
                <p14:cNvContentPartPr/>
                <p14:nvPr/>
              </p14:nvContentPartPr>
              <p14:xfrm>
                <a:off x="10892280" y="95495"/>
                <a:ext cx="360" cy="360"/>
              </p14:xfrm>
            </p:contentPart>
          </mc:Choice>
          <mc:Fallback xmlns="">
            <p:pic>
              <p:nvPicPr>
                <p:cNvPr id="12" name="Ink 11">
                  <a:extLst>
                    <a:ext uri="{FF2B5EF4-FFF2-40B4-BE49-F238E27FC236}">
                      <a16:creationId xmlns:a16="http://schemas.microsoft.com/office/drawing/2014/main" id="{EC59C508-8904-4C6E-A255-92A2102E6F12}"/>
                    </a:ext>
                  </a:extLst>
                </p:cNvPr>
                <p:cNvPicPr/>
                <p:nvPr/>
              </p:nvPicPr>
              <p:blipFill>
                <a:blip r:embed="rId3"/>
                <a:stretch>
                  <a:fillRect/>
                </a:stretch>
              </p:blipFill>
              <p:spPr>
                <a:xfrm>
                  <a:off x="10883280" y="86855"/>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35B76F1D-D2E6-40C0-9EB3-0D51445A202B}"/>
                  </a:ext>
                </a:extLst>
              </p14:cNvPr>
              <p14:cNvContentPartPr/>
              <p14:nvPr/>
            </p14:nvContentPartPr>
            <p14:xfrm>
              <a:off x="10892280" y="239855"/>
              <a:ext cx="360" cy="360"/>
            </p14:xfrm>
          </p:contentPart>
        </mc:Choice>
        <mc:Fallback xmlns="">
          <p:pic>
            <p:nvPicPr>
              <p:cNvPr id="14" name="Ink 13">
                <a:extLst>
                  <a:ext uri="{FF2B5EF4-FFF2-40B4-BE49-F238E27FC236}">
                    <a16:creationId xmlns:a16="http://schemas.microsoft.com/office/drawing/2014/main" id="{35B76F1D-D2E6-40C0-9EB3-0D51445A202B}"/>
                  </a:ext>
                </a:extLst>
              </p:cNvPr>
              <p:cNvPicPr/>
              <p:nvPr/>
            </p:nvPicPr>
            <p:blipFill>
              <a:blip r:embed="rId3"/>
              <a:stretch>
                <a:fillRect/>
              </a:stretch>
            </p:blipFill>
            <p:spPr>
              <a:xfrm>
                <a:off x="10883280" y="23121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F514316C-F357-4D1A-9D79-3ABBE6D95CDE}"/>
                  </a:ext>
                </a:extLst>
              </p14:cNvPr>
              <p14:cNvContentPartPr/>
              <p14:nvPr/>
            </p14:nvContentPartPr>
            <p14:xfrm>
              <a:off x="11052840" y="464855"/>
              <a:ext cx="360" cy="360"/>
            </p14:xfrm>
          </p:contentPart>
        </mc:Choice>
        <mc:Fallback xmlns="">
          <p:pic>
            <p:nvPicPr>
              <p:cNvPr id="15" name="Ink 14">
                <a:extLst>
                  <a:ext uri="{FF2B5EF4-FFF2-40B4-BE49-F238E27FC236}">
                    <a16:creationId xmlns:a16="http://schemas.microsoft.com/office/drawing/2014/main" id="{F514316C-F357-4D1A-9D79-3ABBE6D95CDE}"/>
                  </a:ext>
                </a:extLst>
              </p:cNvPr>
              <p:cNvPicPr/>
              <p:nvPr/>
            </p:nvPicPr>
            <p:blipFill>
              <a:blip r:embed="rId3"/>
              <a:stretch>
                <a:fillRect/>
              </a:stretch>
            </p:blipFill>
            <p:spPr>
              <a:xfrm>
                <a:off x="11043840" y="4558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id="{36C0CF04-9967-40D5-9371-2B5313F0DEA5}"/>
                  </a:ext>
                </a:extLst>
              </p14:cNvPr>
              <p14:cNvContentPartPr/>
              <p14:nvPr/>
            </p14:nvContentPartPr>
            <p14:xfrm>
              <a:off x="14180880" y="561335"/>
              <a:ext cx="360" cy="360"/>
            </p14:xfrm>
          </p:contentPart>
        </mc:Choice>
        <mc:Fallback xmlns="">
          <p:pic>
            <p:nvPicPr>
              <p:cNvPr id="16" name="Ink 15">
                <a:extLst>
                  <a:ext uri="{FF2B5EF4-FFF2-40B4-BE49-F238E27FC236}">
                    <a16:creationId xmlns:a16="http://schemas.microsoft.com/office/drawing/2014/main" id="{36C0CF04-9967-40D5-9371-2B5313F0DEA5}"/>
                  </a:ext>
                </a:extLst>
              </p:cNvPr>
              <p:cNvPicPr/>
              <p:nvPr/>
            </p:nvPicPr>
            <p:blipFill>
              <a:blip r:embed="rId3"/>
              <a:stretch>
                <a:fillRect/>
              </a:stretch>
            </p:blipFill>
            <p:spPr>
              <a:xfrm>
                <a:off x="14171880" y="55233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CCB541A7-A07B-4774-87D6-E896DBE1B35E}"/>
                  </a:ext>
                </a:extLst>
              </p14:cNvPr>
              <p14:cNvContentPartPr/>
              <p14:nvPr/>
            </p14:nvContentPartPr>
            <p14:xfrm>
              <a:off x="8630040" y="3753455"/>
              <a:ext cx="360" cy="360"/>
            </p14:xfrm>
          </p:contentPart>
        </mc:Choice>
        <mc:Fallback xmlns="">
          <p:pic>
            <p:nvPicPr>
              <p:cNvPr id="19" name="Ink 18">
                <a:extLst>
                  <a:ext uri="{FF2B5EF4-FFF2-40B4-BE49-F238E27FC236}">
                    <a16:creationId xmlns:a16="http://schemas.microsoft.com/office/drawing/2014/main" id="{CCB541A7-A07B-4774-87D6-E896DBE1B35E}"/>
                  </a:ext>
                </a:extLst>
              </p:cNvPr>
              <p:cNvPicPr/>
              <p:nvPr/>
            </p:nvPicPr>
            <p:blipFill>
              <a:blip r:embed="rId10"/>
              <a:stretch>
                <a:fillRect/>
              </a:stretch>
            </p:blipFill>
            <p:spPr>
              <a:xfrm>
                <a:off x="8612040" y="373581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 name="Ink 19">
                <a:extLst>
                  <a:ext uri="{FF2B5EF4-FFF2-40B4-BE49-F238E27FC236}">
                    <a16:creationId xmlns:a16="http://schemas.microsoft.com/office/drawing/2014/main" id="{954B5F3F-F2C3-4124-83B5-866F1A20C898}"/>
                  </a:ext>
                </a:extLst>
              </p14:cNvPr>
              <p14:cNvContentPartPr/>
              <p14:nvPr/>
            </p14:nvContentPartPr>
            <p14:xfrm>
              <a:off x="3304200" y="-48865"/>
              <a:ext cx="360" cy="360"/>
            </p14:xfrm>
          </p:contentPart>
        </mc:Choice>
        <mc:Fallback xmlns="">
          <p:pic>
            <p:nvPicPr>
              <p:cNvPr id="20" name="Ink 19">
                <a:extLst>
                  <a:ext uri="{FF2B5EF4-FFF2-40B4-BE49-F238E27FC236}">
                    <a16:creationId xmlns:a16="http://schemas.microsoft.com/office/drawing/2014/main" id="{954B5F3F-F2C3-4124-83B5-866F1A20C898}"/>
                  </a:ext>
                </a:extLst>
              </p:cNvPr>
              <p:cNvPicPr/>
              <p:nvPr/>
            </p:nvPicPr>
            <p:blipFill>
              <a:blip r:embed="rId10"/>
              <a:stretch>
                <a:fillRect/>
              </a:stretch>
            </p:blipFill>
            <p:spPr>
              <a:xfrm>
                <a:off x="3286200" y="-6650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 name="Ink 24">
                <a:extLst>
                  <a:ext uri="{FF2B5EF4-FFF2-40B4-BE49-F238E27FC236}">
                    <a16:creationId xmlns:a16="http://schemas.microsoft.com/office/drawing/2014/main" id="{A8B038EA-8D39-4374-8425-BA2B345D0811}"/>
                  </a:ext>
                </a:extLst>
              </p14:cNvPr>
              <p14:cNvContentPartPr/>
              <p14:nvPr/>
            </p14:nvContentPartPr>
            <p14:xfrm>
              <a:off x="9352200" y="3641451"/>
              <a:ext cx="360" cy="360"/>
            </p14:xfrm>
          </p:contentPart>
        </mc:Choice>
        <mc:Fallback xmlns="">
          <p:pic>
            <p:nvPicPr>
              <p:cNvPr id="25" name="Ink 24">
                <a:extLst>
                  <a:ext uri="{FF2B5EF4-FFF2-40B4-BE49-F238E27FC236}">
                    <a16:creationId xmlns:a16="http://schemas.microsoft.com/office/drawing/2014/main" id="{A8B038EA-8D39-4374-8425-BA2B345D0811}"/>
                  </a:ext>
                </a:extLst>
              </p:cNvPr>
              <p:cNvPicPr/>
              <p:nvPr/>
            </p:nvPicPr>
            <p:blipFill>
              <a:blip r:embed="rId10"/>
              <a:stretch>
                <a:fillRect/>
              </a:stretch>
            </p:blipFill>
            <p:spPr>
              <a:xfrm>
                <a:off x="9334200" y="362345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2" name="Ink 31">
                <a:extLst>
                  <a:ext uri="{FF2B5EF4-FFF2-40B4-BE49-F238E27FC236}">
                    <a16:creationId xmlns:a16="http://schemas.microsoft.com/office/drawing/2014/main" id="{84658E5B-2A2A-4D78-9577-C89FBC48507B}"/>
                  </a:ext>
                </a:extLst>
              </p14:cNvPr>
              <p14:cNvContentPartPr/>
              <p14:nvPr/>
            </p14:nvContentPartPr>
            <p14:xfrm>
              <a:off x="14453760" y="2806971"/>
              <a:ext cx="360" cy="360"/>
            </p14:xfrm>
          </p:contentPart>
        </mc:Choice>
        <mc:Fallback xmlns="">
          <p:pic>
            <p:nvPicPr>
              <p:cNvPr id="32" name="Ink 31">
                <a:extLst>
                  <a:ext uri="{FF2B5EF4-FFF2-40B4-BE49-F238E27FC236}">
                    <a16:creationId xmlns:a16="http://schemas.microsoft.com/office/drawing/2014/main" id="{84658E5B-2A2A-4D78-9577-C89FBC48507B}"/>
                  </a:ext>
                </a:extLst>
              </p:cNvPr>
              <p:cNvPicPr/>
              <p:nvPr/>
            </p:nvPicPr>
            <p:blipFill>
              <a:blip r:embed="rId10"/>
              <a:stretch>
                <a:fillRect/>
              </a:stretch>
            </p:blipFill>
            <p:spPr>
              <a:xfrm>
                <a:off x="14435760" y="278933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2B8D2AD2-A1BD-4FDE-8447-050AB1B52B4E}"/>
                  </a:ext>
                </a:extLst>
              </p14:cNvPr>
              <p14:cNvContentPartPr/>
              <p14:nvPr/>
            </p14:nvContentPartPr>
            <p14:xfrm>
              <a:off x="13384226" y="4982494"/>
              <a:ext cx="360" cy="360"/>
            </p14:xfrm>
          </p:contentPart>
        </mc:Choice>
        <mc:Fallback xmlns="">
          <p:pic>
            <p:nvPicPr>
              <p:cNvPr id="9" name="Ink 8">
                <a:extLst>
                  <a:ext uri="{FF2B5EF4-FFF2-40B4-BE49-F238E27FC236}">
                    <a16:creationId xmlns:a16="http://schemas.microsoft.com/office/drawing/2014/main" id="{2B8D2AD2-A1BD-4FDE-8447-050AB1B52B4E}"/>
                  </a:ext>
                </a:extLst>
              </p:cNvPr>
              <p:cNvPicPr/>
              <p:nvPr/>
            </p:nvPicPr>
            <p:blipFill>
              <a:blip r:embed="rId15"/>
              <a:stretch>
                <a:fillRect/>
              </a:stretch>
            </p:blipFill>
            <p:spPr>
              <a:xfrm>
                <a:off x="13375226" y="497349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B38221C2-90D7-47AE-9DB8-D262D5DEA204}"/>
                  </a:ext>
                </a:extLst>
              </p14:cNvPr>
              <p14:cNvContentPartPr/>
              <p14:nvPr/>
            </p14:nvContentPartPr>
            <p14:xfrm>
              <a:off x="11409626" y="6161854"/>
              <a:ext cx="360" cy="360"/>
            </p14:xfrm>
          </p:contentPart>
        </mc:Choice>
        <mc:Fallback xmlns="">
          <p:pic>
            <p:nvPicPr>
              <p:cNvPr id="10" name="Ink 9">
                <a:extLst>
                  <a:ext uri="{FF2B5EF4-FFF2-40B4-BE49-F238E27FC236}">
                    <a16:creationId xmlns:a16="http://schemas.microsoft.com/office/drawing/2014/main" id="{B38221C2-90D7-47AE-9DB8-D262D5DEA204}"/>
                  </a:ext>
                </a:extLst>
              </p:cNvPr>
              <p:cNvPicPr/>
              <p:nvPr/>
            </p:nvPicPr>
            <p:blipFill>
              <a:blip r:embed="rId15"/>
              <a:stretch>
                <a:fillRect/>
              </a:stretch>
            </p:blipFill>
            <p:spPr>
              <a:xfrm>
                <a:off x="11400986" y="6153214"/>
                <a:ext cx="18000" cy="18000"/>
              </a:xfrm>
              <a:prstGeom prst="rect">
                <a:avLst/>
              </a:prstGeom>
            </p:spPr>
          </p:pic>
        </mc:Fallback>
      </mc:AlternateContent>
    </p:spTree>
    <p:extLst>
      <p:ext uri="{BB962C8B-B14F-4D97-AF65-F5344CB8AC3E}">
        <p14:creationId xmlns:p14="http://schemas.microsoft.com/office/powerpoint/2010/main" val="4183585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10993-CEE1-4595-8944-9109349C1860}"/>
              </a:ext>
            </a:extLst>
          </p:cNvPr>
          <p:cNvSpPr>
            <a:spLocks noGrp="1"/>
          </p:cNvSpPr>
          <p:nvPr>
            <p:ph type="title"/>
          </p:nvPr>
        </p:nvSpPr>
        <p:spPr>
          <a:xfrm>
            <a:off x="257487" y="117215"/>
            <a:ext cx="10667090" cy="1450757"/>
          </a:xfrm>
        </p:spPr>
        <p:txBody>
          <a:bodyPr>
            <a:normAutofit/>
          </a:bodyPr>
          <a:lstStyle/>
          <a:p>
            <a:r>
              <a:rPr lang="en-US" sz="3100" b="1" dirty="0">
                <a:latin typeface="Arial" panose="020B0604020202020204" pitchFamily="34" charset="0"/>
                <a:cs typeface="Arial" panose="020B0604020202020204" pitchFamily="34" charset="0"/>
              </a:rPr>
              <a:t>What is the gap between what is most important &amp; how Ocean Pines is currently meeting expectations?</a:t>
            </a:r>
            <a:br>
              <a:rPr lang="en-US"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18CD58E-2F8C-4AEF-9E55-ADB31E9E2D2F}"/>
              </a:ext>
            </a:extLst>
          </p:cNvPr>
          <p:cNvSpPr>
            <a:spLocks noGrp="1"/>
          </p:cNvSpPr>
          <p:nvPr>
            <p:ph idx="1"/>
          </p:nvPr>
        </p:nvSpPr>
        <p:spPr>
          <a:xfrm>
            <a:off x="305709" y="2108201"/>
            <a:ext cx="10994637" cy="4463196"/>
          </a:xfrm>
        </p:spPr>
        <p:txBody>
          <a:bodyPr>
            <a:normAutofit/>
          </a:bodyPr>
          <a:lstStyle/>
          <a:p>
            <a:pPr marL="201168" lvl="1" indent="0">
              <a:spcBef>
                <a:spcPts val="0"/>
              </a:spcBef>
              <a:spcAft>
                <a:spcPts val="0"/>
              </a:spcAft>
              <a:buNone/>
              <a:tabLst>
                <a:tab pos="457200" algn="l"/>
              </a:tabLst>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p>
        </p:txBody>
      </p:sp>
      <p:graphicFrame>
        <p:nvGraphicFramePr>
          <p:cNvPr id="4" name="Table 4">
            <a:extLst>
              <a:ext uri="{FF2B5EF4-FFF2-40B4-BE49-F238E27FC236}">
                <a16:creationId xmlns:a16="http://schemas.microsoft.com/office/drawing/2014/main" id="{A2BE5DAE-5D96-4E09-BB74-037C7BBF40F6}"/>
              </a:ext>
            </a:extLst>
          </p:cNvPr>
          <p:cNvGraphicFramePr>
            <a:graphicFrameLocks noGrp="1"/>
          </p:cNvGraphicFramePr>
          <p:nvPr/>
        </p:nvGraphicFramePr>
        <p:xfrm>
          <a:off x="257487" y="1389940"/>
          <a:ext cx="11091080" cy="4014768"/>
        </p:xfrm>
        <a:graphic>
          <a:graphicData uri="http://schemas.openxmlformats.org/drawingml/2006/table">
            <a:tbl>
              <a:tblPr firstRow="1" bandRow="1">
                <a:tableStyleId>{5C22544A-7EE6-4342-B048-85BDC9FD1C3A}</a:tableStyleId>
              </a:tblPr>
              <a:tblGrid>
                <a:gridCol w="1795902">
                  <a:extLst>
                    <a:ext uri="{9D8B030D-6E8A-4147-A177-3AD203B41FA5}">
                      <a16:colId xmlns:a16="http://schemas.microsoft.com/office/drawing/2014/main" val="2100641239"/>
                    </a:ext>
                  </a:extLst>
                </a:gridCol>
                <a:gridCol w="3708782">
                  <a:extLst>
                    <a:ext uri="{9D8B030D-6E8A-4147-A177-3AD203B41FA5}">
                      <a16:colId xmlns:a16="http://schemas.microsoft.com/office/drawing/2014/main" val="3964036983"/>
                    </a:ext>
                  </a:extLst>
                </a:gridCol>
                <a:gridCol w="2220686">
                  <a:extLst>
                    <a:ext uri="{9D8B030D-6E8A-4147-A177-3AD203B41FA5}">
                      <a16:colId xmlns:a16="http://schemas.microsoft.com/office/drawing/2014/main" val="3502342836"/>
                    </a:ext>
                  </a:extLst>
                </a:gridCol>
                <a:gridCol w="2011047">
                  <a:extLst>
                    <a:ext uri="{9D8B030D-6E8A-4147-A177-3AD203B41FA5}">
                      <a16:colId xmlns:a16="http://schemas.microsoft.com/office/drawing/2014/main" val="311537967"/>
                    </a:ext>
                  </a:extLst>
                </a:gridCol>
                <a:gridCol w="1354663">
                  <a:extLst>
                    <a:ext uri="{9D8B030D-6E8A-4147-A177-3AD203B41FA5}">
                      <a16:colId xmlns:a16="http://schemas.microsoft.com/office/drawing/2014/main" val="2841619686"/>
                    </a:ext>
                  </a:extLst>
                </a:gridCol>
              </a:tblGrid>
              <a:tr h="212340">
                <a:tc>
                  <a:txBody>
                    <a:bodyPr/>
                    <a:lstStyle/>
                    <a:p>
                      <a:pPr algn="ctr"/>
                      <a:r>
                        <a:rPr lang="en-US" sz="2000" dirty="0"/>
                        <a:t>Rank</a:t>
                      </a:r>
                    </a:p>
                    <a:p>
                      <a:pPr algn="ctr"/>
                      <a:r>
                        <a:rPr lang="en-US" sz="2000" dirty="0"/>
                        <a:t>(Importance)</a:t>
                      </a:r>
                    </a:p>
                  </a:txBody>
                  <a:tcPr/>
                </a:tc>
                <a:tc>
                  <a:txBody>
                    <a:bodyPr/>
                    <a:lstStyle/>
                    <a:p>
                      <a:pPr algn="ctr"/>
                      <a:endParaRPr lang="en-US" sz="2000" dirty="0"/>
                    </a:p>
                  </a:txBody>
                  <a:tcPr/>
                </a:tc>
                <a:tc>
                  <a:txBody>
                    <a:bodyPr/>
                    <a:lstStyle/>
                    <a:p>
                      <a:pPr algn="ctr"/>
                      <a:r>
                        <a:rPr lang="en-US" sz="2000" dirty="0"/>
                        <a:t>Importance</a:t>
                      </a:r>
                    </a:p>
                    <a:p>
                      <a:pPr algn="ctr"/>
                      <a:r>
                        <a:rPr lang="en-US" sz="2000" dirty="0"/>
                        <a:t>Weighted Average</a:t>
                      </a:r>
                    </a:p>
                  </a:txBody>
                  <a:tcPr/>
                </a:tc>
                <a:tc>
                  <a:txBody>
                    <a:bodyPr/>
                    <a:lstStyle/>
                    <a:p>
                      <a:pPr algn="ctr"/>
                      <a:r>
                        <a:rPr lang="en-US" sz="2000" b="1" dirty="0">
                          <a:latin typeface="Arial" panose="020B0604020202020204" pitchFamily="34" charset="0"/>
                          <a:cs typeface="Arial" panose="020B0604020202020204" pitchFamily="34" charset="0"/>
                        </a:rPr>
                        <a:t>Satisfaction</a:t>
                      </a:r>
                    </a:p>
                    <a:p>
                      <a:pPr algn="ctr"/>
                      <a:r>
                        <a:rPr lang="en-US" sz="2000" b="1" dirty="0">
                          <a:latin typeface="Arial" panose="020B0604020202020204" pitchFamily="34" charset="0"/>
                          <a:cs typeface="Arial" panose="020B0604020202020204" pitchFamily="34" charset="0"/>
                        </a:rPr>
                        <a:t>Weighted Avg.</a:t>
                      </a:r>
                    </a:p>
                  </a:txBody>
                  <a:tcPr/>
                </a:tc>
                <a:tc>
                  <a:txBody>
                    <a:bodyPr/>
                    <a:lstStyle/>
                    <a:p>
                      <a:pPr algn="ctr"/>
                      <a:r>
                        <a:rPr lang="en-US" sz="2000" b="1" dirty="0">
                          <a:latin typeface="Arial" panose="020B0604020202020204" pitchFamily="34" charset="0"/>
                          <a:cs typeface="Arial" panose="020B0604020202020204" pitchFamily="34" charset="0"/>
                        </a:rPr>
                        <a:t>Gap</a:t>
                      </a:r>
                    </a:p>
                  </a:txBody>
                  <a:tcPr/>
                </a:tc>
                <a:extLst>
                  <a:ext uri="{0D108BD9-81ED-4DB2-BD59-A6C34878D82A}">
                    <a16:rowId xmlns:a16="http://schemas.microsoft.com/office/drawing/2014/main" val="2344859517"/>
                  </a:ext>
                </a:extLst>
              </a:tr>
              <a:tr h="509568">
                <a:tc>
                  <a:txBody>
                    <a:bodyPr/>
                    <a:lstStyle/>
                    <a:p>
                      <a:pPr algn="ctr"/>
                      <a:r>
                        <a:rPr lang="en-US" sz="2000" dirty="0"/>
                        <a:t>#1</a:t>
                      </a:r>
                    </a:p>
                  </a:txBody>
                  <a:tcPr/>
                </a:tc>
                <a:tc>
                  <a:txBody>
                    <a:bodyPr/>
                    <a:lstStyle/>
                    <a:p>
                      <a:pPr algn="l"/>
                      <a:r>
                        <a:rPr lang="en-US" sz="2000" b="1" dirty="0">
                          <a:latin typeface="Arial" panose="020B0604020202020204" pitchFamily="34" charset="0"/>
                          <a:cs typeface="Arial" panose="020B0604020202020204" pitchFamily="34" charset="0"/>
                        </a:rPr>
                        <a:t>Safety</a:t>
                      </a:r>
                    </a:p>
                  </a:txBody>
                  <a:tcPr/>
                </a:tc>
                <a:tc>
                  <a:txBody>
                    <a:bodyPr/>
                    <a:lstStyle/>
                    <a:p>
                      <a:pPr algn="ctr"/>
                      <a:r>
                        <a:rPr lang="en-US" sz="2000" dirty="0"/>
                        <a:t>4.58</a:t>
                      </a:r>
                    </a:p>
                  </a:txBody>
                  <a:tcPr/>
                </a:tc>
                <a:tc>
                  <a:txBody>
                    <a:bodyPr/>
                    <a:lstStyle/>
                    <a:p>
                      <a:pPr algn="ctr"/>
                      <a:r>
                        <a:rPr lang="en-US" sz="2000" b="0" dirty="0">
                          <a:latin typeface="Arial" panose="020B0604020202020204" pitchFamily="34" charset="0"/>
                          <a:cs typeface="Arial" panose="020B0604020202020204" pitchFamily="34" charset="0"/>
                        </a:rPr>
                        <a:t>3.90</a:t>
                      </a:r>
                    </a:p>
                  </a:txBody>
                  <a:tcPr/>
                </a:tc>
                <a:tc>
                  <a:txBody>
                    <a:bodyPr/>
                    <a:lstStyle/>
                    <a:p>
                      <a:pPr algn="ctr"/>
                      <a:r>
                        <a:rPr lang="en-US" sz="2000" b="1" dirty="0">
                          <a:latin typeface="Arial" panose="020B0604020202020204" pitchFamily="34" charset="0"/>
                          <a:cs typeface="Arial" panose="020B0604020202020204" pitchFamily="34" charset="0"/>
                        </a:rPr>
                        <a:t>0.68</a:t>
                      </a:r>
                    </a:p>
                  </a:txBody>
                  <a:tcPr>
                    <a:solidFill>
                      <a:srgbClr val="FFFF00"/>
                    </a:solidFill>
                  </a:tcPr>
                </a:tc>
                <a:extLst>
                  <a:ext uri="{0D108BD9-81ED-4DB2-BD59-A6C34878D82A}">
                    <a16:rowId xmlns:a16="http://schemas.microsoft.com/office/drawing/2014/main" val="2849829415"/>
                  </a:ext>
                </a:extLst>
              </a:tr>
              <a:tr h="509568">
                <a:tc>
                  <a:txBody>
                    <a:bodyPr/>
                    <a:lstStyle/>
                    <a:p>
                      <a:pPr algn="ctr"/>
                      <a:r>
                        <a:rPr lang="en-US" sz="2000" dirty="0"/>
                        <a:t>#2</a:t>
                      </a:r>
                    </a:p>
                  </a:txBody>
                  <a:tcPr/>
                </a:tc>
                <a:tc>
                  <a:txBody>
                    <a:bodyPr/>
                    <a:lstStyle/>
                    <a:p>
                      <a:pPr algn="l"/>
                      <a:r>
                        <a:rPr lang="en-US" sz="2000" b="1" dirty="0">
                          <a:latin typeface="Arial" panose="020B0604020202020204" pitchFamily="34" charset="0"/>
                          <a:cs typeface="Arial" panose="020B0604020202020204" pitchFamily="34" charset="0"/>
                        </a:rPr>
                        <a:t>Maintenance of Infrastructure</a:t>
                      </a:r>
                    </a:p>
                  </a:txBody>
                  <a:tcPr/>
                </a:tc>
                <a:tc>
                  <a:txBody>
                    <a:bodyPr/>
                    <a:lstStyle/>
                    <a:p>
                      <a:pPr algn="ctr"/>
                      <a:r>
                        <a:rPr lang="en-US" sz="2000" dirty="0"/>
                        <a:t>4.49</a:t>
                      </a:r>
                    </a:p>
                  </a:txBody>
                  <a:tcPr/>
                </a:tc>
                <a:tc>
                  <a:txBody>
                    <a:bodyPr/>
                    <a:lstStyle/>
                    <a:p>
                      <a:pPr algn="ctr"/>
                      <a:r>
                        <a:rPr lang="en-US" sz="2000" b="0" dirty="0">
                          <a:latin typeface="Arial" panose="020B0604020202020204" pitchFamily="34" charset="0"/>
                          <a:cs typeface="Arial" panose="020B0604020202020204" pitchFamily="34" charset="0"/>
                        </a:rPr>
                        <a:t>2.83</a:t>
                      </a:r>
                    </a:p>
                  </a:txBody>
                  <a:tcPr/>
                </a:tc>
                <a:tc>
                  <a:txBody>
                    <a:bodyPr/>
                    <a:lstStyle/>
                    <a:p>
                      <a:pPr algn="ctr"/>
                      <a:r>
                        <a:rPr lang="en-US" sz="2800" b="1" dirty="0">
                          <a:latin typeface="Arial" panose="020B0604020202020204" pitchFamily="34" charset="0"/>
                          <a:cs typeface="Arial" panose="020B0604020202020204" pitchFamily="34" charset="0"/>
                        </a:rPr>
                        <a:t>1.66</a:t>
                      </a:r>
                    </a:p>
                  </a:txBody>
                  <a:tcPr>
                    <a:solidFill>
                      <a:srgbClr val="FF0000"/>
                    </a:solidFill>
                  </a:tcPr>
                </a:tc>
                <a:extLst>
                  <a:ext uri="{0D108BD9-81ED-4DB2-BD59-A6C34878D82A}">
                    <a16:rowId xmlns:a16="http://schemas.microsoft.com/office/drawing/2014/main" val="1437123860"/>
                  </a:ext>
                </a:extLst>
              </a:tr>
              <a:tr h="5611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Community Appearance/Aesthetics</a:t>
                      </a:r>
                    </a:p>
                  </a:txBody>
                  <a:tcPr/>
                </a:tc>
                <a:tc>
                  <a:txBody>
                    <a:bodyPr/>
                    <a:lstStyle/>
                    <a:p>
                      <a:pPr algn="ctr"/>
                      <a:r>
                        <a:rPr lang="en-US" sz="2000" dirty="0"/>
                        <a:t>4.39</a:t>
                      </a:r>
                    </a:p>
                  </a:txBody>
                  <a:tcPr/>
                </a:tc>
                <a:tc>
                  <a:txBody>
                    <a:bodyPr/>
                    <a:lstStyle/>
                    <a:p>
                      <a:pPr algn="ctr"/>
                      <a:r>
                        <a:rPr lang="en-US" sz="2000" b="0" dirty="0">
                          <a:latin typeface="Arial" panose="020B0604020202020204" pitchFamily="34" charset="0"/>
                          <a:cs typeface="Arial" panose="020B0604020202020204" pitchFamily="34" charset="0"/>
                        </a:rPr>
                        <a:t>3.16</a:t>
                      </a:r>
                    </a:p>
                  </a:txBody>
                  <a:tcPr/>
                </a:tc>
                <a:tc>
                  <a:txBody>
                    <a:bodyPr/>
                    <a:lstStyle/>
                    <a:p>
                      <a:pPr algn="ctr"/>
                      <a:r>
                        <a:rPr lang="en-US" sz="2800" b="1" dirty="0">
                          <a:latin typeface="Arial" panose="020B0604020202020204" pitchFamily="34" charset="0"/>
                          <a:cs typeface="Arial" panose="020B0604020202020204" pitchFamily="34" charset="0"/>
                        </a:rPr>
                        <a:t>1.23</a:t>
                      </a:r>
                    </a:p>
                  </a:txBody>
                  <a:tcPr>
                    <a:solidFill>
                      <a:srgbClr val="FF0000"/>
                    </a:solidFill>
                  </a:tcPr>
                </a:tc>
                <a:extLst>
                  <a:ext uri="{0D108BD9-81ED-4DB2-BD59-A6C34878D82A}">
                    <a16:rowId xmlns:a16="http://schemas.microsoft.com/office/drawing/2014/main" val="3595790698"/>
                  </a:ext>
                </a:extLst>
              </a:tr>
              <a:tr h="509568">
                <a:tc>
                  <a:txBody>
                    <a:bodyPr/>
                    <a:lstStyle/>
                    <a:p>
                      <a:pPr algn="ctr"/>
                      <a:r>
                        <a:rPr lang="en-US" sz="2000" dirty="0"/>
                        <a:t>#4</a:t>
                      </a:r>
                    </a:p>
                  </a:txBody>
                  <a:tcPr/>
                </a:tc>
                <a:tc>
                  <a:txBody>
                    <a:bodyPr/>
                    <a:lstStyle/>
                    <a:p>
                      <a:pPr algn="l"/>
                      <a:r>
                        <a:rPr lang="en-US" sz="2000" b="1" dirty="0">
                          <a:latin typeface="Arial" panose="020B0604020202020204" pitchFamily="34" charset="0"/>
                          <a:cs typeface="Arial" panose="020B0604020202020204" pitchFamily="34" charset="0"/>
                        </a:rPr>
                        <a:t>Assessment Fee Value for the $</a:t>
                      </a:r>
                    </a:p>
                  </a:txBody>
                  <a:tcPr/>
                </a:tc>
                <a:tc>
                  <a:txBody>
                    <a:bodyPr/>
                    <a:lstStyle/>
                    <a:p>
                      <a:pPr algn="ctr"/>
                      <a:r>
                        <a:rPr lang="en-US" sz="2000" dirty="0"/>
                        <a:t>4.18</a:t>
                      </a:r>
                    </a:p>
                  </a:txBody>
                  <a:tcPr/>
                </a:tc>
                <a:tc>
                  <a:txBody>
                    <a:bodyPr/>
                    <a:lstStyle/>
                    <a:p>
                      <a:pPr algn="ctr"/>
                      <a:r>
                        <a:rPr lang="en-US" sz="2000" b="0" dirty="0">
                          <a:latin typeface="Arial" panose="020B0604020202020204" pitchFamily="34" charset="0"/>
                          <a:cs typeface="Arial" panose="020B0604020202020204" pitchFamily="34" charset="0"/>
                        </a:rPr>
                        <a:t>3.02</a:t>
                      </a:r>
                    </a:p>
                  </a:txBody>
                  <a:tcPr/>
                </a:tc>
                <a:tc>
                  <a:txBody>
                    <a:bodyPr/>
                    <a:lstStyle/>
                    <a:p>
                      <a:pPr algn="ctr"/>
                      <a:r>
                        <a:rPr lang="en-US" sz="2800" b="1" dirty="0">
                          <a:latin typeface="Arial" panose="020B0604020202020204" pitchFamily="34" charset="0"/>
                          <a:cs typeface="Arial" panose="020B0604020202020204" pitchFamily="34" charset="0"/>
                        </a:rPr>
                        <a:t>1.16</a:t>
                      </a:r>
                    </a:p>
                  </a:txBody>
                  <a:tcPr>
                    <a:solidFill>
                      <a:srgbClr val="FF0000"/>
                    </a:solidFill>
                  </a:tcPr>
                </a:tc>
                <a:extLst>
                  <a:ext uri="{0D108BD9-81ED-4DB2-BD59-A6C34878D82A}">
                    <a16:rowId xmlns:a16="http://schemas.microsoft.com/office/drawing/2014/main" val="1733360917"/>
                  </a:ext>
                </a:extLst>
              </a:tr>
              <a:tr h="509568">
                <a:tc>
                  <a:txBody>
                    <a:bodyPr/>
                    <a:lstStyle/>
                    <a:p>
                      <a:pPr algn="ctr"/>
                      <a:r>
                        <a:rPr lang="en-US" sz="2000" dirty="0"/>
                        <a:t>#5</a:t>
                      </a:r>
                    </a:p>
                  </a:txBody>
                  <a:tcPr/>
                </a:tc>
                <a:tc>
                  <a:txBody>
                    <a:bodyPr/>
                    <a:lstStyle/>
                    <a:p>
                      <a:pPr algn="l"/>
                      <a:r>
                        <a:rPr lang="en-US" sz="2000" b="1" dirty="0">
                          <a:latin typeface="Arial" panose="020B0604020202020204" pitchFamily="34" charset="0"/>
                          <a:cs typeface="Arial" panose="020B0604020202020204" pitchFamily="34" charset="0"/>
                        </a:rPr>
                        <a:t>Ocean Pines Overall</a:t>
                      </a:r>
                    </a:p>
                    <a:p>
                      <a:pPr algn="l"/>
                      <a:r>
                        <a:rPr lang="en-US" sz="2000" b="1" dirty="0">
                          <a:latin typeface="Arial" panose="020B0604020202020204" pitchFamily="34" charset="0"/>
                          <a:cs typeface="Arial" panose="020B0604020202020204" pitchFamily="34" charset="0"/>
                        </a:rPr>
                        <a:t>Customer Service</a:t>
                      </a:r>
                    </a:p>
                  </a:txBody>
                  <a:tcPr/>
                </a:tc>
                <a:tc>
                  <a:txBody>
                    <a:bodyPr/>
                    <a:lstStyle/>
                    <a:p>
                      <a:pPr algn="ctr"/>
                      <a:r>
                        <a:rPr lang="en-US" sz="2000" dirty="0"/>
                        <a:t>4.13</a:t>
                      </a:r>
                    </a:p>
                  </a:txBody>
                  <a:tcPr/>
                </a:tc>
                <a:tc>
                  <a:txBody>
                    <a:bodyPr/>
                    <a:lstStyle/>
                    <a:p>
                      <a:pPr algn="ctr"/>
                      <a:r>
                        <a:rPr lang="en-US" sz="2000" b="0" dirty="0">
                          <a:latin typeface="Arial" panose="020B0604020202020204" pitchFamily="34" charset="0"/>
                          <a:cs typeface="Arial" panose="020B0604020202020204" pitchFamily="34" charset="0"/>
                        </a:rPr>
                        <a:t>3.22</a:t>
                      </a:r>
                    </a:p>
                  </a:txBody>
                  <a:tcPr/>
                </a:tc>
                <a:tc>
                  <a:txBody>
                    <a:bodyPr/>
                    <a:lstStyle/>
                    <a:p>
                      <a:pPr algn="ctr"/>
                      <a:r>
                        <a:rPr lang="en-US" sz="2800" b="1" dirty="0">
                          <a:latin typeface="Arial" panose="020B0604020202020204" pitchFamily="34" charset="0"/>
                          <a:cs typeface="Arial" panose="020B0604020202020204" pitchFamily="34" charset="0"/>
                        </a:rPr>
                        <a:t>0.91</a:t>
                      </a:r>
                    </a:p>
                  </a:txBody>
                  <a:tcPr>
                    <a:solidFill>
                      <a:srgbClr val="FFFF00"/>
                    </a:solidFill>
                  </a:tcPr>
                </a:tc>
                <a:extLst>
                  <a:ext uri="{0D108BD9-81ED-4DB2-BD59-A6C34878D82A}">
                    <a16:rowId xmlns:a16="http://schemas.microsoft.com/office/drawing/2014/main" val="290508318"/>
                  </a:ext>
                </a:extLst>
              </a:tr>
            </a:tbl>
          </a:graphicData>
        </a:graphic>
      </p:graphicFrame>
      <p:sp>
        <p:nvSpPr>
          <p:cNvPr id="5" name="TextBox 4">
            <a:extLst>
              <a:ext uri="{FF2B5EF4-FFF2-40B4-BE49-F238E27FC236}">
                <a16:creationId xmlns:a16="http://schemas.microsoft.com/office/drawing/2014/main" id="{CC7144A9-8FF3-421B-A5E2-61CEDC65411D}"/>
              </a:ext>
            </a:extLst>
          </p:cNvPr>
          <p:cNvSpPr txBox="1"/>
          <p:nvPr/>
        </p:nvSpPr>
        <p:spPr>
          <a:xfrm>
            <a:off x="1219676" y="5467950"/>
            <a:ext cx="9704901" cy="830997"/>
          </a:xfrm>
          <a:prstGeom prst="rect">
            <a:avLst/>
          </a:prstGeom>
          <a:noFill/>
        </p:spPr>
        <p:txBody>
          <a:bodyPr wrap="none" rtlCol="0">
            <a:spAutoFit/>
          </a:bodyPr>
          <a:lstStyle/>
          <a:p>
            <a:pPr algn="ctr"/>
            <a:r>
              <a:rPr lang="en-US" sz="2400" b="1" dirty="0">
                <a:latin typeface="Arial" panose="020B0604020202020204" pitchFamily="34" charset="0"/>
                <a:cs typeface="Arial" panose="020B0604020202020204" pitchFamily="34" charset="0"/>
              </a:rPr>
              <a:t>Conclusion: Largest gaps are in 1. Maintenance of Infrastructure,</a:t>
            </a:r>
          </a:p>
          <a:p>
            <a:pPr algn="ctr"/>
            <a:r>
              <a:rPr lang="en-US" sz="2400" b="1" dirty="0">
                <a:latin typeface="Arial" panose="020B0604020202020204" pitchFamily="34" charset="0"/>
                <a:cs typeface="Arial" panose="020B0604020202020204" pitchFamily="34" charset="0"/>
              </a:rPr>
              <a:t>2. Community Appearance &amp; 3. HOA Fee Value for the $</a:t>
            </a:r>
          </a:p>
        </p:txBody>
      </p:sp>
      <p:sp>
        <p:nvSpPr>
          <p:cNvPr id="6" name="Title 1">
            <a:extLst>
              <a:ext uri="{FF2B5EF4-FFF2-40B4-BE49-F238E27FC236}">
                <a16:creationId xmlns:a16="http://schemas.microsoft.com/office/drawing/2014/main" id="{AD685709-E6F2-493D-B81A-9C28D802897C}"/>
              </a:ext>
            </a:extLst>
          </p:cNvPr>
          <p:cNvSpPr txBox="1">
            <a:spLocks/>
          </p:cNvSpPr>
          <p:nvPr/>
        </p:nvSpPr>
        <p:spPr>
          <a:xfrm>
            <a:off x="983208" y="1389940"/>
            <a:ext cx="8229600" cy="391272"/>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1" kern="1200">
                <a:solidFill>
                  <a:schemeClr val="tx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b="1" i="0" u="none" strike="noStrike" kern="1200" cap="none" spc="0" normalizeH="0" baseline="0" noProof="0" dirty="0">
              <a:ln>
                <a:noFill/>
              </a:ln>
              <a:solidFill>
                <a:srgbClr val="333333"/>
              </a:solidFill>
              <a:effectLst/>
              <a:uLnTx/>
              <a:uFillTx/>
              <a:latin typeface="Arial"/>
              <a:ea typeface="+mj-ea"/>
              <a:cs typeface="Arial"/>
            </a:endParaRPr>
          </a:p>
        </p:txBody>
      </p:sp>
      <p:sp>
        <p:nvSpPr>
          <p:cNvPr id="14" name="Arrow: Left 13">
            <a:extLst>
              <a:ext uri="{FF2B5EF4-FFF2-40B4-BE49-F238E27FC236}">
                <a16:creationId xmlns:a16="http://schemas.microsoft.com/office/drawing/2014/main" id="{B62C009E-2395-4751-8C6A-0F226129E04C}"/>
              </a:ext>
            </a:extLst>
          </p:cNvPr>
          <p:cNvSpPr/>
          <p:nvPr/>
        </p:nvSpPr>
        <p:spPr>
          <a:xfrm>
            <a:off x="11136572" y="2598381"/>
            <a:ext cx="978408" cy="484632"/>
          </a:xfrm>
          <a:prstGeom prst="leftArrow">
            <a:avLst>
              <a:gd name="adj1" fmla="val 50000"/>
              <a:gd name="adj2" fmla="val 864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Arrow: Left 14">
            <a:extLst>
              <a:ext uri="{FF2B5EF4-FFF2-40B4-BE49-F238E27FC236}">
                <a16:creationId xmlns:a16="http://schemas.microsoft.com/office/drawing/2014/main" id="{7243794B-8644-4A23-860C-32C3924D5A4E}"/>
              </a:ext>
            </a:extLst>
          </p:cNvPr>
          <p:cNvSpPr/>
          <p:nvPr/>
        </p:nvSpPr>
        <p:spPr>
          <a:xfrm>
            <a:off x="11136572" y="3290356"/>
            <a:ext cx="978408" cy="484632"/>
          </a:xfrm>
          <a:prstGeom prst="leftArrow">
            <a:avLst>
              <a:gd name="adj1" fmla="val 50000"/>
              <a:gd name="adj2" fmla="val 864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Arrow: Left 15">
            <a:extLst>
              <a:ext uri="{FF2B5EF4-FFF2-40B4-BE49-F238E27FC236}">
                <a16:creationId xmlns:a16="http://schemas.microsoft.com/office/drawing/2014/main" id="{365AEF2A-C452-45C9-A2C6-2D4A430641EE}"/>
              </a:ext>
            </a:extLst>
          </p:cNvPr>
          <p:cNvSpPr/>
          <p:nvPr/>
        </p:nvSpPr>
        <p:spPr>
          <a:xfrm>
            <a:off x="11136572" y="4008617"/>
            <a:ext cx="978408" cy="484632"/>
          </a:xfrm>
          <a:prstGeom prst="leftArrow">
            <a:avLst>
              <a:gd name="adj1" fmla="val 50000"/>
              <a:gd name="adj2" fmla="val 864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313594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CDF7F-5804-436A-804C-FC98CE65D9CB}"/>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Assessment of Situation</a:t>
            </a:r>
          </a:p>
        </p:txBody>
      </p:sp>
      <p:sp>
        <p:nvSpPr>
          <p:cNvPr id="3" name="Content Placeholder 2">
            <a:extLst>
              <a:ext uri="{FF2B5EF4-FFF2-40B4-BE49-F238E27FC236}">
                <a16:creationId xmlns:a16="http://schemas.microsoft.com/office/drawing/2014/main" id="{F2736B5E-7F3F-4F21-B603-1F1F3CF2E094}"/>
              </a:ext>
            </a:extLst>
          </p:cNvPr>
          <p:cNvSpPr>
            <a:spLocks noGrp="1"/>
          </p:cNvSpPr>
          <p:nvPr>
            <p:ph idx="1"/>
          </p:nvPr>
        </p:nvSpPr>
        <p:spPr>
          <a:xfrm>
            <a:off x="1097280" y="2108201"/>
            <a:ext cx="10058400" cy="4154576"/>
          </a:xfrm>
        </p:spPr>
        <p:txBody>
          <a:bodyPr>
            <a:normAutofit lnSpcReduction="10000"/>
          </a:bodyPr>
          <a:lstStyle/>
          <a:p>
            <a:pPr>
              <a:buFont typeface="Arial" panose="020B0604020202020204" pitchFamily="34" charset="0"/>
              <a:buChar char="•"/>
            </a:pPr>
            <a:r>
              <a:rPr lang="en-US" dirty="0"/>
              <a:t>  </a:t>
            </a:r>
            <a:r>
              <a:rPr lang="en-US" sz="2400" dirty="0">
                <a:latin typeface="Arial" panose="020B0604020202020204" pitchFamily="34" charset="0"/>
                <a:cs typeface="Arial" panose="020B0604020202020204" pitchFamily="34" charset="0"/>
              </a:rPr>
              <a:t>Category-Other HOA’s-Benchmarking</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 Community-Ocean Pines</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Property Owners Survey</a:t>
            </a: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Satisfaction</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Top Priorities &amp; Gaps</a:t>
            </a:r>
          </a:p>
          <a:p>
            <a:pPr lvl="1">
              <a:buFont typeface="Arial" panose="020B0604020202020204" pitchFamily="34" charset="0"/>
              <a:buChar char="•"/>
            </a:pPr>
            <a:r>
              <a:rPr lang="en-US" sz="2800" b="1" dirty="0">
                <a:latin typeface="Arial" panose="020B0604020202020204" pitchFamily="34" charset="0"/>
                <a:cs typeface="Arial" panose="020B0604020202020204" pitchFamily="34" charset="0"/>
              </a:rPr>
              <a:t>Culture-Values</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Issues/Opportunities</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Amenities</a:t>
            </a:r>
            <a:endParaRPr lang="en-US" sz="22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 Summary-10 Conclusions &amp; Implications </a:t>
            </a:r>
          </a:p>
        </p:txBody>
      </p:sp>
    </p:spTree>
    <p:extLst>
      <p:ext uri="{BB962C8B-B14F-4D97-AF65-F5344CB8AC3E}">
        <p14:creationId xmlns:p14="http://schemas.microsoft.com/office/powerpoint/2010/main" val="57189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A2C55-1D97-41C3-895F-D9C4456D4F5D}"/>
              </a:ext>
            </a:extLst>
          </p:cNvPr>
          <p:cNvSpPr>
            <a:spLocks noGrp="1"/>
          </p:cNvSpPr>
          <p:nvPr>
            <p:ph type="title"/>
          </p:nvPr>
        </p:nvSpPr>
        <p:spPr>
          <a:xfrm>
            <a:off x="321515" y="286602"/>
            <a:ext cx="10058400" cy="1450757"/>
          </a:xfrm>
        </p:spPr>
        <p:txBody>
          <a:bodyPr>
            <a:normAutofit/>
          </a:bodyPr>
          <a:lstStyle/>
          <a:p>
            <a:r>
              <a:rPr lang="en-US" sz="3200" b="1" dirty="0">
                <a:latin typeface="Arial" panose="020B0604020202020204" pitchFamily="34" charset="0"/>
                <a:cs typeface="Arial" panose="020B0604020202020204" pitchFamily="34" charset="0"/>
              </a:rPr>
              <a:t>Agenda</a:t>
            </a:r>
          </a:p>
        </p:txBody>
      </p:sp>
      <p:sp>
        <p:nvSpPr>
          <p:cNvPr id="3" name="Content Placeholder 2">
            <a:extLst>
              <a:ext uri="{FF2B5EF4-FFF2-40B4-BE49-F238E27FC236}">
                <a16:creationId xmlns:a16="http://schemas.microsoft.com/office/drawing/2014/main" id="{7F2233CF-BC3F-4686-A1F4-9368EF407B30}"/>
              </a:ext>
            </a:extLst>
          </p:cNvPr>
          <p:cNvSpPr>
            <a:spLocks noGrp="1"/>
          </p:cNvSpPr>
          <p:nvPr>
            <p:ph idx="1"/>
          </p:nvPr>
        </p:nvSpPr>
        <p:spPr>
          <a:xfrm>
            <a:off x="321515" y="1688295"/>
            <a:ext cx="11641589" cy="4883103"/>
          </a:xfrm>
        </p:spPr>
        <p:txBody>
          <a:bodyPr>
            <a:normAutofit fontScale="92500"/>
          </a:bodyPr>
          <a:lstStyle/>
          <a:p>
            <a:pPr marL="0" indent="0">
              <a:buNone/>
            </a:pPr>
            <a:endParaRPr lang="en-US" b="1"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Review work-session agenda &amp; objectives						9:00-9:15</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Review situation analysis &amp; conclusions/implications					9:15-9:50</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Get input/feedback and/or alignment on analysis, conclusions &amp; implications		9:50-10:10</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Public comments									10:10-10:20</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Start to develop preliminary 5-year goals for Ocean Pines*				10:20-10:45</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Review next steps/timing						 		10:45-10:50</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Public comments									10:50-11:00				</a:t>
            </a:r>
            <a:r>
              <a:rPr lang="en-US" dirty="0">
                <a:latin typeface="Arial" panose="020B0604020202020204" pitchFamily="34" charset="0"/>
                <a:cs typeface="Arial" panose="020B0604020202020204" pitchFamily="34" charset="0"/>
              </a:rPr>
              <a:t>																							 :							</a:t>
            </a:r>
          </a:p>
          <a:p>
            <a:pPr marL="201168" lvl="1" indent="0">
              <a:buNone/>
            </a:pPr>
            <a:r>
              <a:rPr lang="en-US" dirty="0">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E60E3972-24F2-4C5D-A976-5350D8481631}"/>
              </a:ext>
            </a:extLst>
          </p:cNvPr>
          <p:cNvSpPr txBox="1"/>
          <p:nvPr/>
        </p:nvSpPr>
        <p:spPr>
          <a:xfrm>
            <a:off x="1188164" y="5169705"/>
            <a:ext cx="10243638" cy="646331"/>
          </a:xfrm>
          <a:prstGeom prst="rect">
            <a:avLst/>
          </a:prstGeom>
          <a:noFill/>
        </p:spPr>
        <p:txBody>
          <a:bodyPr wrap="none" rtlCol="0">
            <a:spAutoFit/>
          </a:bodyPr>
          <a:lstStyle/>
          <a:p>
            <a:r>
              <a:rPr lang="en-US" dirty="0"/>
              <a:t>*Time permitting. Note-If there is significant input and or feedback to the situation analysis, we will not </a:t>
            </a:r>
          </a:p>
          <a:p>
            <a:r>
              <a:rPr lang="en-US" dirty="0"/>
              <a:t>   move to preliminary goal setting</a:t>
            </a:r>
          </a:p>
        </p:txBody>
      </p:sp>
      <p:sp>
        <p:nvSpPr>
          <p:cNvPr id="5" name="TextBox 4">
            <a:extLst>
              <a:ext uri="{FF2B5EF4-FFF2-40B4-BE49-F238E27FC236}">
                <a16:creationId xmlns:a16="http://schemas.microsoft.com/office/drawing/2014/main" id="{C4A96A0B-7705-436F-B7FC-7F53CF9E25DC}"/>
              </a:ext>
            </a:extLst>
          </p:cNvPr>
          <p:cNvSpPr txBox="1"/>
          <p:nvPr/>
        </p:nvSpPr>
        <p:spPr>
          <a:xfrm>
            <a:off x="760198" y="5816036"/>
            <a:ext cx="10554171"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We may need to be flexible with the agenda but  we will end at 11:00 AM</a:t>
            </a:r>
          </a:p>
        </p:txBody>
      </p:sp>
    </p:spTree>
    <p:extLst>
      <p:ext uri="{BB962C8B-B14F-4D97-AF65-F5344CB8AC3E}">
        <p14:creationId xmlns:p14="http://schemas.microsoft.com/office/powerpoint/2010/main" val="2317099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10993-CEE1-4595-8944-9109349C1860}"/>
              </a:ext>
            </a:extLst>
          </p:cNvPr>
          <p:cNvSpPr>
            <a:spLocks noGrp="1"/>
          </p:cNvSpPr>
          <p:nvPr>
            <p:ph type="title"/>
          </p:nvPr>
        </p:nvSpPr>
        <p:spPr>
          <a:xfrm>
            <a:off x="-38547" y="-309065"/>
            <a:ext cx="11694695" cy="1450757"/>
          </a:xfrm>
        </p:spPr>
        <p:txBody>
          <a:bodyPr>
            <a:normAutofit/>
          </a:bodyPr>
          <a:lstStyle/>
          <a:p>
            <a:r>
              <a:rPr lang="en-US" sz="4000" b="1" dirty="0">
                <a:latin typeface="Arial" panose="020B0604020202020204" pitchFamily="34" charset="0"/>
                <a:cs typeface="Arial" panose="020B0604020202020204" pitchFamily="34" charset="0"/>
              </a:rPr>
              <a:t>Top Issues/Challenges to Address</a:t>
            </a:r>
            <a:br>
              <a:rPr lang="en-US" sz="4000" b="1"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Q7. Please rate how important the following Ocean Pines challenges/ opportunities </a:t>
            </a:r>
            <a:r>
              <a:rPr lang="en-US" sz="2000" b="1" dirty="0">
                <a:latin typeface="Arial" panose="020B0604020202020204" pitchFamily="34" charset="0"/>
                <a:cs typeface="Arial" panose="020B0604020202020204" pitchFamily="34" charset="0"/>
              </a:rPr>
              <a:t>are to you? </a:t>
            </a:r>
            <a:r>
              <a:rPr lang="en-US" sz="2000" dirty="0">
                <a:latin typeface="Arial" panose="020B0604020202020204" pitchFamily="34" charset="0"/>
                <a:cs typeface="Arial" panose="020B0604020202020204" pitchFamily="34" charset="0"/>
              </a:rPr>
              <a:t>(1=Not Important at All; 5= Extremely Important)</a:t>
            </a:r>
          </a:p>
        </p:txBody>
      </p:sp>
      <p:sp>
        <p:nvSpPr>
          <p:cNvPr id="3" name="Content Placeholder 2">
            <a:extLst>
              <a:ext uri="{FF2B5EF4-FFF2-40B4-BE49-F238E27FC236}">
                <a16:creationId xmlns:a16="http://schemas.microsoft.com/office/drawing/2014/main" id="{518CD58E-2F8C-4AEF-9E55-ADB31E9E2D2F}"/>
              </a:ext>
            </a:extLst>
          </p:cNvPr>
          <p:cNvSpPr>
            <a:spLocks noGrp="1"/>
          </p:cNvSpPr>
          <p:nvPr>
            <p:ph idx="1"/>
          </p:nvPr>
        </p:nvSpPr>
        <p:spPr>
          <a:xfrm>
            <a:off x="-88640" y="2060471"/>
            <a:ext cx="10994637" cy="4463196"/>
          </a:xfrm>
        </p:spPr>
        <p:txBody>
          <a:bodyPr>
            <a:normAutofit/>
          </a:bodyPr>
          <a:lstStyle/>
          <a:p>
            <a:pPr marL="201168" lvl="1" indent="0">
              <a:spcBef>
                <a:spcPts val="0"/>
              </a:spcBef>
              <a:spcAft>
                <a:spcPts val="0"/>
              </a:spcAft>
              <a:buNone/>
              <a:tabLst>
                <a:tab pos="457200" algn="l"/>
              </a:tabLst>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p>
        </p:txBody>
      </p:sp>
      <p:graphicFrame>
        <p:nvGraphicFramePr>
          <p:cNvPr id="4" name="Table 4">
            <a:extLst>
              <a:ext uri="{FF2B5EF4-FFF2-40B4-BE49-F238E27FC236}">
                <a16:creationId xmlns:a16="http://schemas.microsoft.com/office/drawing/2014/main" id="{A2BE5DAE-5D96-4E09-BB74-037C7BBF40F6}"/>
              </a:ext>
            </a:extLst>
          </p:cNvPr>
          <p:cNvGraphicFramePr>
            <a:graphicFrameLocks noGrp="1"/>
          </p:cNvGraphicFramePr>
          <p:nvPr/>
        </p:nvGraphicFramePr>
        <p:xfrm>
          <a:off x="132478" y="1192975"/>
          <a:ext cx="11927043" cy="4416566"/>
        </p:xfrm>
        <a:graphic>
          <a:graphicData uri="http://schemas.openxmlformats.org/drawingml/2006/table">
            <a:tbl>
              <a:tblPr firstRow="1" bandRow="1">
                <a:tableStyleId>{5C22544A-7EE6-4342-B048-85BDC9FD1C3A}</a:tableStyleId>
              </a:tblPr>
              <a:tblGrid>
                <a:gridCol w="795706">
                  <a:extLst>
                    <a:ext uri="{9D8B030D-6E8A-4147-A177-3AD203B41FA5}">
                      <a16:colId xmlns:a16="http://schemas.microsoft.com/office/drawing/2014/main" val="2100641239"/>
                    </a:ext>
                  </a:extLst>
                </a:gridCol>
                <a:gridCol w="6702351">
                  <a:extLst>
                    <a:ext uri="{9D8B030D-6E8A-4147-A177-3AD203B41FA5}">
                      <a16:colId xmlns:a16="http://schemas.microsoft.com/office/drawing/2014/main" val="3964036983"/>
                    </a:ext>
                  </a:extLst>
                </a:gridCol>
                <a:gridCol w="1107715">
                  <a:extLst>
                    <a:ext uri="{9D8B030D-6E8A-4147-A177-3AD203B41FA5}">
                      <a16:colId xmlns:a16="http://schemas.microsoft.com/office/drawing/2014/main" val="3502342836"/>
                    </a:ext>
                  </a:extLst>
                </a:gridCol>
                <a:gridCol w="1099656">
                  <a:extLst>
                    <a:ext uri="{9D8B030D-6E8A-4147-A177-3AD203B41FA5}">
                      <a16:colId xmlns:a16="http://schemas.microsoft.com/office/drawing/2014/main" val="2714239416"/>
                    </a:ext>
                  </a:extLst>
                </a:gridCol>
                <a:gridCol w="1167618">
                  <a:extLst>
                    <a:ext uri="{9D8B030D-6E8A-4147-A177-3AD203B41FA5}">
                      <a16:colId xmlns:a16="http://schemas.microsoft.com/office/drawing/2014/main" val="54644785"/>
                    </a:ext>
                  </a:extLst>
                </a:gridCol>
                <a:gridCol w="1053997">
                  <a:extLst>
                    <a:ext uri="{9D8B030D-6E8A-4147-A177-3AD203B41FA5}">
                      <a16:colId xmlns:a16="http://schemas.microsoft.com/office/drawing/2014/main" val="2347748976"/>
                    </a:ext>
                  </a:extLst>
                </a:gridCol>
              </a:tblGrid>
              <a:tr h="650529">
                <a:tc>
                  <a:txBody>
                    <a:bodyPr/>
                    <a:lstStyle/>
                    <a:p>
                      <a:pPr algn="ctr"/>
                      <a:r>
                        <a:rPr lang="en-US" sz="2000" dirty="0"/>
                        <a:t>Rank</a:t>
                      </a:r>
                    </a:p>
                  </a:txBody>
                  <a:tcPr/>
                </a:tc>
                <a:tc>
                  <a:txBody>
                    <a:bodyPr/>
                    <a:lstStyle/>
                    <a:p>
                      <a:pPr algn="ctr"/>
                      <a:r>
                        <a:rPr lang="en-US" sz="2000" dirty="0"/>
                        <a:t>Issue/Challenge</a:t>
                      </a:r>
                    </a:p>
                  </a:txBody>
                  <a:tcPr/>
                </a:tc>
                <a:tc>
                  <a:txBody>
                    <a:bodyPr/>
                    <a:lstStyle/>
                    <a:p>
                      <a:pPr algn="ctr"/>
                      <a:r>
                        <a:rPr lang="en-US" sz="2000" dirty="0"/>
                        <a:t>Total</a:t>
                      </a:r>
                    </a:p>
                    <a:p>
                      <a:pPr algn="ctr"/>
                      <a:endParaRPr lang="en-US" sz="2000" dirty="0"/>
                    </a:p>
                  </a:txBody>
                  <a:tcPr/>
                </a:tc>
                <a:tc>
                  <a:txBody>
                    <a:bodyPr/>
                    <a:lstStyle/>
                    <a:p>
                      <a:pPr algn="ctr"/>
                      <a:r>
                        <a:rPr lang="en-US" sz="2000" dirty="0"/>
                        <a:t>Full Time</a:t>
                      </a:r>
                    </a:p>
                  </a:txBody>
                  <a:tcPr/>
                </a:tc>
                <a:tc>
                  <a:txBody>
                    <a:bodyPr/>
                    <a:lstStyle/>
                    <a:p>
                      <a:pPr algn="ctr"/>
                      <a:r>
                        <a:rPr lang="en-US" sz="2000" dirty="0"/>
                        <a:t>Part-Time</a:t>
                      </a:r>
                    </a:p>
                  </a:txBody>
                  <a:tcPr/>
                </a:tc>
                <a:tc>
                  <a:txBody>
                    <a:bodyPr/>
                    <a:lstStyle/>
                    <a:p>
                      <a:pPr algn="ctr"/>
                      <a:r>
                        <a:rPr lang="en-US" sz="2000" dirty="0"/>
                        <a:t>&lt; 50 Yrs.'</a:t>
                      </a:r>
                    </a:p>
                  </a:txBody>
                  <a:tcPr/>
                </a:tc>
                <a:extLst>
                  <a:ext uri="{0D108BD9-81ED-4DB2-BD59-A6C34878D82A}">
                    <a16:rowId xmlns:a16="http://schemas.microsoft.com/office/drawing/2014/main" val="2344859517"/>
                  </a:ext>
                </a:extLst>
              </a:tr>
              <a:tr h="763664">
                <a:tc>
                  <a:txBody>
                    <a:bodyPr/>
                    <a:lstStyle/>
                    <a:p>
                      <a:pPr algn="ctr"/>
                      <a:r>
                        <a:rPr lang="en-US" sz="2400" b="1" dirty="0">
                          <a:latin typeface="Arial" panose="020B0604020202020204" pitchFamily="34" charset="0"/>
                          <a:cs typeface="Arial" panose="020B0604020202020204" pitchFamily="34" charset="0"/>
                        </a:rPr>
                        <a:t>1</a:t>
                      </a:r>
                    </a:p>
                  </a:txBody>
                  <a:tcPr/>
                </a:tc>
                <a:tc>
                  <a:txBody>
                    <a:bodyPr/>
                    <a:lstStyle/>
                    <a:p>
                      <a:pPr algn="l"/>
                      <a:r>
                        <a:rPr lang="en-US" sz="2000" b="1" dirty="0">
                          <a:latin typeface="Arial" panose="020B0604020202020204" pitchFamily="34" charset="0"/>
                          <a:cs typeface="Arial" panose="020B0604020202020204" pitchFamily="34" charset="0"/>
                        </a:rPr>
                        <a:t>Transparency between OPA &amp; Members</a:t>
                      </a:r>
                      <a:r>
                        <a:rPr lang="en-US" sz="2400" b="1" dirty="0">
                          <a:latin typeface="Arial" panose="020B0604020202020204" pitchFamily="34" charset="0"/>
                          <a:cs typeface="Arial" panose="020B0604020202020204" pitchFamily="34" charset="0"/>
                        </a:rPr>
                        <a:t> (INTEGRITY)</a:t>
                      </a:r>
                    </a:p>
                  </a:txBody>
                  <a:tcPr/>
                </a:tc>
                <a:tc>
                  <a:txBody>
                    <a:bodyPr/>
                    <a:lstStyle/>
                    <a:p>
                      <a:pPr algn="ctr"/>
                      <a:r>
                        <a:rPr lang="en-US" sz="2000" b="1" dirty="0">
                          <a:latin typeface="Arial" panose="020B0604020202020204" pitchFamily="34" charset="0"/>
                          <a:cs typeface="Arial" panose="020B0604020202020204" pitchFamily="34" charset="0"/>
                        </a:rPr>
                        <a:t>4.43</a:t>
                      </a:r>
                    </a:p>
                  </a:txBody>
                  <a:tcPr>
                    <a:solidFill>
                      <a:srgbClr val="00B050"/>
                    </a:solidFill>
                  </a:tcPr>
                </a:tc>
                <a:tc>
                  <a:txBody>
                    <a:bodyPr/>
                    <a:lstStyle/>
                    <a:p>
                      <a:pPr algn="ctr"/>
                      <a:r>
                        <a:rPr lang="en-US" sz="2000" b="1" dirty="0">
                          <a:latin typeface="Arial" panose="020B0604020202020204" pitchFamily="34" charset="0"/>
                          <a:cs typeface="Arial" panose="020B0604020202020204" pitchFamily="34" charset="0"/>
                        </a:rPr>
                        <a:t>4.45</a:t>
                      </a:r>
                    </a:p>
                  </a:txBody>
                  <a:tcPr>
                    <a:solidFill>
                      <a:srgbClr val="00B050"/>
                    </a:solidFill>
                  </a:tcPr>
                </a:tc>
                <a:tc>
                  <a:txBody>
                    <a:bodyPr/>
                    <a:lstStyle/>
                    <a:p>
                      <a:pPr algn="ctr"/>
                      <a:r>
                        <a:rPr lang="en-US" sz="2000" b="1" dirty="0">
                          <a:latin typeface="Arial" panose="020B0604020202020204" pitchFamily="34" charset="0"/>
                          <a:cs typeface="Arial" panose="020B0604020202020204" pitchFamily="34" charset="0"/>
                        </a:rPr>
                        <a:t>4.41</a:t>
                      </a:r>
                    </a:p>
                  </a:txBody>
                  <a:tcPr>
                    <a:solidFill>
                      <a:srgbClr val="00B050"/>
                    </a:solidFill>
                  </a:tcPr>
                </a:tc>
                <a:tc>
                  <a:txBody>
                    <a:bodyPr/>
                    <a:lstStyle/>
                    <a:p>
                      <a:pPr algn="ctr"/>
                      <a:r>
                        <a:rPr lang="en-US" sz="2000" b="1" dirty="0">
                          <a:latin typeface="Arial" panose="020B0604020202020204" pitchFamily="34" charset="0"/>
                          <a:cs typeface="Arial" panose="020B0604020202020204" pitchFamily="34" charset="0"/>
                        </a:rPr>
                        <a:t>4.37</a:t>
                      </a:r>
                    </a:p>
                  </a:txBody>
                  <a:tcPr>
                    <a:solidFill>
                      <a:srgbClr val="00B050"/>
                    </a:solidFill>
                  </a:tcPr>
                </a:tc>
                <a:extLst>
                  <a:ext uri="{0D108BD9-81ED-4DB2-BD59-A6C34878D82A}">
                    <a16:rowId xmlns:a16="http://schemas.microsoft.com/office/drawing/2014/main" val="2849829415"/>
                  </a:ext>
                </a:extLst>
              </a:tr>
              <a:tr h="650529">
                <a:tc>
                  <a:txBody>
                    <a:bodyPr/>
                    <a:lstStyle/>
                    <a:p>
                      <a:pPr algn="ctr"/>
                      <a:r>
                        <a:rPr lang="en-US" sz="2000" b="1" dirty="0">
                          <a:latin typeface="Arial" panose="020B0604020202020204" pitchFamily="34" charset="0"/>
                          <a:cs typeface="Arial" panose="020B0604020202020204" pitchFamily="34" charset="0"/>
                        </a:rPr>
                        <a:t>2</a:t>
                      </a:r>
                    </a:p>
                  </a:txBody>
                  <a:tcPr/>
                </a:tc>
                <a:tc>
                  <a:txBody>
                    <a:bodyPr/>
                    <a:lstStyle/>
                    <a:p>
                      <a:pPr algn="l"/>
                      <a:r>
                        <a:rPr lang="en-US" sz="2000" b="0" dirty="0">
                          <a:latin typeface="Arial" panose="020B0604020202020204" pitchFamily="34" charset="0"/>
                          <a:cs typeface="Arial" panose="020B0604020202020204" pitchFamily="34" charset="0"/>
                        </a:rPr>
                        <a:t>Infrastructure Issues (e.g. drainage, roads, bh, etc.)</a:t>
                      </a:r>
                    </a:p>
                  </a:txBody>
                  <a:tcPr/>
                </a:tc>
                <a:tc>
                  <a:txBody>
                    <a:bodyPr/>
                    <a:lstStyle/>
                    <a:p>
                      <a:pPr algn="ctr"/>
                      <a:r>
                        <a:rPr lang="en-US" sz="2000" b="1" dirty="0">
                          <a:latin typeface="Arial" panose="020B0604020202020204" pitchFamily="34" charset="0"/>
                          <a:cs typeface="Arial" panose="020B0604020202020204" pitchFamily="34" charset="0"/>
                        </a:rPr>
                        <a:t>4.31</a:t>
                      </a:r>
                    </a:p>
                  </a:txBody>
                  <a:tcPr>
                    <a:solidFill>
                      <a:srgbClr val="00B050"/>
                    </a:solidFill>
                  </a:tcPr>
                </a:tc>
                <a:tc>
                  <a:txBody>
                    <a:bodyPr/>
                    <a:lstStyle/>
                    <a:p>
                      <a:pPr algn="ctr"/>
                      <a:r>
                        <a:rPr lang="en-US" sz="2000" b="1" dirty="0">
                          <a:latin typeface="Arial" panose="020B0604020202020204" pitchFamily="34" charset="0"/>
                          <a:cs typeface="Arial" panose="020B0604020202020204" pitchFamily="34" charset="0"/>
                        </a:rPr>
                        <a:t>4.32</a:t>
                      </a:r>
                    </a:p>
                  </a:txBody>
                  <a:tcPr>
                    <a:solidFill>
                      <a:srgbClr val="00B050"/>
                    </a:solidFill>
                  </a:tcPr>
                </a:tc>
                <a:tc>
                  <a:txBody>
                    <a:bodyPr/>
                    <a:lstStyle/>
                    <a:p>
                      <a:pPr algn="ctr"/>
                      <a:r>
                        <a:rPr lang="en-US" sz="2000" b="1" dirty="0">
                          <a:latin typeface="Arial" panose="020B0604020202020204" pitchFamily="34" charset="0"/>
                          <a:cs typeface="Arial" panose="020B0604020202020204" pitchFamily="34" charset="0"/>
                        </a:rPr>
                        <a:t>4.30</a:t>
                      </a:r>
                    </a:p>
                  </a:txBody>
                  <a:tcPr>
                    <a:solidFill>
                      <a:srgbClr val="00B050"/>
                    </a:solidFill>
                  </a:tcPr>
                </a:tc>
                <a:tc>
                  <a:txBody>
                    <a:bodyPr/>
                    <a:lstStyle/>
                    <a:p>
                      <a:pPr algn="ctr"/>
                      <a:r>
                        <a:rPr lang="en-US" sz="2000" b="1" dirty="0">
                          <a:latin typeface="Arial" panose="020B0604020202020204" pitchFamily="34" charset="0"/>
                          <a:cs typeface="Arial" panose="020B0604020202020204" pitchFamily="34" charset="0"/>
                        </a:rPr>
                        <a:t>4.24</a:t>
                      </a:r>
                    </a:p>
                  </a:txBody>
                  <a:tcPr>
                    <a:solidFill>
                      <a:srgbClr val="00B050"/>
                    </a:solidFill>
                  </a:tcPr>
                </a:tc>
                <a:extLst>
                  <a:ext uri="{0D108BD9-81ED-4DB2-BD59-A6C34878D82A}">
                    <a16:rowId xmlns:a16="http://schemas.microsoft.com/office/drawing/2014/main" val="1437123860"/>
                  </a:ext>
                </a:extLst>
              </a:tr>
              <a:tr h="5609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BOD &amp; GM working </a:t>
                      </a:r>
                      <a:r>
                        <a:rPr lang="en-US" sz="2400" b="1" dirty="0">
                          <a:latin typeface="Arial" panose="020B0604020202020204" pitchFamily="34" charset="0"/>
                          <a:cs typeface="Arial" panose="020B0604020202020204" pitchFamily="34" charset="0"/>
                        </a:rPr>
                        <a:t>COLLABORATIVELY</a:t>
                      </a:r>
                    </a:p>
                  </a:txBody>
                  <a:tcPr/>
                </a:tc>
                <a:tc>
                  <a:txBody>
                    <a:bodyPr/>
                    <a:lstStyle/>
                    <a:p>
                      <a:pPr algn="ctr"/>
                      <a:r>
                        <a:rPr lang="en-US" sz="2000" b="1" dirty="0">
                          <a:latin typeface="Arial" panose="020B0604020202020204" pitchFamily="34" charset="0"/>
                          <a:cs typeface="Arial" panose="020B0604020202020204" pitchFamily="34" charset="0"/>
                        </a:rPr>
                        <a:t>4.24</a:t>
                      </a:r>
                    </a:p>
                  </a:txBody>
                  <a:tcPr>
                    <a:solidFill>
                      <a:srgbClr val="00B050"/>
                    </a:solidFill>
                  </a:tcPr>
                </a:tc>
                <a:tc>
                  <a:txBody>
                    <a:bodyPr/>
                    <a:lstStyle/>
                    <a:p>
                      <a:pPr algn="ctr"/>
                      <a:r>
                        <a:rPr lang="en-US" sz="2000" b="1" dirty="0">
                          <a:latin typeface="Arial" panose="020B0604020202020204" pitchFamily="34" charset="0"/>
                          <a:cs typeface="Arial" panose="020B0604020202020204" pitchFamily="34" charset="0"/>
                        </a:rPr>
                        <a:t>4.29</a:t>
                      </a:r>
                    </a:p>
                  </a:txBody>
                  <a:tcPr>
                    <a:solidFill>
                      <a:srgbClr val="00B050"/>
                    </a:solidFill>
                  </a:tcPr>
                </a:tc>
                <a:tc>
                  <a:txBody>
                    <a:bodyPr/>
                    <a:lstStyle/>
                    <a:p>
                      <a:pPr algn="ctr"/>
                      <a:r>
                        <a:rPr lang="en-US" sz="2000" b="1" dirty="0">
                          <a:latin typeface="Arial" panose="020B0604020202020204" pitchFamily="34" charset="0"/>
                          <a:cs typeface="Arial" panose="020B0604020202020204" pitchFamily="34" charset="0"/>
                        </a:rPr>
                        <a:t>4.19</a:t>
                      </a:r>
                    </a:p>
                  </a:txBody>
                  <a:tcPr>
                    <a:solidFill>
                      <a:srgbClr val="00B050"/>
                    </a:solidFill>
                  </a:tcPr>
                </a:tc>
                <a:tc>
                  <a:txBody>
                    <a:bodyPr/>
                    <a:lstStyle/>
                    <a:p>
                      <a:pPr algn="ctr"/>
                      <a:r>
                        <a:rPr lang="en-US" sz="2000" b="1" dirty="0">
                          <a:latin typeface="Arial" panose="020B0604020202020204" pitchFamily="34" charset="0"/>
                          <a:cs typeface="Arial" panose="020B0604020202020204" pitchFamily="34" charset="0"/>
                        </a:rPr>
                        <a:t>3.96</a:t>
                      </a:r>
                    </a:p>
                  </a:txBody>
                  <a:tcPr>
                    <a:solidFill>
                      <a:srgbClr val="00B050"/>
                    </a:solidFill>
                  </a:tcPr>
                </a:tc>
                <a:extLst>
                  <a:ext uri="{0D108BD9-81ED-4DB2-BD59-A6C34878D82A}">
                    <a16:rowId xmlns:a16="http://schemas.microsoft.com/office/drawing/2014/main" val="3595790698"/>
                  </a:ext>
                </a:extLst>
              </a:tr>
              <a:tr h="650529">
                <a:tc>
                  <a:txBody>
                    <a:bodyPr/>
                    <a:lstStyle/>
                    <a:p>
                      <a:pPr algn="ctr"/>
                      <a:r>
                        <a:rPr lang="en-US" sz="2000" b="1" dirty="0">
                          <a:latin typeface="Arial" panose="020B0604020202020204" pitchFamily="34" charset="0"/>
                          <a:cs typeface="Arial" panose="020B0604020202020204" pitchFamily="34" charset="0"/>
                        </a:rPr>
                        <a:t>4</a:t>
                      </a:r>
                    </a:p>
                  </a:txBody>
                  <a:tcPr/>
                </a:tc>
                <a:tc>
                  <a:txBody>
                    <a:bodyPr/>
                    <a:lstStyle/>
                    <a:p>
                      <a:pPr algn="l"/>
                      <a:r>
                        <a:rPr lang="en-US" sz="2000" b="1" dirty="0">
                          <a:latin typeface="Arial" panose="020B0604020202020204" pitchFamily="34" charset="0"/>
                          <a:cs typeface="Arial" panose="020B0604020202020204" pitchFamily="34" charset="0"/>
                        </a:rPr>
                        <a:t>Responsiveness of OPA to my Requests </a:t>
                      </a:r>
                      <a:r>
                        <a:rPr lang="en-US" sz="2400" b="1" dirty="0">
                          <a:latin typeface="Arial" panose="020B0604020202020204" pitchFamily="34" charset="0"/>
                          <a:cs typeface="Arial" panose="020B0604020202020204" pitchFamily="34" charset="0"/>
                        </a:rPr>
                        <a:t>(ACCOUNTABILTY)</a:t>
                      </a:r>
                    </a:p>
                  </a:txBody>
                  <a:tcPr/>
                </a:tc>
                <a:tc>
                  <a:txBody>
                    <a:bodyPr/>
                    <a:lstStyle/>
                    <a:p>
                      <a:pPr algn="ctr"/>
                      <a:r>
                        <a:rPr lang="en-US" sz="2000" b="1" dirty="0">
                          <a:latin typeface="Arial" panose="020B0604020202020204" pitchFamily="34" charset="0"/>
                          <a:cs typeface="Arial" panose="020B0604020202020204" pitchFamily="34" charset="0"/>
                        </a:rPr>
                        <a:t>4.14</a:t>
                      </a:r>
                    </a:p>
                  </a:txBody>
                  <a:tcPr>
                    <a:solidFill>
                      <a:srgbClr val="00B050"/>
                    </a:solidFill>
                  </a:tcPr>
                </a:tc>
                <a:tc>
                  <a:txBody>
                    <a:bodyPr/>
                    <a:lstStyle/>
                    <a:p>
                      <a:pPr algn="ctr"/>
                      <a:r>
                        <a:rPr lang="en-US" sz="2000" b="1" dirty="0">
                          <a:latin typeface="Arial" panose="020B0604020202020204" pitchFamily="34" charset="0"/>
                          <a:cs typeface="Arial" panose="020B0604020202020204" pitchFamily="34" charset="0"/>
                        </a:rPr>
                        <a:t>4.14</a:t>
                      </a:r>
                    </a:p>
                  </a:txBody>
                  <a:tcPr>
                    <a:solidFill>
                      <a:srgbClr val="00B050"/>
                    </a:solidFill>
                  </a:tcPr>
                </a:tc>
                <a:tc>
                  <a:txBody>
                    <a:bodyPr/>
                    <a:lstStyle/>
                    <a:p>
                      <a:pPr algn="ctr"/>
                      <a:r>
                        <a:rPr lang="en-US" sz="2000" b="1" dirty="0">
                          <a:latin typeface="Arial" panose="020B0604020202020204" pitchFamily="34" charset="0"/>
                          <a:cs typeface="Arial" panose="020B0604020202020204" pitchFamily="34" charset="0"/>
                        </a:rPr>
                        <a:t>4.14</a:t>
                      </a:r>
                    </a:p>
                  </a:txBody>
                  <a:tcPr>
                    <a:solidFill>
                      <a:srgbClr val="00B050"/>
                    </a:solidFill>
                  </a:tcPr>
                </a:tc>
                <a:tc>
                  <a:txBody>
                    <a:bodyPr/>
                    <a:lstStyle/>
                    <a:p>
                      <a:pPr algn="ctr"/>
                      <a:r>
                        <a:rPr lang="en-US" sz="2000" b="1" dirty="0">
                          <a:latin typeface="Arial" panose="020B0604020202020204" pitchFamily="34" charset="0"/>
                          <a:cs typeface="Arial" panose="020B0604020202020204" pitchFamily="34" charset="0"/>
                        </a:rPr>
                        <a:t>4.06</a:t>
                      </a:r>
                    </a:p>
                  </a:txBody>
                  <a:tcPr>
                    <a:solidFill>
                      <a:srgbClr val="00B050"/>
                    </a:solidFill>
                  </a:tcPr>
                </a:tc>
                <a:extLst>
                  <a:ext uri="{0D108BD9-81ED-4DB2-BD59-A6C34878D82A}">
                    <a16:rowId xmlns:a16="http://schemas.microsoft.com/office/drawing/2014/main" val="1733360917"/>
                  </a:ext>
                </a:extLst>
              </a:tr>
              <a:tr h="461889">
                <a:tc>
                  <a:txBody>
                    <a:bodyPr/>
                    <a:lstStyle/>
                    <a:p>
                      <a:pPr algn="ctr"/>
                      <a:r>
                        <a:rPr lang="en-US" sz="2400" b="1" dirty="0">
                          <a:latin typeface="Arial" panose="020B0604020202020204" pitchFamily="34" charset="0"/>
                          <a:cs typeface="Arial" panose="020B0604020202020204" pitchFamily="34" charset="0"/>
                        </a:rPr>
                        <a:t>5</a:t>
                      </a:r>
                    </a:p>
                  </a:txBody>
                  <a:tcPr/>
                </a:tc>
                <a:tc>
                  <a:txBody>
                    <a:bodyPr/>
                    <a:lstStyle/>
                    <a:p>
                      <a:pPr algn="l"/>
                      <a:r>
                        <a:rPr lang="en-US" sz="2400" b="1" dirty="0">
                          <a:latin typeface="Arial" panose="020B0604020202020204" pitchFamily="34" charset="0"/>
                          <a:cs typeface="Arial" panose="020B0604020202020204" pitchFamily="34" charset="0"/>
                        </a:rPr>
                        <a:t>Environmental &amp; SUSTAINABILITY Efforts</a:t>
                      </a:r>
                    </a:p>
                  </a:txBody>
                  <a:tcPr/>
                </a:tc>
                <a:tc>
                  <a:txBody>
                    <a:bodyPr/>
                    <a:lstStyle/>
                    <a:p>
                      <a:pPr algn="ctr"/>
                      <a:r>
                        <a:rPr lang="en-US" sz="2000" b="1" dirty="0">
                          <a:latin typeface="Arial" panose="020B0604020202020204" pitchFamily="34" charset="0"/>
                          <a:cs typeface="Arial" panose="020B0604020202020204" pitchFamily="34" charset="0"/>
                        </a:rPr>
                        <a:t>4.11</a:t>
                      </a:r>
                    </a:p>
                  </a:txBody>
                  <a:tcPr>
                    <a:solidFill>
                      <a:srgbClr val="00B050"/>
                    </a:solidFill>
                  </a:tcPr>
                </a:tc>
                <a:tc>
                  <a:txBody>
                    <a:bodyPr/>
                    <a:lstStyle/>
                    <a:p>
                      <a:pPr algn="ctr"/>
                      <a:r>
                        <a:rPr lang="en-US" sz="2000" b="1" dirty="0">
                          <a:latin typeface="Arial" panose="020B0604020202020204" pitchFamily="34" charset="0"/>
                          <a:cs typeface="Arial" panose="020B0604020202020204" pitchFamily="34" charset="0"/>
                        </a:rPr>
                        <a:t>4.13</a:t>
                      </a:r>
                    </a:p>
                  </a:txBody>
                  <a:tcPr>
                    <a:solidFill>
                      <a:srgbClr val="00B050"/>
                    </a:solidFill>
                  </a:tcPr>
                </a:tc>
                <a:tc>
                  <a:txBody>
                    <a:bodyPr/>
                    <a:lstStyle/>
                    <a:p>
                      <a:pPr algn="ctr"/>
                      <a:r>
                        <a:rPr lang="en-US" sz="2000" b="1" dirty="0">
                          <a:latin typeface="Arial" panose="020B0604020202020204" pitchFamily="34" charset="0"/>
                          <a:cs typeface="Arial" panose="020B0604020202020204" pitchFamily="34" charset="0"/>
                        </a:rPr>
                        <a:t>4.05</a:t>
                      </a:r>
                    </a:p>
                  </a:txBody>
                  <a:tcPr>
                    <a:solidFill>
                      <a:srgbClr val="00B050"/>
                    </a:solidFill>
                  </a:tcPr>
                </a:tc>
                <a:tc>
                  <a:txBody>
                    <a:bodyPr/>
                    <a:lstStyle/>
                    <a:p>
                      <a:pPr algn="ctr"/>
                      <a:r>
                        <a:rPr lang="en-US" sz="2000" b="1" dirty="0">
                          <a:latin typeface="Arial" panose="020B0604020202020204" pitchFamily="34" charset="0"/>
                          <a:cs typeface="Arial" panose="020B0604020202020204" pitchFamily="34" charset="0"/>
                        </a:rPr>
                        <a:t>3.90</a:t>
                      </a:r>
                    </a:p>
                  </a:txBody>
                  <a:tcPr>
                    <a:solidFill>
                      <a:srgbClr val="00B050"/>
                    </a:solidFill>
                  </a:tcPr>
                </a:tc>
                <a:extLst>
                  <a:ext uri="{0D108BD9-81ED-4DB2-BD59-A6C34878D82A}">
                    <a16:rowId xmlns:a16="http://schemas.microsoft.com/office/drawing/2014/main" val="290508318"/>
                  </a:ext>
                </a:extLst>
              </a:tr>
              <a:tr h="418521">
                <a:tc>
                  <a:txBody>
                    <a:bodyPr/>
                    <a:lstStyle/>
                    <a:p>
                      <a:pPr algn="ctr"/>
                      <a:r>
                        <a:rPr lang="en-US" sz="2400" b="1" dirty="0">
                          <a:latin typeface="Arial" panose="020B0604020202020204" pitchFamily="34" charset="0"/>
                          <a:cs typeface="Arial" panose="020B0604020202020204" pitchFamily="34" charset="0"/>
                        </a:rPr>
                        <a:t>6</a:t>
                      </a:r>
                    </a:p>
                  </a:txBody>
                  <a:tcPr/>
                </a:tc>
                <a:tc>
                  <a:txBody>
                    <a:bodyPr/>
                    <a:lstStyle/>
                    <a:p>
                      <a:pPr algn="l"/>
                      <a:r>
                        <a:rPr lang="en-US" sz="2000" b="1" dirty="0">
                          <a:latin typeface="Arial" panose="020B0604020202020204" pitchFamily="34" charset="0"/>
                          <a:cs typeface="Arial" panose="020B0604020202020204" pitchFamily="34" charset="0"/>
                        </a:rPr>
                        <a:t>Enforcement of Rules &amp; Regs </a:t>
                      </a:r>
                      <a:r>
                        <a:rPr lang="en-US" sz="2000" b="0"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ACCOUNTABILITY)</a:t>
                      </a:r>
                    </a:p>
                  </a:txBody>
                  <a:tcPr/>
                </a:tc>
                <a:tc>
                  <a:txBody>
                    <a:bodyPr/>
                    <a:lstStyle/>
                    <a:p>
                      <a:pPr algn="ctr"/>
                      <a:r>
                        <a:rPr lang="en-US" sz="2000" b="1" dirty="0">
                          <a:latin typeface="Arial" panose="020B0604020202020204" pitchFamily="34" charset="0"/>
                          <a:cs typeface="Arial" panose="020B0604020202020204" pitchFamily="34" charset="0"/>
                        </a:rPr>
                        <a:t>3.92</a:t>
                      </a:r>
                    </a:p>
                  </a:txBody>
                  <a:tcPr>
                    <a:solidFill>
                      <a:srgbClr val="00B050"/>
                    </a:solidFill>
                  </a:tcPr>
                </a:tc>
                <a:tc>
                  <a:txBody>
                    <a:bodyPr/>
                    <a:lstStyle/>
                    <a:p>
                      <a:pPr algn="ctr"/>
                      <a:r>
                        <a:rPr lang="en-US" sz="2000" b="1" dirty="0">
                          <a:latin typeface="Arial" panose="020B0604020202020204" pitchFamily="34" charset="0"/>
                          <a:cs typeface="Arial" panose="020B0604020202020204" pitchFamily="34" charset="0"/>
                        </a:rPr>
                        <a:t>3.98</a:t>
                      </a:r>
                    </a:p>
                  </a:txBody>
                  <a:tcPr>
                    <a:solidFill>
                      <a:srgbClr val="00B050"/>
                    </a:solidFill>
                  </a:tcPr>
                </a:tc>
                <a:tc>
                  <a:txBody>
                    <a:bodyPr/>
                    <a:lstStyle/>
                    <a:p>
                      <a:pPr algn="ctr"/>
                      <a:r>
                        <a:rPr lang="en-US" sz="2000" b="1" dirty="0">
                          <a:latin typeface="Arial" panose="020B0604020202020204" pitchFamily="34" charset="0"/>
                          <a:cs typeface="Arial" panose="020B0604020202020204" pitchFamily="34" charset="0"/>
                        </a:rPr>
                        <a:t>3.85</a:t>
                      </a:r>
                    </a:p>
                  </a:txBody>
                  <a:tcPr>
                    <a:solidFill>
                      <a:srgbClr val="00B050"/>
                    </a:solidFill>
                  </a:tcPr>
                </a:tc>
                <a:tc>
                  <a:txBody>
                    <a:bodyPr/>
                    <a:lstStyle/>
                    <a:p>
                      <a:pPr algn="ctr"/>
                      <a:r>
                        <a:rPr lang="en-US" sz="2000" b="1" dirty="0">
                          <a:solidFill>
                            <a:schemeClr val="tx1"/>
                          </a:solidFill>
                          <a:latin typeface="Arial" panose="020B0604020202020204" pitchFamily="34" charset="0"/>
                          <a:cs typeface="Arial" panose="020B0604020202020204" pitchFamily="34" charset="0"/>
                        </a:rPr>
                        <a:t>3.08*</a:t>
                      </a:r>
                    </a:p>
                  </a:txBody>
                  <a:tcPr>
                    <a:solidFill>
                      <a:srgbClr val="FFFF00"/>
                    </a:solidFill>
                  </a:tcPr>
                </a:tc>
                <a:extLst>
                  <a:ext uri="{0D108BD9-81ED-4DB2-BD59-A6C34878D82A}">
                    <a16:rowId xmlns:a16="http://schemas.microsoft.com/office/drawing/2014/main" val="4188578918"/>
                  </a:ext>
                </a:extLst>
              </a:tr>
            </a:tbl>
          </a:graphicData>
        </a:graphic>
      </p:graphicFrame>
      <p:sp>
        <p:nvSpPr>
          <p:cNvPr id="6" name="Title 1">
            <a:extLst>
              <a:ext uri="{FF2B5EF4-FFF2-40B4-BE49-F238E27FC236}">
                <a16:creationId xmlns:a16="http://schemas.microsoft.com/office/drawing/2014/main" id="{AD685709-E6F2-493D-B81A-9C28D802897C}"/>
              </a:ext>
            </a:extLst>
          </p:cNvPr>
          <p:cNvSpPr txBox="1">
            <a:spLocks/>
          </p:cNvSpPr>
          <p:nvPr/>
        </p:nvSpPr>
        <p:spPr>
          <a:xfrm>
            <a:off x="0" y="1141692"/>
            <a:ext cx="8229600" cy="391272"/>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1" kern="1200">
                <a:solidFill>
                  <a:schemeClr val="tx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b="1" i="0" u="none" strike="noStrike" kern="1200" cap="none" spc="0" normalizeH="0" baseline="0" noProof="0" dirty="0">
              <a:ln>
                <a:noFill/>
              </a:ln>
              <a:solidFill>
                <a:srgbClr val="333333"/>
              </a:solidFill>
              <a:effectLst/>
              <a:uLnTx/>
              <a:uFillTx/>
              <a:latin typeface="Arial"/>
              <a:ea typeface="+mj-ea"/>
              <a:cs typeface="Arial"/>
            </a:endParaRPr>
          </a:p>
        </p:txBody>
      </p:sp>
      <p:sp>
        <p:nvSpPr>
          <p:cNvPr id="8" name="TextBox 7">
            <a:extLst>
              <a:ext uri="{FF2B5EF4-FFF2-40B4-BE49-F238E27FC236}">
                <a16:creationId xmlns:a16="http://schemas.microsoft.com/office/drawing/2014/main" id="{1232B5C3-5B1A-4769-9ADE-2B80E9DC6D74}"/>
              </a:ext>
            </a:extLst>
          </p:cNvPr>
          <p:cNvSpPr txBox="1"/>
          <p:nvPr/>
        </p:nvSpPr>
        <p:spPr>
          <a:xfrm>
            <a:off x="1148068" y="5714116"/>
            <a:ext cx="9562234" cy="400110"/>
          </a:xfrm>
          <a:prstGeom prst="rect">
            <a:avLst/>
          </a:prstGeom>
          <a:noFill/>
        </p:spPr>
        <p:txBody>
          <a:bodyPr wrap="none" rtlCol="0">
            <a:spAutoFit/>
          </a:bodyPr>
          <a:lstStyle/>
          <a:p>
            <a:pPr algn="ctr"/>
            <a:r>
              <a:rPr lang="en-US" sz="2000" b="1" dirty="0">
                <a:latin typeface="Arial" panose="020B0604020202020204" pitchFamily="34" charset="0"/>
                <a:cs typeface="Arial" panose="020B0604020202020204" pitchFamily="34" charset="0"/>
              </a:rPr>
              <a:t>Conclusion:  5 of the top 6 priority issues were directly related to core values</a:t>
            </a:r>
          </a:p>
        </p:txBody>
      </p:sp>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96509411-0B3A-4126-BF88-1DBF8F408E00}"/>
                  </a:ext>
                </a:extLst>
              </p14:cNvPr>
              <p14:cNvContentPartPr/>
              <p14:nvPr/>
            </p14:nvContentPartPr>
            <p14:xfrm>
              <a:off x="9592680" y="6127926"/>
              <a:ext cx="360" cy="360"/>
            </p14:xfrm>
          </p:contentPart>
        </mc:Choice>
        <mc:Fallback xmlns="">
          <p:pic>
            <p:nvPicPr>
              <p:cNvPr id="9" name="Ink 8">
                <a:extLst>
                  <a:ext uri="{FF2B5EF4-FFF2-40B4-BE49-F238E27FC236}">
                    <a16:creationId xmlns:a16="http://schemas.microsoft.com/office/drawing/2014/main" id="{96509411-0B3A-4126-BF88-1DBF8F408E00}"/>
                  </a:ext>
                </a:extLst>
              </p:cNvPr>
              <p:cNvPicPr/>
              <p:nvPr/>
            </p:nvPicPr>
            <p:blipFill>
              <a:blip r:embed="rId3"/>
              <a:stretch>
                <a:fillRect/>
              </a:stretch>
            </p:blipFill>
            <p:spPr>
              <a:xfrm>
                <a:off x="9575040" y="6109926"/>
                <a:ext cx="36000" cy="36000"/>
              </a:xfrm>
              <a:prstGeom prst="rect">
                <a:avLst/>
              </a:prstGeom>
            </p:spPr>
          </p:pic>
        </mc:Fallback>
      </mc:AlternateContent>
      <p:grpSp>
        <p:nvGrpSpPr>
          <p:cNvPr id="12" name="Group 11">
            <a:extLst>
              <a:ext uri="{FF2B5EF4-FFF2-40B4-BE49-F238E27FC236}">
                <a16:creationId xmlns:a16="http://schemas.microsoft.com/office/drawing/2014/main" id="{54A61954-BD0A-4CFC-BB1A-F1AD4B2866B1}"/>
              </a:ext>
            </a:extLst>
          </p:cNvPr>
          <p:cNvGrpSpPr/>
          <p:nvPr/>
        </p:nvGrpSpPr>
        <p:grpSpPr>
          <a:xfrm>
            <a:off x="3496800" y="2165046"/>
            <a:ext cx="360" cy="360"/>
            <a:chOff x="3496800" y="2165046"/>
            <a:chExt cx="360" cy="360"/>
          </a:xfrm>
        </p:grpSpPr>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7397FA3C-C756-4835-B7EF-A4A549CAE349}"/>
                    </a:ext>
                  </a:extLst>
                </p14:cNvPr>
                <p14:cNvContentPartPr/>
                <p14:nvPr/>
              </p14:nvContentPartPr>
              <p14:xfrm>
                <a:off x="3496800" y="2165046"/>
                <a:ext cx="360" cy="360"/>
              </p14:xfrm>
            </p:contentPart>
          </mc:Choice>
          <mc:Fallback xmlns="">
            <p:pic>
              <p:nvPicPr>
                <p:cNvPr id="10" name="Ink 9">
                  <a:extLst>
                    <a:ext uri="{FF2B5EF4-FFF2-40B4-BE49-F238E27FC236}">
                      <a16:creationId xmlns:a16="http://schemas.microsoft.com/office/drawing/2014/main" id="{7397FA3C-C756-4835-B7EF-A4A549CAE349}"/>
                    </a:ext>
                  </a:extLst>
                </p:cNvPr>
                <p:cNvPicPr/>
                <p:nvPr/>
              </p:nvPicPr>
              <p:blipFill>
                <a:blip r:embed="rId3"/>
                <a:stretch>
                  <a:fillRect/>
                </a:stretch>
              </p:blipFill>
              <p:spPr>
                <a:xfrm>
                  <a:off x="3479160" y="214704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5F2116EB-2E30-40D9-8838-EC535AAF1D48}"/>
                    </a:ext>
                  </a:extLst>
                </p14:cNvPr>
                <p14:cNvContentPartPr/>
                <p14:nvPr/>
              </p14:nvContentPartPr>
              <p14:xfrm>
                <a:off x="3496800" y="2165046"/>
                <a:ext cx="360" cy="360"/>
              </p14:xfrm>
            </p:contentPart>
          </mc:Choice>
          <mc:Fallback xmlns="">
            <p:pic>
              <p:nvPicPr>
                <p:cNvPr id="11" name="Ink 10">
                  <a:extLst>
                    <a:ext uri="{FF2B5EF4-FFF2-40B4-BE49-F238E27FC236}">
                      <a16:creationId xmlns:a16="http://schemas.microsoft.com/office/drawing/2014/main" id="{5F2116EB-2E30-40D9-8838-EC535AAF1D48}"/>
                    </a:ext>
                  </a:extLst>
                </p:cNvPr>
                <p:cNvPicPr/>
                <p:nvPr/>
              </p:nvPicPr>
              <p:blipFill>
                <a:blip r:embed="rId3"/>
                <a:stretch>
                  <a:fillRect/>
                </a:stretch>
              </p:blipFill>
              <p:spPr>
                <a:xfrm>
                  <a:off x="3479160" y="2147046"/>
                  <a:ext cx="36000" cy="36000"/>
                </a:xfrm>
                <a:prstGeom prst="rect">
                  <a:avLst/>
                </a:prstGeom>
              </p:spPr>
            </p:pic>
          </mc:Fallback>
        </mc:AlternateContent>
      </p:grpSp>
      <p:sp>
        <p:nvSpPr>
          <p:cNvPr id="5" name="TextBox 4">
            <a:extLst>
              <a:ext uri="{FF2B5EF4-FFF2-40B4-BE49-F238E27FC236}">
                <a16:creationId xmlns:a16="http://schemas.microsoft.com/office/drawing/2014/main" id="{C2E2C96B-0624-4101-89F1-E2870CEE2487}"/>
              </a:ext>
            </a:extLst>
          </p:cNvPr>
          <p:cNvSpPr txBox="1"/>
          <p:nvPr/>
        </p:nvSpPr>
        <p:spPr>
          <a:xfrm>
            <a:off x="473658" y="6418398"/>
            <a:ext cx="3423822" cy="369332"/>
          </a:xfrm>
          <a:prstGeom prst="rect">
            <a:avLst/>
          </a:prstGeom>
          <a:noFill/>
        </p:spPr>
        <p:txBody>
          <a:bodyPr wrap="none" rtlCol="0">
            <a:spAutoFit/>
          </a:bodyPr>
          <a:lstStyle/>
          <a:p>
            <a:r>
              <a:rPr lang="en-US" dirty="0">
                <a:solidFill>
                  <a:schemeClr val="bg1"/>
                </a:solidFill>
              </a:rPr>
              <a:t>* Significantly different than Total</a:t>
            </a:r>
          </a:p>
        </p:txBody>
      </p:sp>
    </p:spTree>
    <p:extLst>
      <p:ext uri="{BB962C8B-B14F-4D97-AF65-F5344CB8AC3E}">
        <p14:creationId xmlns:p14="http://schemas.microsoft.com/office/powerpoint/2010/main" val="3354104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10993-CEE1-4595-8944-9109349C1860}"/>
              </a:ext>
            </a:extLst>
          </p:cNvPr>
          <p:cNvSpPr>
            <a:spLocks noGrp="1"/>
          </p:cNvSpPr>
          <p:nvPr>
            <p:ph type="title"/>
          </p:nvPr>
        </p:nvSpPr>
        <p:spPr>
          <a:xfrm>
            <a:off x="0" y="363040"/>
            <a:ext cx="10317138" cy="863270"/>
          </a:xfrm>
        </p:spPr>
        <p:txBody>
          <a:bodyPr>
            <a:normAutofit fontScale="90000"/>
          </a:bodyPr>
          <a:lstStyle/>
          <a:p>
            <a:r>
              <a:rPr lang="en-US" sz="4000" b="1" dirty="0">
                <a:latin typeface="Arial" panose="020B0604020202020204" pitchFamily="34" charset="0"/>
                <a:cs typeface="Arial" panose="020B0604020202020204" pitchFamily="34" charset="0"/>
              </a:rPr>
              <a:t>Core Values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18CD58E-2F8C-4AEF-9E55-ADB31E9E2D2F}"/>
              </a:ext>
            </a:extLst>
          </p:cNvPr>
          <p:cNvSpPr>
            <a:spLocks noGrp="1"/>
          </p:cNvSpPr>
          <p:nvPr>
            <p:ph idx="1"/>
          </p:nvPr>
        </p:nvSpPr>
        <p:spPr>
          <a:xfrm>
            <a:off x="305709" y="2108201"/>
            <a:ext cx="10994637" cy="4463196"/>
          </a:xfrm>
        </p:spPr>
        <p:txBody>
          <a:bodyPr>
            <a:normAutofit/>
          </a:bodyPr>
          <a:lstStyle/>
          <a:p>
            <a:pPr marL="201168" lvl="1" indent="0">
              <a:spcBef>
                <a:spcPts val="0"/>
              </a:spcBef>
              <a:spcAft>
                <a:spcPts val="0"/>
              </a:spcAft>
              <a:buNone/>
              <a:tabLst>
                <a:tab pos="457200" algn="l"/>
              </a:tabLst>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p>
        </p:txBody>
      </p:sp>
      <p:graphicFrame>
        <p:nvGraphicFramePr>
          <p:cNvPr id="4" name="Table 4">
            <a:extLst>
              <a:ext uri="{FF2B5EF4-FFF2-40B4-BE49-F238E27FC236}">
                <a16:creationId xmlns:a16="http://schemas.microsoft.com/office/drawing/2014/main" id="{A2BE5DAE-5D96-4E09-BB74-037C7BBF40F6}"/>
              </a:ext>
            </a:extLst>
          </p:cNvPr>
          <p:cNvGraphicFramePr>
            <a:graphicFrameLocks noGrp="1"/>
          </p:cNvGraphicFramePr>
          <p:nvPr>
            <p:extLst>
              <p:ext uri="{D42A27DB-BD31-4B8C-83A1-F6EECF244321}">
                <p14:modId xmlns:p14="http://schemas.microsoft.com/office/powerpoint/2010/main" val="1831339544"/>
              </p:ext>
            </p:extLst>
          </p:nvPr>
        </p:nvGraphicFramePr>
        <p:xfrm>
          <a:off x="305709" y="1898836"/>
          <a:ext cx="10994637" cy="3064498"/>
        </p:xfrm>
        <a:graphic>
          <a:graphicData uri="http://schemas.openxmlformats.org/drawingml/2006/table">
            <a:tbl>
              <a:tblPr firstRow="1" bandRow="1">
                <a:tableStyleId>{5C22544A-7EE6-4342-B048-85BDC9FD1C3A}</a:tableStyleId>
              </a:tblPr>
              <a:tblGrid>
                <a:gridCol w="1120916">
                  <a:extLst>
                    <a:ext uri="{9D8B030D-6E8A-4147-A177-3AD203B41FA5}">
                      <a16:colId xmlns:a16="http://schemas.microsoft.com/office/drawing/2014/main" val="2100641239"/>
                    </a:ext>
                  </a:extLst>
                </a:gridCol>
                <a:gridCol w="2783066">
                  <a:extLst>
                    <a:ext uri="{9D8B030D-6E8A-4147-A177-3AD203B41FA5}">
                      <a16:colId xmlns:a16="http://schemas.microsoft.com/office/drawing/2014/main" val="3964036983"/>
                    </a:ext>
                  </a:extLst>
                </a:gridCol>
                <a:gridCol w="1414583">
                  <a:extLst>
                    <a:ext uri="{9D8B030D-6E8A-4147-A177-3AD203B41FA5}">
                      <a16:colId xmlns:a16="http://schemas.microsoft.com/office/drawing/2014/main" val="3502342836"/>
                    </a:ext>
                  </a:extLst>
                </a:gridCol>
                <a:gridCol w="1419018">
                  <a:extLst>
                    <a:ext uri="{9D8B030D-6E8A-4147-A177-3AD203B41FA5}">
                      <a16:colId xmlns:a16="http://schemas.microsoft.com/office/drawing/2014/main" val="1969200900"/>
                    </a:ext>
                  </a:extLst>
                </a:gridCol>
                <a:gridCol w="1419018">
                  <a:extLst>
                    <a:ext uri="{9D8B030D-6E8A-4147-A177-3AD203B41FA5}">
                      <a16:colId xmlns:a16="http://schemas.microsoft.com/office/drawing/2014/main" val="4102111935"/>
                    </a:ext>
                  </a:extLst>
                </a:gridCol>
                <a:gridCol w="1419018">
                  <a:extLst>
                    <a:ext uri="{9D8B030D-6E8A-4147-A177-3AD203B41FA5}">
                      <a16:colId xmlns:a16="http://schemas.microsoft.com/office/drawing/2014/main" val="2824316601"/>
                    </a:ext>
                  </a:extLst>
                </a:gridCol>
                <a:gridCol w="1419018">
                  <a:extLst>
                    <a:ext uri="{9D8B030D-6E8A-4147-A177-3AD203B41FA5}">
                      <a16:colId xmlns:a16="http://schemas.microsoft.com/office/drawing/2014/main" val="3891185842"/>
                    </a:ext>
                  </a:extLst>
                </a:gridCol>
              </a:tblGrid>
              <a:tr h="212340">
                <a:tc>
                  <a:txBody>
                    <a:bodyPr/>
                    <a:lstStyle/>
                    <a:p>
                      <a:pPr algn="ctr"/>
                      <a:r>
                        <a:rPr lang="en-US" sz="2000" dirty="0">
                          <a:latin typeface="Arial" panose="020B0604020202020204" pitchFamily="34" charset="0"/>
                          <a:cs typeface="Arial" panose="020B0604020202020204" pitchFamily="34" charset="0"/>
                        </a:rPr>
                        <a:t>Rank</a:t>
                      </a:r>
                    </a:p>
                  </a:txBody>
                  <a:tcPr/>
                </a:tc>
                <a:tc>
                  <a:txBody>
                    <a:bodyPr/>
                    <a:lstStyle/>
                    <a:p>
                      <a:pPr algn="ctr"/>
                      <a:r>
                        <a:rPr lang="en-US" sz="2000" dirty="0">
                          <a:latin typeface="Arial" panose="020B0604020202020204" pitchFamily="34" charset="0"/>
                          <a:cs typeface="Arial" panose="020B0604020202020204" pitchFamily="34" charset="0"/>
                        </a:rPr>
                        <a:t>Core Value</a:t>
                      </a:r>
                    </a:p>
                  </a:txBody>
                  <a:tcPr/>
                </a:tc>
                <a:tc>
                  <a:txBody>
                    <a:bodyPr/>
                    <a:lstStyle/>
                    <a:p>
                      <a:pPr algn="ctr"/>
                      <a:r>
                        <a:rPr lang="en-US" sz="2000" dirty="0">
                          <a:latin typeface="Arial" panose="020B0604020202020204" pitchFamily="34" charset="0"/>
                          <a:cs typeface="Arial" panose="020B0604020202020204" pitchFamily="34" charset="0"/>
                        </a:rPr>
                        <a:t>Total</a:t>
                      </a:r>
                    </a:p>
                  </a:txBody>
                  <a:tcPr/>
                </a:tc>
                <a:tc>
                  <a:txBody>
                    <a:bodyPr/>
                    <a:lstStyle/>
                    <a:p>
                      <a:pPr algn="ctr"/>
                      <a:r>
                        <a:rPr lang="en-US" sz="2000" dirty="0">
                          <a:latin typeface="Arial" panose="020B0604020202020204" pitchFamily="34" charset="0"/>
                          <a:cs typeface="Arial" panose="020B0604020202020204" pitchFamily="34" charset="0"/>
                        </a:rPr>
                        <a:t>Full Time</a:t>
                      </a:r>
                    </a:p>
                  </a:txBody>
                  <a:tcPr/>
                </a:tc>
                <a:tc>
                  <a:txBody>
                    <a:bodyPr/>
                    <a:lstStyle/>
                    <a:p>
                      <a:pPr algn="ctr"/>
                      <a:r>
                        <a:rPr lang="en-US" sz="2000" dirty="0">
                          <a:latin typeface="Arial" panose="020B0604020202020204" pitchFamily="34" charset="0"/>
                          <a:cs typeface="Arial" panose="020B0604020202020204" pitchFamily="34" charset="0"/>
                        </a:rPr>
                        <a:t>Part Time</a:t>
                      </a:r>
                    </a:p>
                  </a:txBody>
                  <a:tcPr/>
                </a:tc>
                <a:tc>
                  <a:txBody>
                    <a:bodyPr/>
                    <a:lstStyle/>
                    <a:p>
                      <a:pPr algn="ctr"/>
                      <a:r>
                        <a:rPr lang="en-US" sz="2000" dirty="0">
                          <a:latin typeface="Arial" panose="020B0604020202020204" pitchFamily="34" charset="0"/>
                          <a:cs typeface="Arial" panose="020B0604020202020204" pitchFamily="34" charset="0"/>
                        </a:rPr>
                        <a:t>&lt; 50 yrs..</a:t>
                      </a:r>
                    </a:p>
                  </a:txBody>
                  <a:tcPr/>
                </a:tc>
                <a:tc>
                  <a:txBody>
                    <a:bodyPr/>
                    <a:lstStyle/>
                    <a:p>
                      <a:pPr algn="ctr"/>
                      <a:r>
                        <a:rPr lang="en-US" sz="2000" dirty="0">
                          <a:latin typeface="Arial" panose="020B0604020202020204" pitchFamily="34" charset="0"/>
                          <a:cs typeface="Arial" panose="020B0604020202020204" pitchFamily="34" charset="0"/>
                        </a:rPr>
                        <a:t>&gt; 70 yrs.</a:t>
                      </a:r>
                    </a:p>
                  </a:txBody>
                  <a:tcPr/>
                </a:tc>
                <a:extLst>
                  <a:ext uri="{0D108BD9-81ED-4DB2-BD59-A6C34878D82A}">
                    <a16:rowId xmlns:a16="http://schemas.microsoft.com/office/drawing/2014/main" val="2344859517"/>
                  </a:ext>
                </a:extLst>
              </a:tr>
              <a:tr h="457263">
                <a:tc>
                  <a:txBody>
                    <a:bodyPr/>
                    <a:lstStyle/>
                    <a:p>
                      <a:pPr algn="ctr"/>
                      <a:r>
                        <a:rPr lang="en-US" sz="2800" b="1" dirty="0">
                          <a:latin typeface="Arial" panose="020B0604020202020204" pitchFamily="34" charset="0"/>
                          <a:cs typeface="Arial" panose="020B0604020202020204" pitchFamily="34" charset="0"/>
                        </a:rPr>
                        <a:t>#1</a:t>
                      </a:r>
                    </a:p>
                  </a:txBody>
                  <a:tcPr/>
                </a:tc>
                <a:tc>
                  <a:txBody>
                    <a:bodyPr/>
                    <a:lstStyle/>
                    <a:p>
                      <a:pPr algn="l"/>
                      <a:r>
                        <a:rPr lang="en-US" sz="2800" b="1" dirty="0">
                          <a:latin typeface="Arial" panose="020B0604020202020204" pitchFamily="34" charset="0"/>
                          <a:cs typeface="Arial" panose="020B0604020202020204" pitchFamily="34" charset="0"/>
                        </a:rPr>
                        <a:t>Integrity</a:t>
                      </a:r>
                    </a:p>
                  </a:txBody>
                  <a:tcPr/>
                </a:tc>
                <a:tc>
                  <a:txBody>
                    <a:bodyPr/>
                    <a:lstStyle/>
                    <a:p>
                      <a:pPr algn="ctr"/>
                      <a:r>
                        <a:rPr lang="en-US" sz="2800" b="1" dirty="0">
                          <a:latin typeface="Arial" panose="020B0604020202020204" pitchFamily="34" charset="0"/>
                          <a:cs typeface="Arial" panose="020B0604020202020204" pitchFamily="34" charset="0"/>
                        </a:rPr>
                        <a:t>4.48</a:t>
                      </a:r>
                    </a:p>
                  </a:txBody>
                  <a:tcPr>
                    <a:solidFill>
                      <a:srgbClr val="00B050"/>
                    </a:solidFill>
                  </a:tcPr>
                </a:tc>
                <a:tc>
                  <a:txBody>
                    <a:bodyPr/>
                    <a:lstStyle/>
                    <a:p>
                      <a:pPr algn="ctr"/>
                      <a:r>
                        <a:rPr lang="en-US" sz="2800" b="1" dirty="0">
                          <a:latin typeface="Arial" panose="020B0604020202020204" pitchFamily="34" charset="0"/>
                          <a:cs typeface="Arial" panose="020B0604020202020204" pitchFamily="34" charset="0"/>
                        </a:rPr>
                        <a:t>4.49</a:t>
                      </a:r>
                    </a:p>
                  </a:txBody>
                  <a:tcPr>
                    <a:solidFill>
                      <a:srgbClr val="00B050"/>
                    </a:solidFill>
                  </a:tcPr>
                </a:tc>
                <a:tc>
                  <a:txBody>
                    <a:bodyPr/>
                    <a:lstStyle/>
                    <a:p>
                      <a:pPr algn="ctr"/>
                      <a:r>
                        <a:rPr lang="en-US" sz="2800" b="1" dirty="0">
                          <a:latin typeface="Arial" panose="020B0604020202020204" pitchFamily="34" charset="0"/>
                          <a:cs typeface="Arial" panose="020B0604020202020204" pitchFamily="34" charset="0"/>
                        </a:rPr>
                        <a:t>4.46</a:t>
                      </a:r>
                    </a:p>
                  </a:txBody>
                  <a:tcPr>
                    <a:solidFill>
                      <a:srgbClr val="00B050"/>
                    </a:solidFill>
                  </a:tcPr>
                </a:tc>
                <a:tc>
                  <a:txBody>
                    <a:bodyPr/>
                    <a:lstStyle/>
                    <a:p>
                      <a:pPr algn="ctr"/>
                      <a:r>
                        <a:rPr lang="en-US" sz="2800" b="1" dirty="0">
                          <a:latin typeface="Arial" panose="020B0604020202020204" pitchFamily="34" charset="0"/>
                          <a:cs typeface="Arial" panose="020B0604020202020204" pitchFamily="34" charset="0"/>
                        </a:rPr>
                        <a:t>4.33</a:t>
                      </a:r>
                    </a:p>
                  </a:txBody>
                  <a:tcPr>
                    <a:solidFill>
                      <a:srgbClr val="00B050"/>
                    </a:solidFill>
                  </a:tcPr>
                </a:tc>
                <a:tc>
                  <a:txBody>
                    <a:bodyPr/>
                    <a:lstStyle/>
                    <a:p>
                      <a:pPr algn="ctr"/>
                      <a:r>
                        <a:rPr lang="en-US" sz="2800" b="1" dirty="0">
                          <a:latin typeface="Arial" panose="020B0604020202020204" pitchFamily="34" charset="0"/>
                          <a:cs typeface="Arial" panose="020B0604020202020204" pitchFamily="34" charset="0"/>
                        </a:rPr>
                        <a:t>4.45</a:t>
                      </a:r>
                    </a:p>
                  </a:txBody>
                  <a:tcPr>
                    <a:solidFill>
                      <a:srgbClr val="00B050"/>
                    </a:solidFill>
                  </a:tcPr>
                </a:tc>
                <a:extLst>
                  <a:ext uri="{0D108BD9-81ED-4DB2-BD59-A6C34878D82A}">
                    <a16:rowId xmlns:a16="http://schemas.microsoft.com/office/drawing/2014/main" val="2849829415"/>
                  </a:ext>
                </a:extLst>
              </a:tr>
              <a:tr h="509568">
                <a:tc>
                  <a:txBody>
                    <a:bodyPr/>
                    <a:lstStyle/>
                    <a:p>
                      <a:pPr algn="ctr"/>
                      <a:r>
                        <a:rPr lang="en-US" sz="2800" b="1" dirty="0">
                          <a:latin typeface="Arial" panose="020B0604020202020204" pitchFamily="34" charset="0"/>
                          <a:cs typeface="Arial" panose="020B0604020202020204" pitchFamily="34" charset="0"/>
                        </a:rPr>
                        <a:t>#2</a:t>
                      </a:r>
                    </a:p>
                  </a:txBody>
                  <a:tcPr/>
                </a:tc>
                <a:tc>
                  <a:txBody>
                    <a:bodyPr/>
                    <a:lstStyle/>
                    <a:p>
                      <a:pPr algn="l"/>
                      <a:r>
                        <a:rPr lang="en-US" sz="2800" b="1" dirty="0">
                          <a:latin typeface="Arial" panose="020B0604020202020204" pitchFamily="34" charset="0"/>
                          <a:cs typeface="Arial" panose="020B0604020202020204" pitchFamily="34" charset="0"/>
                        </a:rPr>
                        <a:t>Accountability</a:t>
                      </a:r>
                    </a:p>
                  </a:txBody>
                  <a:tcPr/>
                </a:tc>
                <a:tc>
                  <a:txBody>
                    <a:bodyPr/>
                    <a:lstStyle/>
                    <a:p>
                      <a:pPr algn="ctr"/>
                      <a:r>
                        <a:rPr lang="en-US" sz="2800" b="1" dirty="0">
                          <a:latin typeface="Arial" panose="020B0604020202020204" pitchFamily="34" charset="0"/>
                          <a:cs typeface="Arial" panose="020B0604020202020204" pitchFamily="34" charset="0"/>
                        </a:rPr>
                        <a:t>4.34</a:t>
                      </a:r>
                    </a:p>
                  </a:txBody>
                  <a:tcPr>
                    <a:solidFill>
                      <a:srgbClr val="00B050"/>
                    </a:solidFill>
                  </a:tcPr>
                </a:tc>
                <a:tc>
                  <a:txBody>
                    <a:bodyPr/>
                    <a:lstStyle/>
                    <a:p>
                      <a:pPr algn="ctr"/>
                      <a:r>
                        <a:rPr lang="en-US" sz="2800" b="1" dirty="0">
                          <a:latin typeface="Arial" panose="020B0604020202020204" pitchFamily="34" charset="0"/>
                          <a:cs typeface="Arial" panose="020B0604020202020204" pitchFamily="34" charset="0"/>
                        </a:rPr>
                        <a:t>4.37</a:t>
                      </a:r>
                    </a:p>
                  </a:txBody>
                  <a:tcPr>
                    <a:solidFill>
                      <a:srgbClr val="00B050"/>
                    </a:solidFill>
                  </a:tcPr>
                </a:tc>
                <a:tc>
                  <a:txBody>
                    <a:bodyPr/>
                    <a:lstStyle/>
                    <a:p>
                      <a:pPr algn="ctr"/>
                      <a:r>
                        <a:rPr lang="en-US" sz="2800" b="1" dirty="0">
                          <a:latin typeface="Arial" panose="020B0604020202020204" pitchFamily="34" charset="0"/>
                          <a:cs typeface="Arial" panose="020B0604020202020204" pitchFamily="34" charset="0"/>
                        </a:rPr>
                        <a:t>4.31</a:t>
                      </a:r>
                    </a:p>
                  </a:txBody>
                  <a:tcPr>
                    <a:solidFill>
                      <a:srgbClr val="00B050"/>
                    </a:solidFill>
                  </a:tcPr>
                </a:tc>
                <a:tc>
                  <a:txBody>
                    <a:bodyPr/>
                    <a:lstStyle/>
                    <a:p>
                      <a:pPr algn="ctr"/>
                      <a:r>
                        <a:rPr lang="en-US" sz="2800" b="1" dirty="0">
                          <a:latin typeface="Arial" panose="020B0604020202020204" pitchFamily="34" charset="0"/>
                          <a:cs typeface="Arial" panose="020B0604020202020204" pitchFamily="34" charset="0"/>
                        </a:rPr>
                        <a:t>4.19</a:t>
                      </a:r>
                    </a:p>
                  </a:txBody>
                  <a:tcPr>
                    <a:solidFill>
                      <a:srgbClr val="00B050"/>
                    </a:solidFill>
                  </a:tcPr>
                </a:tc>
                <a:tc>
                  <a:txBody>
                    <a:bodyPr/>
                    <a:lstStyle/>
                    <a:p>
                      <a:pPr algn="ctr"/>
                      <a:r>
                        <a:rPr lang="en-US" sz="2800" b="1" dirty="0">
                          <a:latin typeface="Arial" panose="020B0604020202020204" pitchFamily="34" charset="0"/>
                          <a:cs typeface="Arial" panose="020B0604020202020204" pitchFamily="34" charset="0"/>
                        </a:rPr>
                        <a:t>4.30</a:t>
                      </a:r>
                    </a:p>
                  </a:txBody>
                  <a:tcPr>
                    <a:solidFill>
                      <a:srgbClr val="00B050"/>
                    </a:solidFill>
                  </a:tcPr>
                </a:tc>
                <a:extLst>
                  <a:ext uri="{0D108BD9-81ED-4DB2-BD59-A6C34878D82A}">
                    <a16:rowId xmlns:a16="http://schemas.microsoft.com/office/drawing/2014/main" val="1437123860"/>
                  </a:ext>
                </a:extLst>
              </a:tr>
              <a:tr h="5611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Collaboration</a:t>
                      </a:r>
                    </a:p>
                  </a:txBody>
                  <a:tcPr/>
                </a:tc>
                <a:tc>
                  <a:txBody>
                    <a:bodyPr/>
                    <a:lstStyle/>
                    <a:p>
                      <a:pPr algn="ctr"/>
                      <a:r>
                        <a:rPr lang="en-US" sz="2400" dirty="0">
                          <a:latin typeface="Arial" panose="020B0604020202020204" pitchFamily="34" charset="0"/>
                          <a:cs typeface="Arial" panose="020B0604020202020204" pitchFamily="34" charset="0"/>
                        </a:rPr>
                        <a:t>4.14</a:t>
                      </a:r>
                    </a:p>
                  </a:txBody>
                  <a:tcPr>
                    <a:solidFill>
                      <a:srgbClr val="00B050"/>
                    </a:solidFill>
                  </a:tcPr>
                </a:tc>
                <a:tc>
                  <a:txBody>
                    <a:bodyPr/>
                    <a:lstStyle/>
                    <a:p>
                      <a:pPr algn="ctr"/>
                      <a:r>
                        <a:rPr lang="en-US" sz="2400" dirty="0">
                          <a:latin typeface="Arial" panose="020B0604020202020204" pitchFamily="34" charset="0"/>
                          <a:cs typeface="Arial" panose="020B0604020202020204" pitchFamily="34" charset="0"/>
                        </a:rPr>
                        <a:t>4.20</a:t>
                      </a:r>
                    </a:p>
                  </a:txBody>
                  <a:tcPr>
                    <a:solidFill>
                      <a:srgbClr val="00B050"/>
                    </a:solidFill>
                  </a:tcPr>
                </a:tc>
                <a:tc>
                  <a:txBody>
                    <a:bodyPr/>
                    <a:lstStyle/>
                    <a:p>
                      <a:pPr algn="ctr"/>
                      <a:r>
                        <a:rPr lang="en-US" sz="2400" dirty="0">
                          <a:latin typeface="Arial" panose="020B0604020202020204" pitchFamily="34" charset="0"/>
                          <a:cs typeface="Arial" panose="020B0604020202020204" pitchFamily="34" charset="0"/>
                        </a:rPr>
                        <a:t>4.11</a:t>
                      </a:r>
                    </a:p>
                  </a:txBody>
                  <a:tcPr>
                    <a:solidFill>
                      <a:srgbClr val="00B050"/>
                    </a:solidFill>
                  </a:tcPr>
                </a:tc>
                <a:tc>
                  <a:txBody>
                    <a:bodyPr/>
                    <a:lstStyle/>
                    <a:p>
                      <a:pPr algn="ctr"/>
                      <a:r>
                        <a:rPr lang="en-US" sz="2400" dirty="0">
                          <a:latin typeface="Arial" panose="020B0604020202020204" pitchFamily="34" charset="0"/>
                          <a:cs typeface="Arial" panose="020B0604020202020204" pitchFamily="34" charset="0"/>
                        </a:rPr>
                        <a:t>4.04</a:t>
                      </a:r>
                    </a:p>
                  </a:txBody>
                  <a:tcPr>
                    <a:solidFill>
                      <a:srgbClr val="00B050"/>
                    </a:solidFill>
                  </a:tcPr>
                </a:tc>
                <a:tc>
                  <a:txBody>
                    <a:bodyPr/>
                    <a:lstStyle/>
                    <a:p>
                      <a:pPr algn="ctr"/>
                      <a:r>
                        <a:rPr lang="en-US" sz="2400" dirty="0">
                          <a:latin typeface="Arial" panose="020B0604020202020204" pitchFamily="34" charset="0"/>
                          <a:cs typeface="Arial" panose="020B0604020202020204" pitchFamily="34" charset="0"/>
                        </a:rPr>
                        <a:t>4.09</a:t>
                      </a:r>
                    </a:p>
                  </a:txBody>
                  <a:tcPr>
                    <a:solidFill>
                      <a:srgbClr val="00B050"/>
                    </a:solidFill>
                  </a:tcPr>
                </a:tc>
                <a:extLst>
                  <a:ext uri="{0D108BD9-81ED-4DB2-BD59-A6C34878D82A}">
                    <a16:rowId xmlns:a16="http://schemas.microsoft.com/office/drawing/2014/main" val="3595790698"/>
                  </a:ext>
                </a:extLst>
              </a:tr>
              <a:tr h="5611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Respect</a:t>
                      </a:r>
                    </a:p>
                  </a:txBody>
                  <a:tcPr/>
                </a:tc>
                <a:tc>
                  <a:txBody>
                    <a:bodyPr/>
                    <a:lstStyle/>
                    <a:p>
                      <a:pPr algn="ctr"/>
                      <a:r>
                        <a:rPr lang="en-US" sz="2400" dirty="0">
                          <a:latin typeface="Arial" panose="020B0604020202020204" pitchFamily="34" charset="0"/>
                          <a:cs typeface="Arial" panose="020B0604020202020204" pitchFamily="34" charset="0"/>
                        </a:rPr>
                        <a:t>4.14</a:t>
                      </a:r>
                    </a:p>
                  </a:txBody>
                  <a:tcPr>
                    <a:solidFill>
                      <a:srgbClr val="00B050"/>
                    </a:solidFill>
                  </a:tcPr>
                </a:tc>
                <a:tc>
                  <a:txBody>
                    <a:bodyPr/>
                    <a:lstStyle/>
                    <a:p>
                      <a:pPr algn="ctr"/>
                      <a:r>
                        <a:rPr lang="en-US" sz="2400" dirty="0">
                          <a:latin typeface="Arial" panose="020B0604020202020204" pitchFamily="34" charset="0"/>
                          <a:cs typeface="Arial" panose="020B0604020202020204" pitchFamily="34" charset="0"/>
                        </a:rPr>
                        <a:t>4.22</a:t>
                      </a:r>
                    </a:p>
                  </a:txBody>
                  <a:tcPr>
                    <a:solidFill>
                      <a:srgbClr val="00B050"/>
                    </a:solidFill>
                  </a:tcPr>
                </a:tc>
                <a:tc>
                  <a:txBody>
                    <a:bodyPr/>
                    <a:lstStyle/>
                    <a:p>
                      <a:pPr algn="ctr"/>
                      <a:r>
                        <a:rPr lang="en-US" sz="2400" dirty="0">
                          <a:latin typeface="Arial" panose="020B0604020202020204" pitchFamily="34" charset="0"/>
                          <a:cs typeface="Arial" panose="020B0604020202020204" pitchFamily="34" charset="0"/>
                        </a:rPr>
                        <a:t>4.02</a:t>
                      </a:r>
                    </a:p>
                  </a:txBody>
                  <a:tcPr>
                    <a:solidFill>
                      <a:srgbClr val="00B050"/>
                    </a:solidFill>
                  </a:tcPr>
                </a:tc>
                <a:tc>
                  <a:txBody>
                    <a:bodyPr/>
                    <a:lstStyle/>
                    <a:p>
                      <a:pPr algn="ctr"/>
                      <a:r>
                        <a:rPr lang="en-US" sz="2400" dirty="0">
                          <a:latin typeface="Arial" panose="020B0604020202020204" pitchFamily="34" charset="0"/>
                          <a:cs typeface="Arial" panose="020B0604020202020204" pitchFamily="34" charset="0"/>
                        </a:rPr>
                        <a:t>4.05</a:t>
                      </a:r>
                    </a:p>
                  </a:txBody>
                  <a:tcPr>
                    <a:solidFill>
                      <a:srgbClr val="00B050"/>
                    </a:solidFill>
                  </a:tcPr>
                </a:tc>
                <a:tc>
                  <a:txBody>
                    <a:bodyPr/>
                    <a:lstStyle/>
                    <a:p>
                      <a:pPr algn="ctr"/>
                      <a:r>
                        <a:rPr lang="en-US" sz="2400" dirty="0">
                          <a:latin typeface="Arial" panose="020B0604020202020204" pitchFamily="34" charset="0"/>
                          <a:cs typeface="Arial" panose="020B0604020202020204" pitchFamily="34" charset="0"/>
                        </a:rPr>
                        <a:t>4.13</a:t>
                      </a:r>
                    </a:p>
                  </a:txBody>
                  <a:tcPr>
                    <a:solidFill>
                      <a:srgbClr val="00B050"/>
                    </a:solidFill>
                  </a:tcPr>
                </a:tc>
                <a:extLst>
                  <a:ext uri="{0D108BD9-81ED-4DB2-BD59-A6C34878D82A}">
                    <a16:rowId xmlns:a16="http://schemas.microsoft.com/office/drawing/2014/main" val="3991534443"/>
                  </a:ext>
                </a:extLst>
              </a:tr>
              <a:tr h="509568">
                <a:tc>
                  <a:txBody>
                    <a:bodyPr/>
                    <a:lstStyle/>
                    <a:p>
                      <a:pPr algn="ctr"/>
                      <a:r>
                        <a:rPr lang="en-US" sz="2400" dirty="0">
                          <a:latin typeface="Arial" panose="020B0604020202020204" pitchFamily="34" charset="0"/>
                          <a:cs typeface="Arial" panose="020B0604020202020204" pitchFamily="34" charset="0"/>
                        </a:rPr>
                        <a:t>#4</a:t>
                      </a:r>
                    </a:p>
                  </a:txBody>
                  <a:tcPr/>
                </a:tc>
                <a:tc>
                  <a:txBody>
                    <a:bodyPr/>
                    <a:lstStyle/>
                    <a:p>
                      <a:pPr algn="l"/>
                      <a:r>
                        <a:rPr lang="en-US" sz="2400" dirty="0">
                          <a:latin typeface="Arial" panose="020B0604020202020204" pitchFamily="34" charset="0"/>
                          <a:cs typeface="Arial" panose="020B0604020202020204" pitchFamily="34" charset="0"/>
                        </a:rPr>
                        <a:t>Sustainability</a:t>
                      </a:r>
                    </a:p>
                  </a:txBody>
                  <a:tcPr/>
                </a:tc>
                <a:tc>
                  <a:txBody>
                    <a:bodyPr/>
                    <a:lstStyle/>
                    <a:p>
                      <a:pPr algn="ctr"/>
                      <a:r>
                        <a:rPr lang="en-US" sz="2400" dirty="0">
                          <a:latin typeface="Arial" panose="020B0604020202020204" pitchFamily="34" charset="0"/>
                          <a:cs typeface="Arial" panose="020B0604020202020204" pitchFamily="34" charset="0"/>
                        </a:rPr>
                        <a:t>4.10</a:t>
                      </a:r>
                    </a:p>
                  </a:txBody>
                  <a:tcPr>
                    <a:solidFill>
                      <a:srgbClr val="00B050"/>
                    </a:solidFill>
                  </a:tcPr>
                </a:tc>
                <a:tc>
                  <a:txBody>
                    <a:bodyPr/>
                    <a:lstStyle/>
                    <a:p>
                      <a:pPr algn="ctr"/>
                      <a:r>
                        <a:rPr lang="en-US" sz="2400" dirty="0">
                          <a:latin typeface="Arial" panose="020B0604020202020204" pitchFamily="34" charset="0"/>
                          <a:cs typeface="Arial" panose="020B0604020202020204" pitchFamily="34" charset="0"/>
                        </a:rPr>
                        <a:t>4.13</a:t>
                      </a:r>
                    </a:p>
                  </a:txBody>
                  <a:tcPr>
                    <a:solidFill>
                      <a:srgbClr val="00B050"/>
                    </a:solidFill>
                  </a:tcPr>
                </a:tc>
                <a:tc>
                  <a:txBody>
                    <a:bodyPr/>
                    <a:lstStyle/>
                    <a:p>
                      <a:pPr algn="ctr"/>
                      <a:r>
                        <a:rPr lang="en-US" sz="2400" dirty="0">
                          <a:latin typeface="Arial" panose="020B0604020202020204" pitchFamily="34" charset="0"/>
                          <a:cs typeface="Arial" panose="020B0604020202020204" pitchFamily="34" charset="0"/>
                        </a:rPr>
                        <a:t>4.05</a:t>
                      </a:r>
                    </a:p>
                  </a:txBody>
                  <a:tcPr>
                    <a:solidFill>
                      <a:srgbClr val="00B050"/>
                    </a:solidFill>
                  </a:tcPr>
                </a:tc>
                <a:tc>
                  <a:txBody>
                    <a:bodyPr/>
                    <a:lstStyle/>
                    <a:p>
                      <a:pPr algn="ctr"/>
                      <a:r>
                        <a:rPr lang="en-US" sz="2400" dirty="0">
                          <a:latin typeface="Arial" panose="020B0604020202020204" pitchFamily="34" charset="0"/>
                          <a:cs typeface="Arial" panose="020B0604020202020204" pitchFamily="34" charset="0"/>
                        </a:rPr>
                        <a:t>3.93</a:t>
                      </a:r>
                    </a:p>
                  </a:txBody>
                  <a:tcPr>
                    <a:solidFill>
                      <a:srgbClr val="00B050"/>
                    </a:solidFill>
                  </a:tcPr>
                </a:tc>
                <a:tc>
                  <a:txBody>
                    <a:bodyPr/>
                    <a:lstStyle/>
                    <a:p>
                      <a:pPr algn="ctr"/>
                      <a:r>
                        <a:rPr lang="en-US" sz="2400" dirty="0">
                          <a:latin typeface="Arial" panose="020B0604020202020204" pitchFamily="34" charset="0"/>
                          <a:cs typeface="Arial" panose="020B0604020202020204" pitchFamily="34" charset="0"/>
                        </a:rPr>
                        <a:t>4.09</a:t>
                      </a:r>
                    </a:p>
                  </a:txBody>
                  <a:tcPr>
                    <a:solidFill>
                      <a:srgbClr val="00B050"/>
                    </a:solidFill>
                  </a:tcPr>
                </a:tc>
                <a:extLst>
                  <a:ext uri="{0D108BD9-81ED-4DB2-BD59-A6C34878D82A}">
                    <a16:rowId xmlns:a16="http://schemas.microsoft.com/office/drawing/2014/main" val="1733360917"/>
                  </a:ext>
                </a:extLst>
              </a:tr>
            </a:tbl>
          </a:graphicData>
        </a:graphic>
      </p:graphicFrame>
      <p:sp>
        <p:nvSpPr>
          <p:cNvPr id="5" name="TextBox 4">
            <a:extLst>
              <a:ext uri="{FF2B5EF4-FFF2-40B4-BE49-F238E27FC236}">
                <a16:creationId xmlns:a16="http://schemas.microsoft.com/office/drawing/2014/main" id="{CC7144A9-8FF3-421B-A5E2-61CEDC65411D}"/>
              </a:ext>
            </a:extLst>
          </p:cNvPr>
          <p:cNvSpPr txBox="1"/>
          <p:nvPr/>
        </p:nvSpPr>
        <p:spPr>
          <a:xfrm>
            <a:off x="79225" y="5101076"/>
            <a:ext cx="11807066" cy="1323439"/>
          </a:xfrm>
          <a:prstGeom prst="rect">
            <a:avLst/>
          </a:prstGeom>
          <a:noFill/>
        </p:spPr>
        <p:txBody>
          <a:bodyPr wrap="square" rtlCol="0">
            <a:spAutoFit/>
          </a:bodyPr>
          <a:lstStyle/>
          <a:p>
            <a:pPr algn="ctr"/>
            <a:r>
              <a:rPr lang="en-US" sz="2000" dirty="0">
                <a:latin typeface="Arial Black" panose="020B0A04020102020204" pitchFamily="34" charset="0"/>
                <a:cs typeface="Arial" panose="020B0604020202020204" pitchFamily="34" charset="0"/>
              </a:rPr>
              <a:t>Results were Consistent Across Demographics:</a:t>
            </a:r>
          </a:p>
          <a:p>
            <a:pPr algn="ctr"/>
            <a:r>
              <a:rPr lang="en-US" sz="2000" dirty="0">
                <a:latin typeface="Arial Black" panose="020B0A04020102020204" pitchFamily="34" charset="0"/>
                <a:cs typeface="Arial" panose="020B0604020202020204" pitchFamily="34" charset="0"/>
              </a:rPr>
              <a:t>All 5 Core Values Had High Importance </a:t>
            </a:r>
          </a:p>
          <a:p>
            <a:pPr algn="ctr"/>
            <a:r>
              <a:rPr lang="en-US" sz="2000" dirty="0">
                <a:latin typeface="Arial Black" panose="020B0A04020102020204" pitchFamily="34" charset="0"/>
                <a:cs typeface="Arial" panose="020B0604020202020204" pitchFamily="34" charset="0"/>
              </a:rPr>
              <a:t>(Some of the Highest Average Scores in the Survey);</a:t>
            </a:r>
          </a:p>
          <a:p>
            <a:pPr algn="ctr"/>
            <a:r>
              <a:rPr lang="en-US" sz="2000" dirty="0">
                <a:latin typeface="Arial Black" panose="020B0A04020102020204" pitchFamily="34" charset="0"/>
                <a:cs typeface="Arial" panose="020B0604020202020204" pitchFamily="34" charset="0"/>
              </a:rPr>
              <a:t>Integrity and Accountability were Ranked #1 and #2</a:t>
            </a:r>
          </a:p>
        </p:txBody>
      </p:sp>
      <p:sp>
        <p:nvSpPr>
          <p:cNvPr id="6" name="Title 1">
            <a:extLst>
              <a:ext uri="{FF2B5EF4-FFF2-40B4-BE49-F238E27FC236}">
                <a16:creationId xmlns:a16="http://schemas.microsoft.com/office/drawing/2014/main" id="{AD685709-E6F2-493D-B81A-9C28D802897C}"/>
              </a:ext>
            </a:extLst>
          </p:cNvPr>
          <p:cNvSpPr txBox="1">
            <a:spLocks/>
          </p:cNvSpPr>
          <p:nvPr/>
        </p:nvSpPr>
        <p:spPr>
          <a:xfrm>
            <a:off x="114638" y="1498425"/>
            <a:ext cx="11807066" cy="391272"/>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1" kern="1200">
                <a:solidFill>
                  <a:schemeClr val="tx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dirty="0"/>
              <a:t>Q.6 Ocean Pines is considering developing a set of core values that will serve as principles and help guide future communications, decision making and culture for the community. Please indicate which of the following core values are most important to you. (1=Not important at all; 5=Extremely Important)</a:t>
            </a:r>
            <a:endParaRPr kumimoji="0" lang="en-US" b="1" i="0" u="none" strike="noStrike" kern="1200" cap="none" spc="0" normalizeH="0" baseline="0" noProof="0" dirty="0">
              <a:ln>
                <a:noFill/>
              </a:ln>
              <a:solidFill>
                <a:srgbClr val="333333"/>
              </a:solidFill>
              <a:effectLst/>
              <a:uLnTx/>
              <a:uFillTx/>
              <a:latin typeface="Arial"/>
              <a:ea typeface="+mj-ea"/>
              <a:cs typeface="Arial"/>
            </a:endParaRPr>
          </a:p>
        </p:txBody>
      </p:sp>
    </p:spTree>
    <p:extLst>
      <p:ext uri="{BB962C8B-B14F-4D97-AF65-F5344CB8AC3E}">
        <p14:creationId xmlns:p14="http://schemas.microsoft.com/office/powerpoint/2010/main" val="2955580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CDF7F-5804-436A-804C-FC98CE65D9CB}"/>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Assessment of Situation</a:t>
            </a:r>
          </a:p>
        </p:txBody>
      </p:sp>
      <p:sp>
        <p:nvSpPr>
          <p:cNvPr id="3" name="Content Placeholder 2">
            <a:extLst>
              <a:ext uri="{FF2B5EF4-FFF2-40B4-BE49-F238E27FC236}">
                <a16:creationId xmlns:a16="http://schemas.microsoft.com/office/drawing/2014/main" id="{F2736B5E-7F3F-4F21-B603-1F1F3CF2E094}"/>
              </a:ext>
            </a:extLst>
          </p:cNvPr>
          <p:cNvSpPr>
            <a:spLocks noGrp="1"/>
          </p:cNvSpPr>
          <p:nvPr>
            <p:ph idx="1"/>
          </p:nvPr>
        </p:nvSpPr>
        <p:spPr>
          <a:xfrm>
            <a:off x="1097280" y="2108201"/>
            <a:ext cx="10058400" cy="4463196"/>
          </a:xfrm>
        </p:spPr>
        <p:txBody>
          <a:bodyPr>
            <a:normAutofit lnSpcReduction="10000"/>
          </a:bodyPr>
          <a:lstStyle/>
          <a:p>
            <a:pPr>
              <a:buFont typeface="Arial" panose="020B0604020202020204" pitchFamily="34" charset="0"/>
              <a:buChar char="•"/>
            </a:pPr>
            <a:r>
              <a:rPr lang="en-US" sz="2600" dirty="0"/>
              <a:t>  </a:t>
            </a:r>
            <a:r>
              <a:rPr lang="en-US" sz="2600" dirty="0">
                <a:latin typeface="Arial" panose="020B0604020202020204" pitchFamily="34" charset="0"/>
                <a:cs typeface="Arial" panose="020B0604020202020204" pitchFamily="34" charset="0"/>
              </a:rPr>
              <a:t>Category-Other HOA’s-Benchmarking</a:t>
            </a:r>
          </a:p>
          <a:p>
            <a:pPr>
              <a:buFont typeface="Arial" panose="020B0604020202020204" pitchFamily="34" charset="0"/>
              <a:buChar char="•"/>
            </a:pPr>
            <a:r>
              <a:rPr lang="en-US" sz="2600" dirty="0">
                <a:latin typeface="Arial" panose="020B0604020202020204" pitchFamily="34" charset="0"/>
                <a:cs typeface="Arial" panose="020B0604020202020204" pitchFamily="34" charset="0"/>
              </a:rPr>
              <a:t> Community-Ocean Pines</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Property Owners Survey</a:t>
            </a: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Satisfaction</a:t>
            </a: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Top Priorities &amp; Gaps</a:t>
            </a: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Culture-Values</a:t>
            </a:r>
          </a:p>
          <a:p>
            <a:pPr lvl="1">
              <a:buFont typeface="Arial" panose="020B0604020202020204" pitchFamily="34" charset="0"/>
              <a:buChar char="•"/>
            </a:pPr>
            <a:r>
              <a:rPr lang="en-US" sz="2800" b="1" dirty="0">
                <a:latin typeface="Arial" panose="020B0604020202020204" pitchFamily="34" charset="0"/>
                <a:cs typeface="Arial" panose="020B0604020202020204" pitchFamily="34" charset="0"/>
              </a:rPr>
              <a:t>Issues/Opportunities</a:t>
            </a:r>
          </a:p>
          <a:p>
            <a:pPr lvl="1">
              <a:buFont typeface="Arial" panose="020B0604020202020204" pitchFamily="34" charset="0"/>
              <a:buChar char="•"/>
            </a:pPr>
            <a:r>
              <a:rPr lang="en-US" sz="2600" dirty="0">
                <a:latin typeface="Arial" panose="020B0604020202020204" pitchFamily="34" charset="0"/>
                <a:cs typeface="Arial" panose="020B0604020202020204" pitchFamily="34" charset="0"/>
              </a:rPr>
              <a:t>Amenities</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 Summary-10 Conclusions &amp; Implications </a:t>
            </a:r>
          </a:p>
        </p:txBody>
      </p:sp>
    </p:spTree>
    <p:extLst>
      <p:ext uri="{BB962C8B-B14F-4D97-AF65-F5344CB8AC3E}">
        <p14:creationId xmlns:p14="http://schemas.microsoft.com/office/powerpoint/2010/main" val="1260936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E1669-58FB-4B30-9B03-3F13B1EBC7D5}"/>
              </a:ext>
            </a:extLst>
          </p:cNvPr>
          <p:cNvSpPr txBox="1">
            <a:spLocks/>
          </p:cNvSpPr>
          <p:nvPr/>
        </p:nvSpPr>
        <p:spPr>
          <a:xfrm>
            <a:off x="-2" y="-10921"/>
            <a:ext cx="12335776" cy="1450757"/>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600" b="1" dirty="0">
                <a:latin typeface="Arial" panose="020B0604020202020204" pitchFamily="34" charset="0"/>
                <a:cs typeface="Arial" panose="020B0604020202020204" pitchFamily="34" charset="0"/>
              </a:rPr>
              <a:t>Key Issues/Opportunities-Level of Agreement</a:t>
            </a:r>
            <a:br>
              <a:rPr lang="en-US" sz="4000" b="1"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Q-8. Please rate your level of agreement with the following statements. 1=Strongly Disagree; 5=Strongly Agree)</a:t>
            </a:r>
          </a:p>
        </p:txBody>
      </p:sp>
      <p:graphicFrame>
        <p:nvGraphicFramePr>
          <p:cNvPr id="3" name="Table 4">
            <a:extLst>
              <a:ext uri="{FF2B5EF4-FFF2-40B4-BE49-F238E27FC236}">
                <a16:creationId xmlns:a16="http://schemas.microsoft.com/office/drawing/2014/main" id="{6C2A7FE5-8C9F-4D59-818B-0156559F2733}"/>
              </a:ext>
            </a:extLst>
          </p:cNvPr>
          <p:cNvGraphicFramePr>
            <a:graphicFrameLocks noGrp="1"/>
          </p:cNvGraphicFramePr>
          <p:nvPr/>
        </p:nvGraphicFramePr>
        <p:xfrm>
          <a:off x="152850" y="1085834"/>
          <a:ext cx="11580583" cy="4267200"/>
        </p:xfrm>
        <a:graphic>
          <a:graphicData uri="http://schemas.openxmlformats.org/drawingml/2006/table">
            <a:tbl>
              <a:tblPr firstRow="1" bandRow="1">
                <a:tableStyleId>{5C22544A-7EE6-4342-B048-85BDC9FD1C3A}</a:tableStyleId>
              </a:tblPr>
              <a:tblGrid>
                <a:gridCol w="913492">
                  <a:extLst>
                    <a:ext uri="{9D8B030D-6E8A-4147-A177-3AD203B41FA5}">
                      <a16:colId xmlns:a16="http://schemas.microsoft.com/office/drawing/2014/main" val="2100641239"/>
                    </a:ext>
                  </a:extLst>
                </a:gridCol>
                <a:gridCol w="5164571">
                  <a:extLst>
                    <a:ext uri="{9D8B030D-6E8A-4147-A177-3AD203B41FA5}">
                      <a16:colId xmlns:a16="http://schemas.microsoft.com/office/drawing/2014/main" val="3964036983"/>
                    </a:ext>
                  </a:extLst>
                </a:gridCol>
                <a:gridCol w="2182713">
                  <a:extLst>
                    <a:ext uri="{9D8B030D-6E8A-4147-A177-3AD203B41FA5}">
                      <a16:colId xmlns:a16="http://schemas.microsoft.com/office/drawing/2014/main" val="3502342836"/>
                    </a:ext>
                  </a:extLst>
                </a:gridCol>
                <a:gridCol w="3319807">
                  <a:extLst>
                    <a:ext uri="{9D8B030D-6E8A-4147-A177-3AD203B41FA5}">
                      <a16:colId xmlns:a16="http://schemas.microsoft.com/office/drawing/2014/main" val="3626576853"/>
                    </a:ext>
                  </a:extLst>
                </a:gridCol>
              </a:tblGrid>
              <a:tr h="212340">
                <a:tc>
                  <a:txBody>
                    <a:bodyPr/>
                    <a:lstStyle/>
                    <a:p>
                      <a:pPr algn="ctr"/>
                      <a:r>
                        <a:rPr lang="en-US" sz="2400" dirty="0"/>
                        <a:t>Rank</a:t>
                      </a:r>
                    </a:p>
                  </a:txBody>
                  <a:tcPr/>
                </a:tc>
                <a:tc>
                  <a:txBody>
                    <a:bodyPr/>
                    <a:lstStyle/>
                    <a:p>
                      <a:pPr algn="ctr"/>
                      <a:r>
                        <a:rPr lang="en-US" sz="2400" dirty="0"/>
                        <a:t>Statement</a:t>
                      </a:r>
                    </a:p>
                  </a:txBody>
                  <a:tcPr/>
                </a:tc>
                <a:tc>
                  <a:txBody>
                    <a:bodyPr/>
                    <a:lstStyle/>
                    <a:p>
                      <a:pPr algn="ctr"/>
                      <a:r>
                        <a:rPr lang="en-US" sz="2400" dirty="0"/>
                        <a:t>Weighted Average</a:t>
                      </a:r>
                    </a:p>
                  </a:txBody>
                  <a:tcPr/>
                </a:tc>
                <a:tc>
                  <a:txBody>
                    <a:bodyPr/>
                    <a:lstStyle/>
                    <a:p>
                      <a:pPr algn="ctr"/>
                      <a:r>
                        <a:rPr lang="en-US" sz="2400" dirty="0"/>
                        <a:t>% Slightly or </a:t>
                      </a:r>
                    </a:p>
                    <a:p>
                      <a:pPr algn="ctr"/>
                      <a:r>
                        <a:rPr lang="en-US" sz="2400" dirty="0"/>
                        <a:t>Strongly Agree</a:t>
                      </a:r>
                    </a:p>
                  </a:txBody>
                  <a:tcPr/>
                </a:tc>
                <a:extLst>
                  <a:ext uri="{0D108BD9-81ED-4DB2-BD59-A6C34878D82A}">
                    <a16:rowId xmlns:a16="http://schemas.microsoft.com/office/drawing/2014/main" val="2344859517"/>
                  </a:ext>
                </a:extLst>
              </a:tr>
              <a:tr h="509568">
                <a:tc>
                  <a:txBody>
                    <a:bodyPr/>
                    <a:lstStyle/>
                    <a:p>
                      <a:pPr algn="ctr"/>
                      <a:r>
                        <a:rPr lang="en-US" sz="2400" b="1" dirty="0">
                          <a:latin typeface="Arial" panose="020B0604020202020204" pitchFamily="34" charset="0"/>
                          <a:cs typeface="Arial" panose="020B0604020202020204" pitchFamily="34" charset="0"/>
                        </a:rPr>
                        <a:t>1</a:t>
                      </a:r>
                    </a:p>
                  </a:txBody>
                  <a:tcPr/>
                </a:tc>
                <a:tc>
                  <a:txBody>
                    <a:bodyPr/>
                    <a:lstStyle/>
                    <a:p>
                      <a:pPr algn="l"/>
                      <a:r>
                        <a:rPr lang="en-US" sz="2400" b="1" dirty="0">
                          <a:latin typeface="Arial" panose="020B0604020202020204" pitchFamily="34" charset="0"/>
                          <a:cs typeface="Arial" panose="020B0604020202020204" pitchFamily="34" charset="0"/>
                        </a:rPr>
                        <a:t>Traffic on Route 589 is a  concern</a:t>
                      </a:r>
                    </a:p>
                  </a:txBody>
                  <a:tcPr/>
                </a:tc>
                <a:tc>
                  <a:txBody>
                    <a:bodyPr/>
                    <a:lstStyle/>
                    <a:p>
                      <a:pPr algn="ctr"/>
                      <a:r>
                        <a:rPr lang="en-US" sz="2800" b="1" dirty="0">
                          <a:latin typeface="Arial" panose="020B0604020202020204" pitchFamily="34" charset="0"/>
                          <a:cs typeface="Arial" panose="020B0604020202020204" pitchFamily="34" charset="0"/>
                        </a:rPr>
                        <a:t>3.81</a:t>
                      </a:r>
                    </a:p>
                  </a:txBody>
                  <a:tcPr>
                    <a:solidFill>
                      <a:srgbClr val="00B050"/>
                    </a:solidFill>
                  </a:tcPr>
                </a:tc>
                <a:tc>
                  <a:txBody>
                    <a:bodyPr/>
                    <a:lstStyle/>
                    <a:p>
                      <a:pPr algn="ctr"/>
                      <a:r>
                        <a:rPr lang="en-US" sz="2800" b="1" dirty="0">
                          <a:latin typeface="Arial" panose="020B0604020202020204" pitchFamily="34" charset="0"/>
                          <a:cs typeface="Arial" panose="020B0604020202020204" pitchFamily="34" charset="0"/>
                        </a:rPr>
                        <a:t>62.5</a:t>
                      </a:r>
                    </a:p>
                  </a:txBody>
                  <a:tcPr>
                    <a:solidFill>
                      <a:srgbClr val="00B050"/>
                    </a:solidFill>
                  </a:tcPr>
                </a:tc>
                <a:extLst>
                  <a:ext uri="{0D108BD9-81ED-4DB2-BD59-A6C34878D82A}">
                    <a16:rowId xmlns:a16="http://schemas.microsoft.com/office/drawing/2014/main" val="1437123860"/>
                  </a:ext>
                </a:extLst>
              </a:tr>
              <a:tr h="5611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I support the use of  electronic voting for BOD &amp; Ref. </a:t>
                      </a:r>
                    </a:p>
                  </a:txBody>
                  <a:tcPr/>
                </a:tc>
                <a:tc>
                  <a:txBody>
                    <a:bodyPr/>
                    <a:lstStyle/>
                    <a:p>
                      <a:pPr algn="ctr"/>
                      <a:r>
                        <a:rPr lang="en-US" sz="2800" b="1" dirty="0">
                          <a:latin typeface="Arial" panose="020B0604020202020204" pitchFamily="34" charset="0"/>
                          <a:cs typeface="Arial" panose="020B0604020202020204" pitchFamily="34" charset="0"/>
                        </a:rPr>
                        <a:t>3.75</a:t>
                      </a:r>
                    </a:p>
                  </a:txBody>
                  <a:tcPr>
                    <a:solidFill>
                      <a:srgbClr val="00B050"/>
                    </a:solidFill>
                  </a:tcPr>
                </a:tc>
                <a:tc>
                  <a:txBody>
                    <a:bodyPr/>
                    <a:lstStyle/>
                    <a:p>
                      <a:pPr algn="ctr"/>
                      <a:r>
                        <a:rPr lang="en-US" sz="2800" b="1" dirty="0">
                          <a:latin typeface="Arial" panose="020B0604020202020204" pitchFamily="34" charset="0"/>
                          <a:cs typeface="Arial" panose="020B0604020202020204" pitchFamily="34" charset="0"/>
                        </a:rPr>
                        <a:t>64.7</a:t>
                      </a:r>
                    </a:p>
                  </a:txBody>
                  <a:tcPr>
                    <a:solidFill>
                      <a:srgbClr val="00B050"/>
                    </a:solidFill>
                  </a:tcPr>
                </a:tc>
                <a:extLst>
                  <a:ext uri="{0D108BD9-81ED-4DB2-BD59-A6C34878D82A}">
                    <a16:rowId xmlns:a16="http://schemas.microsoft.com/office/drawing/2014/main" val="3595790698"/>
                  </a:ext>
                </a:extLst>
              </a:tr>
              <a:tr h="509568">
                <a:tc>
                  <a:txBody>
                    <a:bodyPr/>
                    <a:lstStyle/>
                    <a:p>
                      <a:pPr algn="ctr"/>
                      <a:r>
                        <a:rPr lang="en-US" sz="2000" b="1" dirty="0">
                          <a:latin typeface="Arial" panose="020B0604020202020204" pitchFamily="34" charset="0"/>
                          <a:cs typeface="Arial" panose="020B0604020202020204" pitchFamily="34" charset="0"/>
                        </a:rPr>
                        <a:t>3</a:t>
                      </a:r>
                    </a:p>
                  </a:txBody>
                  <a:tcPr/>
                </a:tc>
                <a:tc>
                  <a:txBody>
                    <a:bodyPr/>
                    <a:lstStyle/>
                    <a:p>
                      <a:pPr algn="l"/>
                      <a:r>
                        <a:rPr lang="en-US" sz="2000" b="1" dirty="0">
                          <a:latin typeface="Arial" panose="020B0604020202020204" pitchFamily="34" charset="0"/>
                          <a:cs typeface="Arial" panose="020B0604020202020204" pitchFamily="34" charset="0"/>
                        </a:rPr>
                        <a:t>The premium paid for non-resident use of amenities is too low</a:t>
                      </a:r>
                    </a:p>
                  </a:txBody>
                  <a:tcPr/>
                </a:tc>
                <a:tc>
                  <a:txBody>
                    <a:bodyPr/>
                    <a:lstStyle/>
                    <a:p>
                      <a:pPr algn="ctr"/>
                      <a:r>
                        <a:rPr lang="en-US" sz="2000" b="1" dirty="0">
                          <a:latin typeface="Arial" panose="020B0604020202020204" pitchFamily="34" charset="0"/>
                          <a:cs typeface="Arial" panose="020B0604020202020204" pitchFamily="34" charset="0"/>
                        </a:rPr>
                        <a:t>3.69</a:t>
                      </a:r>
                    </a:p>
                  </a:txBody>
                  <a:tcPr>
                    <a:solidFill>
                      <a:srgbClr val="00B050"/>
                    </a:solidFill>
                  </a:tcPr>
                </a:tc>
                <a:tc>
                  <a:txBody>
                    <a:bodyPr/>
                    <a:lstStyle/>
                    <a:p>
                      <a:pPr algn="ctr"/>
                      <a:r>
                        <a:rPr lang="en-US" sz="2000" b="1" dirty="0">
                          <a:latin typeface="Arial" panose="020B0604020202020204" pitchFamily="34" charset="0"/>
                          <a:cs typeface="Arial" panose="020B0604020202020204" pitchFamily="34" charset="0"/>
                        </a:rPr>
                        <a:t>56.6</a:t>
                      </a:r>
                    </a:p>
                  </a:txBody>
                  <a:tcPr>
                    <a:solidFill>
                      <a:srgbClr val="FFFF00"/>
                    </a:solidFill>
                  </a:tcPr>
                </a:tc>
                <a:extLst>
                  <a:ext uri="{0D108BD9-81ED-4DB2-BD59-A6C34878D82A}">
                    <a16:rowId xmlns:a16="http://schemas.microsoft.com/office/drawing/2014/main" val="1733360917"/>
                  </a:ext>
                </a:extLst>
              </a:tr>
              <a:tr h="509568">
                <a:tc>
                  <a:txBody>
                    <a:bodyPr/>
                    <a:lstStyle/>
                    <a:p>
                      <a:pPr algn="ctr"/>
                      <a:r>
                        <a:rPr lang="en-US" sz="2000" b="1" dirty="0">
                          <a:latin typeface="Arial" panose="020B0604020202020204" pitchFamily="34" charset="0"/>
                          <a:cs typeface="Arial" panose="020B0604020202020204" pitchFamily="34" charset="0"/>
                        </a:rPr>
                        <a:t>4</a:t>
                      </a:r>
                    </a:p>
                  </a:txBody>
                  <a:tcPr/>
                </a:tc>
                <a:tc>
                  <a:txBody>
                    <a:bodyPr/>
                    <a:lstStyle/>
                    <a:p>
                      <a:pPr algn="l"/>
                      <a:r>
                        <a:rPr lang="en-US" sz="2000" b="1" dirty="0">
                          <a:latin typeface="Arial" panose="020B0604020202020204" pitchFamily="34" charset="0"/>
                          <a:cs typeface="Arial" panose="020B0604020202020204" pitchFamily="34" charset="0"/>
                        </a:rPr>
                        <a:t>OP should invest in improving current amenities</a:t>
                      </a:r>
                    </a:p>
                  </a:txBody>
                  <a:tcPr/>
                </a:tc>
                <a:tc>
                  <a:txBody>
                    <a:bodyPr/>
                    <a:lstStyle/>
                    <a:p>
                      <a:pPr algn="ctr"/>
                      <a:r>
                        <a:rPr lang="en-US" sz="2000" b="1" dirty="0">
                          <a:latin typeface="Arial" panose="020B0604020202020204" pitchFamily="34" charset="0"/>
                          <a:cs typeface="Arial" panose="020B0604020202020204" pitchFamily="34" charset="0"/>
                        </a:rPr>
                        <a:t>3.62</a:t>
                      </a:r>
                    </a:p>
                  </a:txBody>
                  <a:tcPr>
                    <a:solidFill>
                      <a:srgbClr val="00B050"/>
                    </a:solidFill>
                  </a:tcPr>
                </a:tc>
                <a:tc>
                  <a:txBody>
                    <a:bodyPr/>
                    <a:lstStyle/>
                    <a:p>
                      <a:pPr algn="ctr"/>
                      <a:r>
                        <a:rPr lang="en-US" sz="2000" b="1" dirty="0">
                          <a:latin typeface="Arial" panose="020B0604020202020204" pitchFamily="34" charset="0"/>
                          <a:cs typeface="Arial" panose="020B0604020202020204" pitchFamily="34" charset="0"/>
                        </a:rPr>
                        <a:t>58.7</a:t>
                      </a:r>
                    </a:p>
                  </a:txBody>
                  <a:tcPr>
                    <a:solidFill>
                      <a:srgbClr val="FFFF00"/>
                    </a:solidFill>
                  </a:tcPr>
                </a:tc>
                <a:extLst>
                  <a:ext uri="{0D108BD9-81ED-4DB2-BD59-A6C34878D82A}">
                    <a16:rowId xmlns:a16="http://schemas.microsoft.com/office/drawing/2014/main" val="290508318"/>
                  </a:ext>
                </a:extLst>
              </a:tr>
              <a:tr h="509568">
                <a:tc>
                  <a:txBody>
                    <a:bodyPr/>
                    <a:lstStyle/>
                    <a:p>
                      <a:pPr algn="ctr"/>
                      <a:r>
                        <a:rPr lang="en-US" sz="2000" b="1" dirty="0">
                          <a:latin typeface="Arial" panose="020B0604020202020204" pitchFamily="34" charset="0"/>
                          <a:cs typeface="Arial" panose="020B0604020202020204" pitchFamily="34" charset="0"/>
                        </a:rPr>
                        <a:t>5</a:t>
                      </a:r>
                    </a:p>
                  </a:txBody>
                  <a:tcPr/>
                </a:tc>
                <a:tc>
                  <a:txBody>
                    <a:bodyPr/>
                    <a:lstStyle/>
                    <a:p>
                      <a:pPr algn="l"/>
                      <a:r>
                        <a:rPr lang="en-US" sz="2000" b="1" dirty="0">
                          <a:latin typeface="Arial" panose="020B0604020202020204" pitchFamily="34" charset="0"/>
                          <a:cs typeface="Arial" panose="020B0604020202020204" pitchFamily="34" charset="0"/>
                        </a:rPr>
                        <a:t>I would support an increased enforcement of covenants &amp; regulations</a:t>
                      </a:r>
                    </a:p>
                  </a:txBody>
                  <a:tcPr/>
                </a:tc>
                <a:tc>
                  <a:txBody>
                    <a:bodyPr/>
                    <a:lstStyle/>
                    <a:p>
                      <a:pPr algn="ctr"/>
                      <a:r>
                        <a:rPr lang="en-US" sz="2000" b="1" dirty="0">
                          <a:latin typeface="Arial" panose="020B0604020202020204" pitchFamily="34" charset="0"/>
                          <a:cs typeface="Arial" panose="020B0604020202020204" pitchFamily="34" charset="0"/>
                        </a:rPr>
                        <a:t>3.60</a:t>
                      </a:r>
                    </a:p>
                  </a:txBody>
                  <a:tcPr>
                    <a:solidFill>
                      <a:srgbClr val="00B050"/>
                    </a:solidFill>
                  </a:tcPr>
                </a:tc>
                <a:tc>
                  <a:txBody>
                    <a:bodyPr/>
                    <a:lstStyle/>
                    <a:p>
                      <a:pPr algn="ctr"/>
                      <a:r>
                        <a:rPr lang="en-US" sz="2000" b="1" dirty="0">
                          <a:latin typeface="Arial" panose="020B0604020202020204" pitchFamily="34" charset="0"/>
                          <a:cs typeface="Arial" panose="020B0604020202020204" pitchFamily="34" charset="0"/>
                        </a:rPr>
                        <a:t>54.6</a:t>
                      </a:r>
                    </a:p>
                  </a:txBody>
                  <a:tcPr>
                    <a:solidFill>
                      <a:srgbClr val="FFFF00"/>
                    </a:solidFill>
                  </a:tcPr>
                </a:tc>
                <a:extLst>
                  <a:ext uri="{0D108BD9-81ED-4DB2-BD59-A6C34878D82A}">
                    <a16:rowId xmlns:a16="http://schemas.microsoft.com/office/drawing/2014/main" val="4188578918"/>
                  </a:ext>
                </a:extLst>
              </a:tr>
            </a:tbl>
          </a:graphicData>
        </a:graphic>
      </p:graphicFrame>
      <p:sp>
        <p:nvSpPr>
          <p:cNvPr id="4" name="TextBox 3">
            <a:extLst>
              <a:ext uri="{FF2B5EF4-FFF2-40B4-BE49-F238E27FC236}">
                <a16:creationId xmlns:a16="http://schemas.microsoft.com/office/drawing/2014/main" id="{4345F976-C6A4-436D-8B5E-68165775AFD9}"/>
              </a:ext>
            </a:extLst>
          </p:cNvPr>
          <p:cNvSpPr txBox="1"/>
          <p:nvPr/>
        </p:nvSpPr>
        <p:spPr>
          <a:xfrm>
            <a:off x="464457" y="6509401"/>
            <a:ext cx="3673763" cy="369332"/>
          </a:xfrm>
          <a:prstGeom prst="rect">
            <a:avLst/>
          </a:prstGeom>
          <a:noFill/>
        </p:spPr>
        <p:txBody>
          <a:bodyPr wrap="none" rtlCol="0">
            <a:spAutoFit/>
          </a:bodyPr>
          <a:lstStyle/>
          <a:p>
            <a:r>
              <a:rPr lang="en-US" dirty="0">
                <a:solidFill>
                  <a:schemeClr val="bg1"/>
                </a:solidFill>
              </a:rPr>
              <a:t>* 3.0 = Neutral; 4.0 = Slightly Agree</a:t>
            </a:r>
          </a:p>
        </p:txBody>
      </p:sp>
      <p:sp>
        <p:nvSpPr>
          <p:cNvPr id="8" name="TextBox 7">
            <a:extLst>
              <a:ext uri="{FF2B5EF4-FFF2-40B4-BE49-F238E27FC236}">
                <a16:creationId xmlns:a16="http://schemas.microsoft.com/office/drawing/2014/main" id="{EC1FA2CA-E137-4696-A3B0-2057089F875B}"/>
              </a:ext>
            </a:extLst>
          </p:cNvPr>
          <p:cNvSpPr txBox="1"/>
          <p:nvPr/>
        </p:nvSpPr>
        <p:spPr>
          <a:xfrm>
            <a:off x="673768" y="6176211"/>
            <a:ext cx="168689" cy="646331"/>
          </a:xfrm>
          <a:prstGeom prst="rect">
            <a:avLst/>
          </a:prstGeom>
          <a:noFill/>
        </p:spPr>
        <p:txBody>
          <a:bodyPr wrap="square" rtlCol="0">
            <a:spAutoFit/>
          </a:bodyPr>
          <a:lstStyle/>
          <a:p>
            <a:r>
              <a:rPr lang="en-US" dirty="0"/>
              <a:t>Tr</a:t>
            </a:r>
          </a:p>
        </p:txBody>
      </p:sp>
      <p:sp>
        <p:nvSpPr>
          <p:cNvPr id="9" name="TextBox 8">
            <a:extLst>
              <a:ext uri="{FF2B5EF4-FFF2-40B4-BE49-F238E27FC236}">
                <a16:creationId xmlns:a16="http://schemas.microsoft.com/office/drawing/2014/main" id="{B54479EC-A7B9-410A-8670-BA424F690EB4}"/>
              </a:ext>
            </a:extLst>
          </p:cNvPr>
          <p:cNvSpPr txBox="1"/>
          <p:nvPr/>
        </p:nvSpPr>
        <p:spPr>
          <a:xfrm>
            <a:off x="1457778" y="5476027"/>
            <a:ext cx="8970726" cy="830997"/>
          </a:xfrm>
          <a:prstGeom prst="rect">
            <a:avLst/>
          </a:prstGeom>
          <a:noFill/>
        </p:spPr>
        <p:txBody>
          <a:bodyPr wrap="none" rtlCol="0">
            <a:spAutoFit/>
          </a:bodyPr>
          <a:lstStyle/>
          <a:p>
            <a:pPr algn="ctr"/>
            <a:r>
              <a:rPr lang="en-US" sz="2400" b="1" dirty="0">
                <a:latin typeface="Arial" panose="020B0604020202020204" pitchFamily="34" charset="0"/>
                <a:cs typeface="Arial" panose="020B0604020202020204" pitchFamily="34" charset="0"/>
              </a:rPr>
              <a:t>Owners slightly agree that traffic on 589 is a major concern </a:t>
            </a:r>
          </a:p>
          <a:p>
            <a:pPr algn="ctr"/>
            <a:r>
              <a:rPr lang="en-US" sz="2400" b="1" dirty="0">
                <a:latin typeface="Arial" panose="020B0604020202020204" pitchFamily="34" charset="0"/>
                <a:cs typeface="Arial" panose="020B0604020202020204" pitchFamily="34" charset="0"/>
              </a:rPr>
              <a:t>&amp; 64.7% slightly or strongly support electronic voting</a:t>
            </a:r>
          </a:p>
        </p:txBody>
      </p:sp>
    </p:spTree>
    <p:extLst>
      <p:ext uri="{BB962C8B-B14F-4D97-AF65-F5344CB8AC3E}">
        <p14:creationId xmlns:p14="http://schemas.microsoft.com/office/powerpoint/2010/main" val="323678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E1669-58FB-4B30-9B03-3F13B1EBC7D5}"/>
              </a:ext>
            </a:extLst>
          </p:cNvPr>
          <p:cNvSpPr txBox="1">
            <a:spLocks/>
          </p:cNvSpPr>
          <p:nvPr/>
        </p:nvSpPr>
        <p:spPr>
          <a:xfrm>
            <a:off x="-4" y="94084"/>
            <a:ext cx="12316725" cy="1450757"/>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600" b="1" dirty="0">
                <a:latin typeface="Arial" panose="020B0604020202020204" pitchFamily="34" charset="0"/>
                <a:cs typeface="Arial" panose="020B0604020202020204" pitchFamily="34" charset="0"/>
              </a:rPr>
              <a:t>Key Opportunities-Level of Agreement</a:t>
            </a:r>
            <a:br>
              <a:rPr lang="en-US" sz="4000" b="1"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Q-8. Please rate your level of agreement with the following statements. 1=Strongly Disagree; 5=Strongly Agree)</a:t>
            </a:r>
          </a:p>
        </p:txBody>
      </p:sp>
      <p:graphicFrame>
        <p:nvGraphicFramePr>
          <p:cNvPr id="3" name="Table 4">
            <a:extLst>
              <a:ext uri="{FF2B5EF4-FFF2-40B4-BE49-F238E27FC236}">
                <a16:creationId xmlns:a16="http://schemas.microsoft.com/office/drawing/2014/main" id="{6C2A7FE5-8C9F-4D59-818B-0156559F2733}"/>
              </a:ext>
            </a:extLst>
          </p:cNvPr>
          <p:cNvGraphicFramePr>
            <a:graphicFrameLocks noGrp="1"/>
          </p:cNvGraphicFramePr>
          <p:nvPr/>
        </p:nvGraphicFramePr>
        <p:xfrm>
          <a:off x="76425" y="962451"/>
          <a:ext cx="12039149" cy="4210396"/>
        </p:xfrm>
        <a:graphic>
          <a:graphicData uri="http://schemas.openxmlformats.org/drawingml/2006/table">
            <a:tbl>
              <a:tblPr firstRow="1" bandRow="1">
                <a:tableStyleId>{5C22544A-7EE6-4342-B048-85BDC9FD1C3A}</a:tableStyleId>
              </a:tblPr>
              <a:tblGrid>
                <a:gridCol w="949664">
                  <a:extLst>
                    <a:ext uri="{9D8B030D-6E8A-4147-A177-3AD203B41FA5}">
                      <a16:colId xmlns:a16="http://schemas.microsoft.com/office/drawing/2014/main" val="2100641239"/>
                    </a:ext>
                  </a:extLst>
                </a:gridCol>
                <a:gridCol w="6600612">
                  <a:extLst>
                    <a:ext uri="{9D8B030D-6E8A-4147-A177-3AD203B41FA5}">
                      <a16:colId xmlns:a16="http://schemas.microsoft.com/office/drawing/2014/main" val="3964036983"/>
                    </a:ext>
                  </a:extLst>
                </a:gridCol>
                <a:gridCol w="1884218">
                  <a:extLst>
                    <a:ext uri="{9D8B030D-6E8A-4147-A177-3AD203B41FA5}">
                      <a16:colId xmlns:a16="http://schemas.microsoft.com/office/drawing/2014/main" val="3502342836"/>
                    </a:ext>
                  </a:extLst>
                </a:gridCol>
                <a:gridCol w="2604655">
                  <a:extLst>
                    <a:ext uri="{9D8B030D-6E8A-4147-A177-3AD203B41FA5}">
                      <a16:colId xmlns:a16="http://schemas.microsoft.com/office/drawing/2014/main" val="3626576853"/>
                    </a:ext>
                  </a:extLst>
                </a:gridCol>
              </a:tblGrid>
              <a:tr h="212340">
                <a:tc>
                  <a:txBody>
                    <a:bodyPr/>
                    <a:lstStyle/>
                    <a:p>
                      <a:pPr algn="ctr"/>
                      <a:r>
                        <a:rPr lang="en-US" sz="2400" dirty="0"/>
                        <a:t>Rank</a:t>
                      </a:r>
                    </a:p>
                  </a:txBody>
                  <a:tcPr/>
                </a:tc>
                <a:tc>
                  <a:txBody>
                    <a:bodyPr/>
                    <a:lstStyle/>
                    <a:p>
                      <a:pPr algn="ctr"/>
                      <a:r>
                        <a:rPr lang="en-US" sz="2400" dirty="0"/>
                        <a:t>Statement</a:t>
                      </a:r>
                    </a:p>
                  </a:txBody>
                  <a:tcPr/>
                </a:tc>
                <a:tc>
                  <a:txBody>
                    <a:bodyPr/>
                    <a:lstStyle/>
                    <a:p>
                      <a:pPr algn="ctr"/>
                      <a:r>
                        <a:rPr lang="en-US" sz="2400" dirty="0"/>
                        <a:t>Weighted Average</a:t>
                      </a:r>
                    </a:p>
                  </a:txBody>
                  <a:tcPr/>
                </a:tc>
                <a:tc>
                  <a:txBody>
                    <a:bodyPr/>
                    <a:lstStyle/>
                    <a:p>
                      <a:pPr algn="ctr"/>
                      <a:r>
                        <a:rPr lang="en-US" sz="2400" dirty="0"/>
                        <a:t>% Slightly or </a:t>
                      </a:r>
                    </a:p>
                    <a:p>
                      <a:pPr algn="ctr"/>
                      <a:r>
                        <a:rPr lang="en-US" sz="2400" dirty="0"/>
                        <a:t>Strongly Agree</a:t>
                      </a:r>
                    </a:p>
                  </a:txBody>
                  <a:tcPr/>
                </a:tc>
                <a:extLst>
                  <a:ext uri="{0D108BD9-81ED-4DB2-BD59-A6C34878D82A}">
                    <a16:rowId xmlns:a16="http://schemas.microsoft.com/office/drawing/2014/main" val="2344859517"/>
                  </a:ext>
                </a:extLst>
              </a:tr>
              <a:tr h="509568">
                <a:tc>
                  <a:txBody>
                    <a:bodyPr/>
                    <a:lstStyle/>
                    <a:p>
                      <a:pPr algn="ctr"/>
                      <a:endParaRPr lang="en-US" sz="2400" b="1" dirty="0">
                        <a:latin typeface="Arial" panose="020B0604020202020204" pitchFamily="34" charset="0"/>
                        <a:cs typeface="Arial" panose="020B0604020202020204" pitchFamily="34" charset="0"/>
                      </a:endParaRPr>
                    </a:p>
                  </a:txBody>
                  <a:tcPr/>
                </a:tc>
                <a:tc>
                  <a:txBody>
                    <a:bodyPr/>
                    <a:lstStyle/>
                    <a:p>
                      <a:pPr algn="l"/>
                      <a:endParaRPr lang="en-US" sz="2400" b="1" dirty="0">
                        <a:latin typeface="Arial" panose="020B0604020202020204" pitchFamily="34" charset="0"/>
                        <a:cs typeface="Arial" panose="020B0604020202020204" pitchFamily="34" charset="0"/>
                      </a:endParaRPr>
                    </a:p>
                  </a:txBody>
                  <a:tcPr/>
                </a:tc>
                <a:tc>
                  <a:txBody>
                    <a:bodyPr/>
                    <a:lstStyle/>
                    <a:p>
                      <a:pPr algn="ctr"/>
                      <a:endParaRPr lang="en-US" sz="2000" b="1" dirty="0">
                        <a:latin typeface="Arial" panose="020B0604020202020204" pitchFamily="34" charset="0"/>
                        <a:cs typeface="Arial" panose="020B0604020202020204" pitchFamily="34" charset="0"/>
                      </a:endParaRPr>
                    </a:p>
                  </a:txBody>
                  <a:tcPr>
                    <a:solidFill>
                      <a:srgbClr val="00B050"/>
                    </a:solidFill>
                  </a:tcPr>
                </a:tc>
                <a:tc>
                  <a:txBody>
                    <a:bodyPr/>
                    <a:lstStyle/>
                    <a:p>
                      <a:pPr algn="ctr"/>
                      <a:endParaRPr lang="en-US" sz="2000" b="1" dirty="0">
                        <a:latin typeface="Arial" panose="020B0604020202020204" pitchFamily="34" charset="0"/>
                        <a:cs typeface="Arial" panose="020B0604020202020204" pitchFamily="34" charset="0"/>
                      </a:endParaRPr>
                    </a:p>
                  </a:txBody>
                  <a:tcPr>
                    <a:solidFill>
                      <a:srgbClr val="00B050"/>
                    </a:solidFill>
                  </a:tcPr>
                </a:tc>
                <a:extLst>
                  <a:ext uri="{0D108BD9-81ED-4DB2-BD59-A6C34878D82A}">
                    <a16:rowId xmlns:a16="http://schemas.microsoft.com/office/drawing/2014/main" val="1437123860"/>
                  </a:ext>
                </a:extLst>
              </a:tr>
              <a:tr h="5611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I support the use of  electronic voting for BOD &amp; Ref. </a:t>
                      </a:r>
                    </a:p>
                  </a:txBody>
                  <a:tcPr/>
                </a:tc>
                <a:tc>
                  <a:txBody>
                    <a:bodyPr/>
                    <a:lstStyle/>
                    <a:p>
                      <a:pPr algn="ctr"/>
                      <a:r>
                        <a:rPr lang="en-US" sz="2800" b="1" dirty="0">
                          <a:latin typeface="Arial" panose="020B0604020202020204" pitchFamily="34" charset="0"/>
                          <a:cs typeface="Arial" panose="020B0604020202020204" pitchFamily="34" charset="0"/>
                        </a:rPr>
                        <a:t>3.75</a:t>
                      </a:r>
                    </a:p>
                  </a:txBody>
                  <a:tcPr>
                    <a:solidFill>
                      <a:srgbClr val="00B050"/>
                    </a:solidFill>
                  </a:tcPr>
                </a:tc>
                <a:tc>
                  <a:txBody>
                    <a:bodyPr/>
                    <a:lstStyle/>
                    <a:p>
                      <a:pPr algn="ctr"/>
                      <a:r>
                        <a:rPr lang="en-US" sz="2800" b="1" dirty="0">
                          <a:latin typeface="Arial" panose="020B0604020202020204" pitchFamily="34" charset="0"/>
                          <a:cs typeface="Arial" panose="020B0604020202020204" pitchFamily="34" charset="0"/>
                        </a:rPr>
                        <a:t>64.7</a:t>
                      </a:r>
                    </a:p>
                  </a:txBody>
                  <a:tcPr>
                    <a:solidFill>
                      <a:srgbClr val="00B050"/>
                    </a:solidFill>
                  </a:tcPr>
                </a:tc>
                <a:extLst>
                  <a:ext uri="{0D108BD9-81ED-4DB2-BD59-A6C34878D82A}">
                    <a16:rowId xmlns:a16="http://schemas.microsoft.com/office/drawing/2014/main" val="3595790698"/>
                  </a:ext>
                </a:extLst>
              </a:tr>
              <a:tr h="509568">
                <a:tc>
                  <a:txBody>
                    <a:bodyPr/>
                    <a:lstStyle/>
                    <a:p>
                      <a:pPr algn="ctr"/>
                      <a:r>
                        <a:rPr lang="en-US" sz="2400" b="1" dirty="0">
                          <a:latin typeface="Arial" panose="020B0604020202020204" pitchFamily="34" charset="0"/>
                          <a:cs typeface="Arial" panose="020B0604020202020204" pitchFamily="34" charset="0"/>
                        </a:rPr>
                        <a:t>3</a:t>
                      </a:r>
                    </a:p>
                  </a:txBody>
                  <a:tcPr/>
                </a:tc>
                <a:tc>
                  <a:txBody>
                    <a:bodyPr/>
                    <a:lstStyle/>
                    <a:p>
                      <a:pPr algn="l"/>
                      <a:r>
                        <a:rPr lang="en-US" sz="2400" b="1" dirty="0">
                          <a:latin typeface="Arial" panose="020B0604020202020204" pitchFamily="34" charset="0"/>
                          <a:cs typeface="Arial" panose="020B0604020202020204" pitchFamily="34" charset="0"/>
                        </a:rPr>
                        <a:t>The premium paid for non-resident use of amenities is too low</a:t>
                      </a:r>
                    </a:p>
                  </a:txBody>
                  <a:tcPr/>
                </a:tc>
                <a:tc>
                  <a:txBody>
                    <a:bodyPr/>
                    <a:lstStyle/>
                    <a:p>
                      <a:pPr algn="ctr"/>
                      <a:r>
                        <a:rPr lang="en-US" sz="2800" b="1" dirty="0">
                          <a:latin typeface="Arial" panose="020B0604020202020204" pitchFamily="34" charset="0"/>
                          <a:cs typeface="Arial" panose="020B0604020202020204" pitchFamily="34" charset="0"/>
                        </a:rPr>
                        <a:t>3.69</a:t>
                      </a:r>
                    </a:p>
                  </a:txBody>
                  <a:tcPr>
                    <a:solidFill>
                      <a:srgbClr val="00B050"/>
                    </a:solidFill>
                  </a:tcPr>
                </a:tc>
                <a:tc>
                  <a:txBody>
                    <a:bodyPr/>
                    <a:lstStyle/>
                    <a:p>
                      <a:pPr algn="ctr"/>
                      <a:r>
                        <a:rPr lang="en-US" sz="2800" b="1" dirty="0">
                          <a:latin typeface="Arial" panose="020B0604020202020204" pitchFamily="34" charset="0"/>
                          <a:cs typeface="Arial" panose="020B0604020202020204" pitchFamily="34" charset="0"/>
                        </a:rPr>
                        <a:t>56.6</a:t>
                      </a:r>
                    </a:p>
                  </a:txBody>
                  <a:tcPr>
                    <a:solidFill>
                      <a:srgbClr val="FFFF00"/>
                    </a:solidFill>
                  </a:tcPr>
                </a:tc>
                <a:extLst>
                  <a:ext uri="{0D108BD9-81ED-4DB2-BD59-A6C34878D82A}">
                    <a16:rowId xmlns:a16="http://schemas.microsoft.com/office/drawing/2014/main" val="1733360917"/>
                  </a:ext>
                </a:extLst>
              </a:tr>
              <a:tr h="408988">
                <a:tc>
                  <a:txBody>
                    <a:bodyPr/>
                    <a:lstStyle/>
                    <a:p>
                      <a:pPr algn="ctr"/>
                      <a:endParaRPr lang="en-US" sz="2000" b="1" dirty="0">
                        <a:latin typeface="Arial" panose="020B0604020202020204" pitchFamily="34" charset="0"/>
                        <a:cs typeface="Arial" panose="020B0604020202020204" pitchFamily="34" charset="0"/>
                      </a:endParaRPr>
                    </a:p>
                  </a:txBody>
                  <a:tcPr/>
                </a:tc>
                <a:tc>
                  <a:txBody>
                    <a:bodyPr/>
                    <a:lstStyle/>
                    <a:p>
                      <a:pPr algn="l"/>
                      <a:endParaRPr lang="en-US" sz="2000" b="1" dirty="0">
                        <a:latin typeface="Arial" panose="020B0604020202020204" pitchFamily="34" charset="0"/>
                        <a:cs typeface="Arial" panose="020B0604020202020204" pitchFamily="34" charset="0"/>
                      </a:endParaRPr>
                    </a:p>
                  </a:txBody>
                  <a:tcPr/>
                </a:tc>
                <a:tc>
                  <a:txBody>
                    <a:bodyPr/>
                    <a:lstStyle/>
                    <a:p>
                      <a:pPr algn="ctr"/>
                      <a:endParaRPr lang="en-US" sz="2000" b="1" dirty="0">
                        <a:latin typeface="Arial" panose="020B0604020202020204" pitchFamily="34" charset="0"/>
                        <a:cs typeface="Arial" panose="020B0604020202020204" pitchFamily="34" charset="0"/>
                      </a:endParaRPr>
                    </a:p>
                  </a:txBody>
                  <a:tcPr>
                    <a:solidFill>
                      <a:srgbClr val="00B050"/>
                    </a:solidFill>
                  </a:tcPr>
                </a:tc>
                <a:tc>
                  <a:txBody>
                    <a:bodyPr/>
                    <a:lstStyle/>
                    <a:p>
                      <a:pPr algn="ctr"/>
                      <a:endParaRPr lang="en-US" sz="2000" b="1" dirty="0">
                        <a:latin typeface="Arial" panose="020B0604020202020204" pitchFamily="34" charset="0"/>
                        <a:cs typeface="Arial" panose="020B0604020202020204" pitchFamily="34" charset="0"/>
                      </a:endParaRPr>
                    </a:p>
                  </a:txBody>
                  <a:tcPr>
                    <a:solidFill>
                      <a:srgbClr val="FFFF00"/>
                    </a:solidFill>
                  </a:tcPr>
                </a:tc>
                <a:extLst>
                  <a:ext uri="{0D108BD9-81ED-4DB2-BD59-A6C34878D82A}">
                    <a16:rowId xmlns:a16="http://schemas.microsoft.com/office/drawing/2014/main" val="290508318"/>
                  </a:ext>
                </a:extLst>
              </a:tr>
              <a:tr h="509568">
                <a:tc>
                  <a:txBody>
                    <a:bodyPr/>
                    <a:lstStyle/>
                    <a:p>
                      <a:pPr algn="ctr"/>
                      <a:r>
                        <a:rPr lang="en-US" sz="2400" b="1" dirty="0">
                          <a:latin typeface="Arial" panose="020B0604020202020204" pitchFamily="34" charset="0"/>
                          <a:cs typeface="Arial" panose="020B0604020202020204" pitchFamily="34" charset="0"/>
                        </a:rPr>
                        <a:t>5</a:t>
                      </a:r>
                    </a:p>
                  </a:txBody>
                  <a:tcPr/>
                </a:tc>
                <a:tc>
                  <a:txBody>
                    <a:bodyPr/>
                    <a:lstStyle/>
                    <a:p>
                      <a:pPr algn="l"/>
                      <a:r>
                        <a:rPr lang="en-US" sz="2400" b="1" dirty="0">
                          <a:latin typeface="Arial" panose="020B0604020202020204" pitchFamily="34" charset="0"/>
                          <a:cs typeface="Arial" panose="020B0604020202020204" pitchFamily="34" charset="0"/>
                        </a:rPr>
                        <a:t>I would support an increased enforcement of covenants &amp; regulations</a:t>
                      </a:r>
                    </a:p>
                  </a:txBody>
                  <a:tcPr/>
                </a:tc>
                <a:tc>
                  <a:txBody>
                    <a:bodyPr/>
                    <a:lstStyle/>
                    <a:p>
                      <a:pPr algn="ctr"/>
                      <a:r>
                        <a:rPr lang="en-US" sz="2800" b="1" dirty="0">
                          <a:latin typeface="Arial" panose="020B0604020202020204" pitchFamily="34" charset="0"/>
                          <a:cs typeface="Arial" panose="020B0604020202020204" pitchFamily="34" charset="0"/>
                        </a:rPr>
                        <a:t>3.60</a:t>
                      </a:r>
                    </a:p>
                  </a:txBody>
                  <a:tcPr>
                    <a:solidFill>
                      <a:srgbClr val="00B050"/>
                    </a:solidFill>
                  </a:tcPr>
                </a:tc>
                <a:tc>
                  <a:txBody>
                    <a:bodyPr/>
                    <a:lstStyle/>
                    <a:p>
                      <a:pPr algn="ctr"/>
                      <a:r>
                        <a:rPr lang="en-US" sz="2800" b="1" dirty="0">
                          <a:latin typeface="Arial" panose="020B0604020202020204" pitchFamily="34" charset="0"/>
                          <a:cs typeface="Arial" panose="020B0604020202020204" pitchFamily="34" charset="0"/>
                        </a:rPr>
                        <a:t>54.6</a:t>
                      </a:r>
                    </a:p>
                  </a:txBody>
                  <a:tcPr>
                    <a:solidFill>
                      <a:srgbClr val="FFFF00"/>
                    </a:solidFill>
                  </a:tcPr>
                </a:tc>
                <a:extLst>
                  <a:ext uri="{0D108BD9-81ED-4DB2-BD59-A6C34878D82A}">
                    <a16:rowId xmlns:a16="http://schemas.microsoft.com/office/drawing/2014/main" val="4188578918"/>
                  </a:ext>
                </a:extLst>
              </a:tr>
            </a:tbl>
          </a:graphicData>
        </a:graphic>
      </p:graphicFrame>
      <p:sp>
        <p:nvSpPr>
          <p:cNvPr id="4" name="TextBox 3">
            <a:extLst>
              <a:ext uri="{FF2B5EF4-FFF2-40B4-BE49-F238E27FC236}">
                <a16:creationId xmlns:a16="http://schemas.microsoft.com/office/drawing/2014/main" id="{4345F976-C6A4-436D-8B5E-68165775AFD9}"/>
              </a:ext>
            </a:extLst>
          </p:cNvPr>
          <p:cNvSpPr txBox="1"/>
          <p:nvPr/>
        </p:nvSpPr>
        <p:spPr>
          <a:xfrm>
            <a:off x="464457" y="6509401"/>
            <a:ext cx="3673763" cy="369332"/>
          </a:xfrm>
          <a:prstGeom prst="rect">
            <a:avLst/>
          </a:prstGeom>
          <a:noFill/>
        </p:spPr>
        <p:txBody>
          <a:bodyPr wrap="none" rtlCol="0">
            <a:spAutoFit/>
          </a:bodyPr>
          <a:lstStyle/>
          <a:p>
            <a:r>
              <a:rPr lang="en-US" dirty="0">
                <a:solidFill>
                  <a:schemeClr val="bg1"/>
                </a:solidFill>
              </a:rPr>
              <a:t>* 3.0 = Neutral; 4.0 = Slightly Agree</a:t>
            </a:r>
          </a:p>
        </p:txBody>
      </p:sp>
      <p:sp>
        <p:nvSpPr>
          <p:cNvPr id="8" name="TextBox 7">
            <a:extLst>
              <a:ext uri="{FF2B5EF4-FFF2-40B4-BE49-F238E27FC236}">
                <a16:creationId xmlns:a16="http://schemas.microsoft.com/office/drawing/2014/main" id="{EC1FA2CA-E137-4696-A3B0-2057089F875B}"/>
              </a:ext>
            </a:extLst>
          </p:cNvPr>
          <p:cNvSpPr txBox="1"/>
          <p:nvPr/>
        </p:nvSpPr>
        <p:spPr>
          <a:xfrm>
            <a:off x="673768" y="6176211"/>
            <a:ext cx="168689" cy="646331"/>
          </a:xfrm>
          <a:prstGeom prst="rect">
            <a:avLst/>
          </a:prstGeom>
          <a:noFill/>
        </p:spPr>
        <p:txBody>
          <a:bodyPr wrap="square" rtlCol="0">
            <a:spAutoFit/>
          </a:bodyPr>
          <a:lstStyle/>
          <a:p>
            <a:r>
              <a:rPr lang="en-US" dirty="0"/>
              <a:t>Tr</a:t>
            </a:r>
          </a:p>
        </p:txBody>
      </p:sp>
      <p:sp>
        <p:nvSpPr>
          <p:cNvPr id="9" name="TextBox 8">
            <a:extLst>
              <a:ext uri="{FF2B5EF4-FFF2-40B4-BE49-F238E27FC236}">
                <a16:creationId xmlns:a16="http://schemas.microsoft.com/office/drawing/2014/main" id="{B54479EC-A7B9-410A-8670-BA424F690EB4}"/>
              </a:ext>
            </a:extLst>
          </p:cNvPr>
          <p:cNvSpPr txBox="1"/>
          <p:nvPr/>
        </p:nvSpPr>
        <p:spPr>
          <a:xfrm>
            <a:off x="88427" y="5240959"/>
            <a:ext cx="12139862" cy="1200329"/>
          </a:xfrm>
          <a:prstGeom prst="rect">
            <a:avLst/>
          </a:prstGeom>
          <a:noFill/>
        </p:spPr>
        <p:txBody>
          <a:bodyPr wrap="none" rtlCol="0">
            <a:spAutoFit/>
          </a:bodyPr>
          <a:lstStyle/>
          <a:p>
            <a:pPr algn="ctr"/>
            <a:r>
              <a:rPr lang="en-US" sz="2400" b="1" dirty="0">
                <a:latin typeface="Arial" panose="020B0604020202020204" pitchFamily="34" charset="0"/>
                <a:cs typeface="Arial" panose="020B0604020202020204" pitchFamily="34" charset="0"/>
              </a:rPr>
              <a:t>Conclusion:  3 of the top 5 Issues/Opportunities identified were electronic voting, </a:t>
            </a:r>
          </a:p>
          <a:p>
            <a:pPr algn="ctr"/>
            <a:r>
              <a:rPr lang="en-US" sz="2400" b="1" dirty="0">
                <a:latin typeface="Arial" panose="020B0604020202020204" pitchFamily="34" charset="0"/>
                <a:cs typeface="Arial" panose="020B0604020202020204" pitchFamily="34" charset="0"/>
              </a:rPr>
              <a:t>higher amenity premiums for non-residents and support for </a:t>
            </a:r>
          </a:p>
          <a:p>
            <a:pPr algn="ctr"/>
            <a:r>
              <a:rPr lang="en-US" sz="2400" b="1" dirty="0">
                <a:latin typeface="Arial" panose="020B0604020202020204" pitchFamily="34" charset="0"/>
                <a:cs typeface="Arial" panose="020B0604020202020204" pitchFamily="34" charset="0"/>
              </a:rPr>
              <a:t>increased enforcement of covenants and regulations</a:t>
            </a:r>
          </a:p>
        </p:txBody>
      </p:sp>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26E718FE-4BDD-4AA7-8B08-31C8F2DBECC0}"/>
                  </a:ext>
                </a:extLst>
              </p14:cNvPr>
              <p14:cNvContentPartPr/>
              <p14:nvPr/>
            </p14:nvContentPartPr>
            <p14:xfrm>
              <a:off x="-1108451" y="2230244"/>
              <a:ext cx="360" cy="360"/>
            </p14:xfrm>
          </p:contentPart>
        </mc:Choice>
        <mc:Fallback xmlns="">
          <p:pic>
            <p:nvPicPr>
              <p:cNvPr id="11" name="Ink 10">
                <a:extLst>
                  <a:ext uri="{FF2B5EF4-FFF2-40B4-BE49-F238E27FC236}">
                    <a16:creationId xmlns:a16="http://schemas.microsoft.com/office/drawing/2014/main" id="{26E718FE-4BDD-4AA7-8B08-31C8F2DBECC0}"/>
                  </a:ext>
                </a:extLst>
              </p:cNvPr>
              <p:cNvPicPr/>
              <p:nvPr/>
            </p:nvPicPr>
            <p:blipFill>
              <a:blip r:embed="rId4"/>
              <a:stretch>
                <a:fillRect/>
              </a:stretch>
            </p:blipFill>
            <p:spPr>
              <a:xfrm>
                <a:off x="-1126451" y="2212604"/>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BD24510F-3ECA-47CD-85E3-B7B020FFB404}"/>
                  </a:ext>
                </a:extLst>
              </p14:cNvPr>
              <p14:cNvContentPartPr/>
              <p14:nvPr/>
            </p14:nvContentPartPr>
            <p14:xfrm>
              <a:off x="2507029" y="4654844"/>
              <a:ext cx="360" cy="360"/>
            </p14:xfrm>
          </p:contentPart>
        </mc:Choice>
        <mc:Fallback xmlns="">
          <p:pic>
            <p:nvPicPr>
              <p:cNvPr id="13" name="Ink 12">
                <a:extLst>
                  <a:ext uri="{FF2B5EF4-FFF2-40B4-BE49-F238E27FC236}">
                    <a16:creationId xmlns:a16="http://schemas.microsoft.com/office/drawing/2014/main" id="{BD24510F-3ECA-47CD-85E3-B7B020FFB404}"/>
                  </a:ext>
                </a:extLst>
              </p:cNvPr>
              <p:cNvPicPr/>
              <p:nvPr/>
            </p:nvPicPr>
            <p:blipFill>
              <a:blip r:embed="rId4"/>
              <a:stretch>
                <a:fillRect/>
              </a:stretch>
            </p:blipFill>
            <p:spPr>
              <a:xfrm>
                <a:off x="2489389" y="4636844"/>
                <a:ext cx="36000" cy="36000"/>
              </a:xfrm>
              <a:prstGeom prst="rect">
                <a:avLst/>
              </a:prstGeom>
            </p:spPr>
          </p:pic>
        </mc:Fallback>
      </mc:AlternateContent>
    </p:spTree>
    <p:extLst>
      <p:ext uri="{BB962C8B-B14F-4D97-AF65-F5344CB8AC3E}">
        <p14:creationId xmlns:p14="http://schemas.microsoft.com/office/powerpoint/2010/main" val="3472378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CDF7F-5804-436A-804C-FC98CE65D9CB}"/>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Assessment of Situation</a:t>
            </a:r>
          </a:p>
        </p:txBody>
      </p:sp>
      <p:sp>
        <p:nvSpPr>
          <p:cNvPr id="3" name="Content Placeholder 2">
            <a:extLst>
              <a:ext uri="{FF2B5EF4-FFF2-40B4-BE49-F238E27FC236}">
                <a16:creationId xmlns:a16="http://schemas.microsoft.com/office/drawing/2014/main" id="{F2736B5E-7F3F-4F21-B603-1F1F3CF2E094}"/>
              </a:ext>
            </a:extLst>
          </p:cNvPr>
          <p:cNvSpPr>
            <a:spLocks noGrp="1"/>
          </p:cNvSpPr>
          <p:nvPr>
            <p:ph idx="1"/>
          </p:nvPr>
        </p:nvSpPr>
        <p:spPr>
          <a:xfrm>
            <a:off x="1097280" y="2108201"/>
            <a:ext cx="10058400" cy="4463196"/>
          </a:xfrm>
        </p:spPr>
        <p:txBody>
          <a:bodyPr>
            <a:normAutofit lnSpcReduction="10000"/>
          </a:bodyPr>
          <a:lstStyle/>
          <a:p>
            <a:pPr>
              <a:buFont typeface="Arial" panose="020B0604020202020204" pitchFamily="34" charset="0"/>
              <a:buChar char="•"/>
            </a:pPr>
            <a:r>
              <a:rPr lang="en-US" sz="2600" dirty="0"/>
              <a:t>  </a:t>
            </a:r>
            <a:r>
              <a:rPr lang="en-US" sz="2600" dirty="0">
                <a:latin typeface="Arial" panose="020B0604020202020204" pitchFamily="34" charset="0"/>
                <a:cs typeface="Arial" panose="020B0604020202020204" pitchFamily="34" charset="0"/>
              </a:rPr>
              <a:t>Category-Other HOA’s-Benchmarking</a:t>
            </a:r>
          </a:p>
          <a:p>
            <a:pPr>
              <a:buFont typeface="Arial" panose="020B0604020202020204" pitchFamily="34" charset="0"/>
              <a:buChar char="•"/>
            </a:pPr>
            <a:r>
              <a:rPr lang="en-US" sz="2600" dirty="0">
                <a:latin typeface="Arial" panose="020B0604020202020204" pitchFamily="34" charset="0"/>
                <a:cs typeface="Arial" panose="020B0604020202020204" pitchFamily="34" charset="0"/>
              </a:rPr>
              <a:t> Community-Ocean Pines</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Property Owners Survey</a:t>
            </a: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Satisfaction</a:t>
            </a: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Top Priorities &amp; Gaps</a:t>
            </a: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Culture-Values</a:t>
            </a: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Issues/Opportunities</a:t>
            </a:r>
          </a:p>
          <a:p>
            <a:pPr lvl="1">
              <a:buFont typeface="Arial" panose="020B0604020202020204" pitchFamily="34" charset="0"/>
              <a:buChar char="•"/>
            </a:pPr>
            <a:r>
              <a:rPr lang="en-US" sz="2800" b="1" dirty="0">
                <a:latin typeface="Arial" panose="020B0604020202020204" pitchFamily="34" charset="0"/>
                <a:cs typeface="Arial" panose="020B0604020202020204" pitchFamily="34" charset="0"/>
              </a:rPr>
              <a:t>Amenities</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 Summary-10 Conclusions &amp; Implications </a:t>
            </a:r>
          </a:p>
        </p:txBody>
      </p:sp>
    </p:spTree>
    <p:extLst>
      <p:ext uri="{BB962C8B-B14F-4D97-AF65-F5344CB8AC3E}">
        <p14:creationId xmlns:p14="http://schemas.microsoft.com/office/powerpoint/2010/main" val="657754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E1669-58FB-4B30-9B03-3F13B1EBC7D5}"/>
              </a:ext>
            </a:extLst>
          </p:cNvPr>
          <p:cNvSpPr txBox="1">
            <a:spLocks/>
          </p:cNvSpPr>
          <p:nvPr/>
        </p:nvSpPr>
        <p:spPr>
          <a:xfrm>
            <a:off x="0" y="69964"/>
            <a:ext cx="12192002" cy="1450757"/>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600" b="1" dirty="0">
                <a:latin typeface="Arial" panose="020B0604020202020204" pitchFamily="34" charset="0"/>
                <a:cs typeface="Arial" panose="020B0604020202020204" pitchFamily="34" charset="0"/>
              </a:rPr>
              <a:t>Level of Agreement</a:t>
            </a:r>
            <a:br>
              <a:rPr lang="en-US" sz="4000" b="1"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Q-8. Please rate your level of agreement with the following statements. (1=Strongly Disagree; 5=Strongly Agree)</a:t>
            </a:r>
          </a:p>
        </p:txBody>
      </p:sp>
      <p:graphicFrame>
        <p:nvGraphicFramePr>
          <p:cNvPr id="3" name="Table 4">
            <a:extLst>
              <a:ext uri="{FF2B5EF4-FFF2-40B4-BE49-F238E27FC236}">
                <a16:creationId xmlns:a16="http://schemas.microsoft.com/office/drawing/2014/main" id="{6C2A7FE5-8C9F-4D59-818B-0156559F2733}"/>
              </a:ext>
            </a:extLst>
          </p:cNvPr>
          <p:cNvGraphicFramePr>
            <a:graphicFrameLocks noGrp="1"/>
          </p:cNvGraphicFramePr>
          <p:nvPr/>
        </p:nvGraphicFramePr>
        <p:xfrm>
          <a:off x="152852" y="1387756"/>
          <a:ext cx="11580583" cy="2225040"/>
        </p:xfrm>
        <a:graphic>
          <a:graphicData uri="http://schemas.openxmlformats.org/drawingml/2006/table">
            <a:tbl>
              <a:tblPr firstRow="1" bandRow="1">
                <a:tableStyleId>{5C22544A-7EE6-4342-B048-85BDC9FD1C3A}</a:tableStyleId>
              </a:tblPr>
              <a:tblGrid>
                <a:gridCol w="913492">
                  <a:extLst>
                    <a:ext uri="{9D8B030D-6E8A-4147-A177-3AD203B41FA5}">
                      <a16:colId xmlns:a16="http://schemas.microsoft.com/office/drawing/2014/main" val="2100641239"/>
                    </a:ext>
                  </a:extLst>
                </a:gridCol>
                <a:gridCol w="5164571">
                  <a:extLst>
                    <a:ext uri="{9D8B030D-6E8A-4147-A177-3AD203B41FA5}">
                      <a16:colId xmlns:a16="http://schemas.microsoft.com/office/drawing/2014/main" val="3964036983"/>
                    </a:ext>
                  </a:extLst>
                </a:gridCol>
                <a:gridCol w="2182713">
                  <a:extLst>
                    <a:ext uri="{9D8B030D-6E8A-4147-A177-3AD203B41FA5}">
                      <a16:colId xmlns:a16="http://schemas.microsoft.com/office/drawing/2014/main" val="3502342836"/>
                    </a:ext>
                  </a:extLst>
                </a:gridCol>
                <a:gridCol w="3319807">
                  <a:extLst>
                    <a:ext uri="{9D8B030D-6E8A-4147-A177-3AD203B41FA5}">
                      <a16:colId xmlns:a16="http://schemas.microsoft.com/office/drawing/2014/main" val="3626576853"/>
                    </a:ext>
                  </a:extLst>
                </a:gridCol>
              </a:tblGrid>
              <a:tr h="212340">
                <a:tc>
                  <a:txBody>
                    <a:bodyPr/>
                    <a:lstStyle/>
                    <a:p>
                      <a:pPr algn="ctr"/>
                      <a:r>
                        <a:rPr lang="en-US" sz="2400" dirty="0"/>
                        <a:t>Rank</a:t>
                      </a:r>
                    </a:p>
                  </a:txBody>
                  <a:tcPr/>
                </a:tc>
                <a:tc>
                  <a:txBody>
                    <a:bodyPr/>
                    <a:lstStyle/>
                    <a:p>
                      <a:pPr algn="ctr"/>
                      <a:r>
                        <a:rPr lang="en-US" sz="2400" dirty="0"/>
                        <a:t>Statement</a:t>
                      </a:r>
                    </a:p>
                  </a:txBody>
                  <a:tcPr/>
                </a:tc>
                <a:tc>
                  <a:txBody>
                    <a:bodyPr/>
                    <a:lstStyle/>
                    <a:p>
                      <a:pPr algn="ctr"/>
                      <a:r>
                        <a:rPr lang="en-US" sz="2400" dirty="0"/>
                        <a:t>Weighted Average</a:t>
                      </a:r>
                    </a:p>
                  </a:txBody>
                  <a:tcPr/>
                </a:tc>
                <a:tc>
                  <a:txBody>
                    <a:bodyPr/>
                    <a:lstStyle/>
                    <a:p>
                      <a:pPr algn="ctr"/>
                      <a:r>
                        <a:rPr lang="en-US" sz="2400" dirty="0"/>
                        <a:t>% Slightly or </a:t>
                      </a:r>
                    </a:p>
                    <a:p>
                      <a:pPr algn="ctr"/>
                      <a:r>
                        <a:rPr lang="en-US" sz="2400" dirty="0"/>
                        <a:t>Strongly Agree</a:t>
                      </a:r>
                    </a:p>
                  </a:txBody>
                  <a:tcPr/>
                </a:tc>
                <a:extLst>
                  <a:ext uri="{0D108BD9-81ED-4DB2-BD59-A6C34878D82A}">
                    <a16:rowId xmlns:a16="http://schemas.microsoft.com/office/drawing/2014/main" val="2344859517"/>
                  </a:ext>
                </a:extLst>
              </a:tr>
              <a:tr h="509568">
                <a:tc>
                  <a:txBody>
                    <a:bodyPr/>
                    <a:lstStyle/>
                    <a:p>
                      <a:pPr algn="ctr"/>
                      <a:r>
                        <a:rPr lang="en-US" sz="2000" b="1" dirty="0">
                          <a:latin typeface="Arial" panose="020B0604020202020204" pitchFamily="34" charset="0"/>
                          <a:cs typeface="Arial" panose="020B0604020202020204" pitchFamily="34" charset="0"/>
                        </a:rPr>
                        <a:t>4</a:t>
                      </a:r>
                    </a:p>
                  </a:txBody>
                  <a:tcPr/>
                </a:tc>
                <a:tc>
                  <a:txBody>
                    <a:bodyPr/>
                    <a:lstStyle/>
                    <a:p>
                      <a:pPr algn="l"/>
                      <a:r>
                        <a:rPr lang="en-US" sz="2000" b="1" dirty="0">
                          <a:latin typeface="Arial" panose="020B0604020202020204" pitchFamily="34" charset="0"/>
                          <a:cs typeface="Arial" panose="020B0604020202020204" pitchFamily="34" charset="0"/>
                        </a:rPr>
                        <a:t>OP should invest in improving current amenities</a:t>
                      </a:r>
                    </a:p>
                  </a:txBody>
                  <a:tcPr/>
                </a:tc>
                <a:tc>
                  <a:txBody>
                    <a:bodyPr/>
                    <a:lstStyle/>
                    <a:p>
                      <a:pPr algn="ctr"/>
                      <a:r>
                        <a:rPr lang="en-US" sz="2000" b="1" dirty="0">
                          <a:latin typeface="Arial" panose="020B0604020202020204" pitchFamily="34" charset="0"/>
                          <a:cs typeface="Arial" panose="020B0604020202020204" pitchFamily="34" charset="0"/>
                        </a:rPr>
                        <a:t>3.62</a:t>
                      </a:r>
                    </a:p>
                  </a:txBody>
                  <a:tcPr>
                    <a:solidFill>
                      <a:srgbClr val="00B050"/>
                    </a:solidFill>
                  </a:tcPr>
                </a:tc>
                <a:tc>
                  <a:txBody>
                    <a:bodyPr/>
                    <a:lstStyle/>
                    <a:p>
                      <a:pPr algn="ctr"/>
                      <a:r>
                        <a:rPr lang="en-US" sz="2000" b="1" dirty="0">
                          <a:latin typeface="Arial" panose="020B0604020202020204" pitchFamily="34" charset="0"/>
                          <a:cs typeface="Arial" panose="020B0604020202020204" pitchFamily="34" charset="0"/>
                        </a:rPr>
                        <a:t>58.7</a:t>
                      </a:r>
                    </a:p>
                  </a:txBody>
                  <a:tcPr>
                    <a:solidFill>
                      <a:srgbClr val="FFFF00"/>
                    </a:solidFill>
                  </a:tcPr>
                </a:tc>
                <a:extLst>
                  <a:ext uri="{0D108BD9-81ED-4DB2-BD59-A6C34878D82A}">
                    <a16:rowId xmlns:a16="http://schemas.microsoft.com/office/drawing/2014/main" val="290508318"/>
                  </a:ext>
                </a:extLst>
              </a:tr>
              <a:tr h="509568">
                <a:tc>
                  <a:txBody>
                    <a:bodyPr/>
                    <a:lstStyle/>
                    <a:p>
                      <a:pPr algn="ctr"/>
                      <a:r>
                        <a:rPr lang="en-US" sz="2000" b="1" dirty="0">
                          <a:latin typeface="Arial" panose="020B0604020202020204" pitchFamily="34" charset="0"/>
                          <a:cs typeface="Arial" panose="020B0604020202020204" pitchFamily="34" charset="0"/>
                        </a:rPr>
                        <a:t>9</a:t>
                      </a:r>
                    </a:p>
                  </a:txBody>
                  <a:tcPr/>
                </a:tc>
                <a:tc>
                  <a:txBody>
                    <a:bodyPr/>
                    <a:lstStyle/>
                    <a:p>
                      <a:pPr algn="l"/>
                      <a:r>
                        <a:rPr lang="en-US" sz="2000" b="1" dirty="0">
                          <a:latin typeface="Arial" panose="020B0604020202020204" pitchFamily="34" charset="0"/>
                          <a:cs typeface="Arial" panose="020B0604020202020204" pitchFamily="34" charset="0"/>
                        </a:rPr>
                        <a:t>Ocean Pines should invest in new amenities</a:t>
                      </a:r>
                    </a:p>
                  </a:txBody>
                  <a:tcPr/>
                </a:tc>
                <a:tc>
                  <a:txBody>
                    <a:bodyPr/>
                    <a:lstStyle/>
                    <a:p>
                      <a:pPr algn="ctr"/>
                      <a:r>
                        <a:rPr lang="en-US" sz="2000" b="1" dirty="0">
                          <a:latin typeface="Arial" panose="020B0604020202020204" pitchFamily="34" charset="0"/>
                          <a:cs typeface="Arial" panose="020B0604020202020204" pitchFamily="34" charset="0"/>
                        </a:rPr>
                        <a:t>3.03</a:t>
                      </a:r>
                    </a:p>
                  </a:txBody>
                  <a:tcPr>
                    <a:solidFill>
                      <a:srgbClr val="FFFF00"/>
                    </a:solidFill>
                  </a:tcPr>
                </a:tc>
                <a:tc>
                  <a:txBody>
                    <a:bodyPr/>
                    <a:lstStyle/>
                    <a:p>
                      <a:pPr algn="ctr"/>
                      <a:r>
                        <a:rPr lang="en-US" sz="2000" b="1" dirty="0">
                          <a:latin typeface="Arial" panose="020B0604020202020204" pitchFamily="34" charset="0"/>
                          <a:cs typeface="Arial" panose="020B0604020202020204" pitchFamily="34" charset="0"/>
                        </a:rPr>
                        <a:t>35.7</a:t>
                      </a:r>
                    </a:p>
                  </a:txBody>
                  <a:tcPr>
                    <a:solidFill>
                      <a:srgbClr val="FFFF00"/>
                    </a:solidFill>
                  </a:tcPr>
                </a:tc>
                <a:extLst>
                  <a:ext uri="{0D108BD9-81ED-4DB2-BD59-A6C34878D82A}">
                    <a16:rowId xmlns:a16="http://schemas.microsoft.com/office/drawing/2014/main" val="4188578918"/>
                  </a:ext>
                </a:extLst>
              </a:tr>
            </a:tbl>
          </a:graphicData>
        </a:graphic>
      </p:graphicFrame>
      <p:sp>
        <p:nvSpPr>
          <p:cNvPr id="4" name="TextBox 3">
            <a:extLst>
              <a:ext uri="{FF2B5EF4-FFF2-40B4-BE49-F238E27FC236}">
                <a16:creationId xmlns:a16="http://schemas.microsoft.com/office/drawing/2014/main" id="{4345F976-C6A4-436D-8B5E-68165775AFD9}"/>
              </a:ext>
            </a:extLst>
          </p:cNvPr>
          <p:cNvSpPr txBox="1"/>
          <p:nvPr/>
        </p:nvSpPr>
        <p:spPr>
          <a:xfrm>
            <a:off x="464457" y="6509401"/>
            <a:ext cx="3673763" cy="369332"/>
          </a:xfrm>
          <a:prstGeom prst="rect">
            <a:avLst/>
          </a:prstGeom>
          <a:noFill/>
        </p:spPr>
        <p:txBody>
          <a:bodyPr wrap="none" rtlCol="0">
            <a:spAutoFit/>
          </a:bodyPr>
          <a:lstStyle/>
          <a:p>
            <a:r>
              <a:rPr lang="en-US" dirty="0">
                <a:solidFill>
                  <a:schemeClr val="bg1"/>
                </a:solidFill>
              </a:rPr>
              <a:t>* 3.0 = Neutral; 4.0 = Slightly Agree</a:t>
            </a:r>
          </a:p>
        </p:txBody>
      </p:sp>
      <p:sp>
        <p:nvSpPr>
          <p:cNvPr id="8" name="TextBox 7">
            <a:extLst>
              <a:ext uri="{FF2B5EF4-FFF2-40B4-BE49-F238E27FC236}">
                <a16:creationId xmlns:a16="http://schemas.microsoft.com/office/drawing/2014/main" id="{EC1FA2CA-E137-4696-A3B0-2057089F875B}"/>
              </a:ext>
            </a:extLst>
          </p:cNvPr>
          <p:cNvSpPr txBox="1"/>
          <p:nvPr/>
        </p:nvSpPr>
        <p:spPr>
          <a:xfrm>
            <a:off x="673768" y="6176211"/>
            <a:ext cx="168689" cy="646331"/>
          </a:xfrm>
          <a:prstGeom prst="rect">
            <a:avLst/>
          </a:prstGeom>
          <a:noFill/>
        </p:spPr>
        <p:txBody>
          <a:bodyPr wrap="square" rtlCol="0">
            <a:spAutoFit/>
          </a:bodyPr>
          <a:lstStyle/>
          <a:p>
            <a:r>
              <a:rPr lang="en-US" dirty="0"/>
              <a:t>Tr</a:t>
            </a:r>
          </a:p>
        </p:txBody>
      </p:sp>
      <p:sp>
        <p:nvSpPr>
          <p:cNvPr id="7" name="TextBox 6">
            <a:extLst>
              <a:ext uri="{FF2B5EF4-FFF2-40B4-BE49-F238E27FC236}">
                <a16:creationId xmlns:a16="http://schemas.microsoft.com/office/drawing/2014/main" id="{A947585B-E26C-4804-B2F4-730616F3BC96}"/>
              </a:ext>
            </a:extLst>
          </p:cNvPr>
          <p:cNvSpPr txBox="1"/>
          <p:nvPr/>
        </p:nvSpPr>
        <p:spPr>
          <a:xfrm>
            <a:off x="116258" y="4515089"/>
            <a:ext cx="12075742" cy="830997"/>
          </a:xfrm>
          <a:prstGeom prst="rect">
            <a:avLst/>
          </a:prstGeom>
          <a:noFill/>
        </p:spPr>
        <p:txBody>
          <a:bodyPr wrap="none" rtlCol="0">
            <a:spAutoFit/>
          </a:bodyPr>
          <a:lstStyle/>
          <a:p>
            <a:pPr algn="ctr"/>
            <a:r>
              <a:rPr lang="en-US" sz="2400" b="1" dirty="0">
                <a:latin typeface="Arial" panose="020B0604020202020204" pitchFamily="34" charset="0"/>
                <a:cs typeface="Arial" panose="020B0604020202020204" pitchFamily="34" charset="0"/>
              </a:rPr>
              <a:t>Conclusion: There was higher positive support for investing in current amenities </a:t>
            </a:r>
          </a:p>
          <a:p>
            <a:pPr algn="ctr"/>
            <a:r>
              <a:rPr lang="en-US" sz="2400" b="1" dirty="0">
                <a:latin typeface="Arial" panose="020B0604020202020204" pitchFamily="34" charset="0"/>
                <a:cs typeface="Arial" panose="020B0604020202020204" pitchFamily="34" charset="0"/>
              </a:rPr>
              <a:t>compared to investing in new ameniti</a:t>
            </a:r>
            <a:r>
              <a:rPr lang="en-US" sz="2400" dirty="0">
                <a:latin typeface="Arial Black" panose="020B0A04020102020204" pitchFamily="34" charset="0"/>
              </a:rPr>
              <a:t>es</a:t>
            </a:r>
          </a:p>
        </p:txBody>
      </p:sp>
    </p:spTree>
    <p:extLst>
      <p:ext uri="{BB962C8B-B14F-4D97-AF65-F5344CB8AC3E}">
        <p14:creationId xmlns:p14="http://schemas.microsoft.com/office/powerpoint/2010/main" val="2678032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18079-1011-4CF4-8E53-63F957670AF8}"/>
              </a:ext>
            </a:extLst>
          </p:cNvPr>
          <p:cNvSpPr txBox="1">
            <a:spLocks/>
          </p:cNvSpPr>
          <p:nvPr/>
        </p:nvSpPr>
        <p:spPr>
          <a:xfrm>
            <a:off x="224216" y="0"/>
            <a:ext cx="11743568" cy="1450757"/>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600" b="1" dirty="0">
                <a:latin typeface="Arial" panose="020B0604020202020204" pitchFamily="34" charset="0"/>
                <a:cs typeface="Arial" panose="020B0604020202020204" pitchFamily="34" charset="0"/>
              </a:rPr>
              <a:t>New or Improved Amenities and Services</a:t>
            </a:r>
            <a:br>
              <a:rPr lang="en-US" sz="4000" b="1"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Q-10. Please rate your interest in the following possible new and/or improved amenities or services. (1=Not Interested at All; 5=Extremely Interested)</a:t>
            </a:r>
          </a:p>
        </p:txBody>
      </p:sp>
      <p:sp>
        <p:nvSpPr>
          <p:cNvPr id="3" name="TextBox 2">
            <a:extLst>
              <a:ext uri="{FF2B5EF4-FFF2-40B4-BE49-F238E27FC236}">
                <a16:creationId xmlns:a16="http://schemas.microsoft.com/office/drawing/2014/main" id="{91C6C884-525F-451F-802C-357A9E1816B2}"/>
              </a:ext>
            </a:extLst>
          </p:cNvPr>
          <p:cNvSpPr txBox="1"/>
          <p:nvPr/>
        </p:nvSpPr>
        <p:spPr>
          <a:xfrm>
            <a:off x="581952" y="4740936"/>
            <a:ext cx="11091498" cy="1200329"/>
          </a:xfrm>
          <a:prstGeom prst="rect">
            <a:avLst/>
          </a:prstGeom>
          <a:noFill/>
        </p:spPr>
        <p:txBody>
          <a:bodyPr wrap="none" rtlCol="0">
            <a:spAutoFit/>
          </a:bodyPr>
          <a:lstStyle/>
          <a:p>
            <a:pPr algn="ctr"/>
            <a:r>
              <a:rPr lang="en-US" sz="2400" b="1" dirty="0">
                <a:latin typeface="Arial" panose="020B0604020202020204" pitchFamily="34" charset="0"/>
                <a:cs typeface="Arial" panose="020B0604020202020204" pitchFamily="34" charset="0"/>
              </a:rPr>
              <a:t>While only lukewarm interest for any new/improved amenities or services; </a:t>
            </a:r>
          </a:p>
          <a:p>
            <a:pPr algn="ctr"/>
            <a:r>
              <a:rPr lang="en-US" sz="2400" b="1" dirty="0">
                <a:latin typeface="Arial" panose="020B0604020202020204" pitchFamily="34" charset="0"/>
                <a:cs typeface="Arial" panose="020B0604020202020204" pitchFamily="34" charset="0"/>
              </a:rPr>
              <a:t>improved walking/bike paths &amp; improved street </a:t>
            </a:r>
          </a:p>
          <a:p>
            <a:pPr algn="ctr"/>
            <a:r>
              <a:rPr lang="en-US" sz="2400" b="1" dirty="0">
                <a:latin typeface="Arial" panose="020B0604020202020204" pitchFamily="34" charset="0"/>
                <a:cs typeface="Arial" panose="020B0604020202020204" pitchFamily="34" charset="0"/>
              </a:rPr>
              <a:t>lighting could be considered as safety improvements </a:t>
            </a:r>
          </a:p>
        </p:txBody>
      </p:sp>
      <p:graphicFrame>
        <p:nvGraphicFramePr>
          <p:cNvPr id="4" name="Table 4">
            <a:extLst>
              <a:ext uri="{FF2B5EF4-FFF2-40B4-BE49-F238E27FC236}">
                <a16:creationId xmlns:a16="http://schemas.microsoft.com/office/drawing/2014/main" id="{F8D6901B-BBA6-49D6-9F2C-8A3130974205}"/>
              </a:ext>
            </a:extLst>
          </p:cNvPr>
          <p:cNvGraphicFramePr>
            <a:graphicFrameLocks noGrp="1"/>
          </p:cNvGraphicFramePr>
          <p:nvPr/>
        </p:nvGraphicFramePr>
        <p:xfrm>
          <a:off x="224216" y="1332234"/>
          <a:ext cx="11580584" cy="3317681"/>
        </p:xfrm>
        <a:graphic>
          <a:graphicData uri="http://schemas.openxmlformats.org/drawingml/2006/table">
            <a:tbl>
              <a:tblPr firstRow="1" bandRow="1">
                <a:tableStyleId>{5C22544A-7EE6-4342-B048-85BDC9FD1C3A}</a:tableStyleId>
              </a:tblPr>
              <a:tblGrid>
                <a:gridCol w="807776">
                  <a:extLst>
                    <a:ext uri="{9D8B030D-6E8A-4147-A177-3AD203B41FA5}">
                      <a16:colId xmlns:a16="http://schemas.microsoft.com/office/drawing/2014/main" val="2100641239"/>
                    </a:ext>
                  </a:extLst>
                </a:gridCol>
                <a:gridCol w="5160261">
                  <a:extLst>
                    <a:ext uri="{9D8B030D-6E8A-4147-A177-3AD203B41FA5}">
                      <a16:colId xmlns:a16="http://schemas.microsoft.com/office/drawing/2014/main" val="3964036983"/>
                    </a:ext>
                  </a:extLst>
                </a:gridCol>
                <a:gridCol w="2537879">
                  <a:extLst>
                    <a:ext uri="{9D8B030D-6E8A-4147-A177-3AD203B41FA5}">
                      <a16:colId xmlns:a16="http://schemas.microsoft.com/office/drawing/2014/main" val="3502342836"/>
                    </a:ext>
                  </a:extLst>
                </a:gridCol>
                <a:gridCol w="3074668">
                  <a:extLst>
                    <a:ext uri="{9D8B030D-6E8A-4147-A177-3AD203B41FA5}">
                      <a16:colId xmlns:a16="http://schemas.microsoft.com/office/drawing/2014/main" val="3253788706"/>
                    </a:ext>
                  </a:extLst>
                </a:gridCol>
              </a:tblGrid>
              <a:tr h="212340">
                <a:tc>
                  <a:txBody>
                    <a:bodyPr/>
                    <a:lstStyle/>
                    <a:p>
                      <a:pPr algn="ctr"/>
                      <a:r>
                        <a:rPr lang="en-US" sz="2000" dirty="0"/>
                        <a:t>Rank</a:t>
                      </a:r>
                    </a:p>
                  </a:txBody>
                  <a:tcPr/>
                </a:tc>
                <a:tc>
                  <a:txBody>
                    <a:bodyPr/>
                    <a:lstStyle/>
                    <a:p>
                      <a:pPr algn="ctr"/>
                      <a:r>
                        <a:rPr lang="en-US" sz="2000" dirty="0"/>
                        <a:t>New/Improved Amenity or Service</a:t>
                      </a:r>
                    </a:p>
                  </a:txBody>
                  <a:tcPr/>
                </a:tc>
                <a:tc>
                  <a:txBody>
                    <a:bodyPr/>
                    <a:lstStyle/>
                    <a:p>
                      <a:pPr algn="ctr"/>
                      <a:r>
                        <a:rPr lang="en-US" sz="2000" dirty="0"/>
                        <a:t>Weighted Average</a:t>
                      </a:r>
                    </a:p>
                  </a:txBody>
                  <a:tcPr/>
                </a:tc>
                <a:tc>
                  <a:txBody>
                    <a:bodyPr/>
                    <a:lstStyle/>
                    <a:p>
                      <a:pPr algn="ctr"/>
                      <a:r>
                        <a:rPr lang="en-US" sz="2000" dirty="0"/>
                        <a:t>% Very or Extremely Interested</a:t>
                      </a:r>
                    </a:p>
                  </a:txBody>
                  <a:tcPr/>
                </a:tc>
                <a:extLst>
                  <a:ext uri="{0D108BD9-81ED-4DB2-BD59-A6C34878D82A}">
                    <a16:rowId xmlns:a16="http://schemas.microsoft.com/office/drawing/2014/main" val="2344859517"/>
                  </a:ext>
                </a:extLst>
              </a:tr>
              <a:tr h="509568">
                <a:tc>
                  <a:txBody>
                    <a:bodyPr/>
                    <a:lstStyle/>
                    <a:p>
                      <a:pPr algn="ctr"/>
                      <a:r>
                        <a:rPr lang="en-US" sz="2400" b="1" dirty="0">
                          <a:latin typeface="Arial" panose="020B0604020202020204" pitchFamily="34" charset="0"/>
                          <a:cs typeface="Arial" panose="020B0604020202020204" pitchFamily="34" charset="0"/>
                        </a:rPr>
                        <a:t>1</a:t>
                      </a:r>
                    </a:p>
                  </a:txBody>
                  <a:tcPr>
                    <a:solidFill>
                      <a:srgbClr val="FFFF00"/>
                    </a:solidFill>
                  </a:tcPr>
                </a:tc>
                <a:tc>
                  <a:txBody>
                    <a:bodyPr/>
                    <a:lstStyle/>
                    <a:p>
                      <a:pPr algn="l"/>
                      <a:r>
                        <a:rPr lang="en-US" sz="2400" b="1" dirty="0">
                          <a:latin typeface="Arial" panose="020B0604020202020204" pitchFamily="34" charset="0"/>
                          <a:cs typeface="Arial" panose="020B0604020202020204" pitchFamily="34" charset="0"/>
                        </a:rPr>
                        <a:t>Improved Walking and Bike Paths</a:t>
                      </a:r>
                    </a:p>
                  </a:txBody>
                  <a:tcPr>
                    <a:solidFill>
                      <a:srgbClr val="FFFF00"/>
                    </a:solidFill>
                  </a:tcPr>
                </a:tc>
                <a:tc>
                  <a:txBody>
                    <a:bodyPr/>
                    <a:lstStyle/>
                    <a:p>
                      <a:pPr algn="ctr"/>
                      <a:r>
                        <a:rPr lang="en-US" sz="2800" b="1" dirty="0">
                          <a:latin typeface="Arial" panose="020B0604020202020204" pitchFamily="34" charset="0"/>
                          <a:cs typeface="Arial" panose="020B0604020202020204" pitchFamily="34" charset="0"/>
                        </a:rPr>
                        <a:t>3.01</a:t>
                      </a:r>
                    </a:p>
                  </a:txBody>
                  <a:tcPr>
                    <a:solidFill>
                      <a:srgbClr val="FFFF00"/>
                    </a:solidFill>
                  </a:tcPr>
                </a:tc>
                <a:tc>
                  <a:txBody>
                    <a:bodyPr/>
                    <a:lstStyle/>
                    <a:p>
                      <a:pPr algn="ctr"/>
                      <a:r>
                        <a:rPr lang="en-US" sz="2800" b="1" dirty="0">
                          <a:latin typeface="Arial" panose="020B0604020202020204" pitchFamily="34" charset="0"/>
                          <a:cs typeface="Arial" panose="020B0604020202020204" pitchFamily="34" charset="0"/>
                        </a:rPr>
                        <a:t>36.2</a:t>
                      </a:r>
                    </a:p>
                  </a:txBody>
                  <a:tcPr>
                    <a:solidFill>
                      <a:srgbClr val="FFFF00"/>
                    </a:solidFill>
                  </a:tcPr>
                </a:tc>
                <a:extLst>
                  <a:ext uri="{0D108BD9-81ED-4DB2-BD59-A6C34878D82A}">
                    <a16:rowId xmlns:a16="http://schemas.microsoft.com/office/drawing/2014/main" val="2849829415"/>
                  </a:ext>
                </a:extLst>
              </a:tr>
              <a:tr h="509568">
                <a:tc>
                  <a:txBody>
                    <a:bodyPr/>
                    <a:lstStyle/>
                    <a:p>
                      <a:pPr algn="ctr"/>
                      <a:r>
                        <a:rPr lang="en-US" sz="2400" b="1" dirty="0">
                          <a:latin typeface="Arial" panose="020B0604020202020204" pitchFamily="34" charset="0"/>
                          <a:cs typeface="Arial" panose="020B0604020202020204" pitchFamily="34" charset="0"/>
                        </a:rPr>
                        <a:t>2</a:t>
                      </a:r>
                    </a:p>
                  </a:txBody>
                  <a:tcPr>
                    <a:solidFill>
                      <a:srgbClr val="FFFF00"/>
                    </a:solidFill>
                  </a:tcPr>
                </a:tc>
                <a:tc>
                  <a:txBody>
                    <a:bodyPr/>
                    <a:lstStyle/>
                    <a:p>
                      <a:pPr algn="l"/>
                      <a:r>
                        <a:rPr lang="en-US" sz="2400" b="1" dirty="0">
                          <a:latin typeface="Arial" panose="020B0604020202020204" pitchFamily="34" charset="0"/>
                          <a:cs typeface="Arial" panose="020B0604020202020204" pitchFamily="34" charset="0"/>
                        </a:rPr>
                        <a:t>Fitness Center</a:t>
                      </a:r>
                    </a:p>
                  </a:txBody>
                  <a:tcPr>
                    <a:solidFill>
                      <a:srgbClr val="FFFF00"/>
                    </a:solidFill>
                  </a:tcPr>
                </a:tc>
                <a:tc>
                  <a:txBody>
                    <a:bodyPr/>
                    <a:lstStyle/>
                    <a:p>
                      <a:pPr algn="ctr"/>
                      <a:r>
                        <a:rPr lang="en-US" sz="2800" b="1" dirty="0">
                          <a:latin typeface="Arial" panose="020B0604020202020204" pitchFamily="34" charset="0"/>
                          <a:cs typeface="Arial" panose="020B0604020202020204" pitchFamily="34" charset="0"/>
                        </a:rPr>
                        <a:t>2.99</a:t>
                      </a:r>
                    </a:p>
                  </a:txBody>
                  <a:tcPr>
                    <a:solidFill>
                      <a:srgbClr val="FFFF00"/>
                    </a:solidFill>
                  </a:tcPr>
                </a:tc>
                <a:tc>
                  <a:txBody>
                    <a:bodyPr/>
                    <a:lstStyle/>
                    <a:p>
                      <a:pPr algn="ctr"/>
                      <a:r>
                        <a:rPr lang="en-US" sz="2800" b="1" dirty="0">
                          <a:latin typeface="Arial" panose="020B0604020202020204" pitchFamily="34" charset="0"/>
                          <a:cs typeface="Arial" panose="020B0604020202020204" pitchFamily="34" charset="0"/>
                        </a:rPr>
                        <a:t>41.1</a:t>
                      </a:r>
                    </a:p>
                  </a:txBody>
                  <a:tcPr>
                    <a:solidFill>
                      <a:srgbClr val="FFFF00"/>
                    </a:solidFill>
                  </a:tcPr>
                </a:tc>
                <a:extLst>
                  <a:ext uri="{0D108BD9-81ED-4DB2-BD59-A6C34878D82A}">
                    <a16:rowId xmlns:a16="http://schemas.microsoft.com/office/drawing/2014/main" val="1437123860"/>
                  </a:ext>
                </a:extLst>
              </a:tr>
              <a:tr h="5611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3</a:t>
                      </a: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Improved Street Lighting</a:t>
                      </a:r>
                    </a:p>
                  </a:txBody>
                  <a:tcPr>
                    <a:solidFill>
                      <a:srgbClr val="FFFF00"/>
                    </a:solidFill>
                  </a:tcPr>
                </a:tc>
                <a:tc>
                  <a:txBody>
                    <a:bodyPr/>
                    <a:lstStyle/>
                    <a:p>
                      <a:pPr algn="ctr"/>
                      <a:r>
                        <a:rPr lang="en-US" sz="2800" b="1" dirty="0">
                          <a:latin typeface="Arial" panose="020B0604020202020204" pitchFamily="34" charset="0"/>
                          <a:cs typeface="Arial" panose="020B0604020202020204" pitchFamily="34" charset="0"/>
                        </a:rPr>
                        <a:t>2.90</a:t>
                      </a:r>
                    </a:p>
                  </a:txBody>
                  <a:tcPr>
                    <a:solidFill>
                      <a:srgbClr val="FFFF00"/>
                    </a:solidFill>
                  </a:tcPr>
                </a:tc>
                <a:tc>
                  <a:txBody>
                    <a:bodyPr/>
                    <a:lstStyle/>
                    <a:p>
                      <a:pPr algn="ctr"/>
                      <a:r>
                        <a:rPr lang="en-US" sz="2800" b="1" dirty="0">
                          <a:latin typeface="Arial" panose="020B0604020202020204" pitchFamily="34" charset="0"/>
                          <a:cs typeface="Arial" panose="020B0604020202020204" pitchFamily="34" charset="0"/>
                        </a:rPr>
                        <a:t>38.6</a:t>
                      </a:r>
                    </a:p>
                  </a:txBody>
                  <a:tcPr>
                    <a:solidFill>
                      <a:srgbClr val="FFFF00"/>
                    </a:solidFill>
                  </a:tcPr>
                </a:tc>
                <a:extLst>
                  <a:ext uri="{0D108BD9-81ED-4DB2-BD59-A6C34878D82A}">
                    <a16:rowId xmlns:a16="http://schemas.microsoft.com/office/drawing/2014/main" val="3595790698"/>
                  </a:ext>
                </a:extLst>
              </a:tr>
              <a:tr h="509568">
                <a:tc>
                  <a:txBody>
                    <a:bodyPr/>
                    <a:lstStyle/>
                    <a:p>
                      <a:pPr algn="ctr"/>
                      <a:r>
                        <a:rPr lang="en-US" sz="2000" b="1" dirty="0">
                          <a:latin typeface="Arial" panose="020B0604020202020204" pitchFamily="34" charset="0"/>
                          <a:cs typeface="Arial" panose="020B0604020202020204" pitchFamily="34" charset="0"/>
                        </a:rPr>
                        <a:t>4</a:t>
                      </a:r>
                    </a:p>
                  </a:txBody>
                  <a:tcPr/>
                </a:tc>
                <a:tc>
                  <a:txBody>
                    <a:bodyPr/>
                    <a:lstStyle/>
                    <a:p>
                      <a:pPr algn="l"/>
                      <a:r>
                        <a:rPr lang="en-US" sz="2000" b="1" dirty="0">
                          <a:latin typeface="Arial" panose="020B0604020202020204" pitchFamily="34" charset="0"/>
                          <a:cs typeface="Arial" panose="020B0604020202020204" pitchFamily="34" charset="0"/>
                        </a:rPr>
                        <a:t>Updated Beach Club</a:t>
                      </a:r>
                    </a:p>
                  </a:txBody>
                  <a:tcPr/>
                </a:tc>
                <a:tc>
                  <a:txBody>
                    <a:bodyPr/>
                    <a:lstStyle/>
                    <a:p>
                      <a:pPr algn="ctr"/>
                      <a:r>
                        <a:rPr lang="en-US" sz="2000" b="1" dirty="0">
                          <a:latin typeface="Arial" panose="020B0604020202020204" pitchFamily="34" charset="0"/>
                          <a:cs typeface="Arial" panose="020B0604020202020204" pitchFamily="34" charset="0"/>
                        </a:rPr>
                        <a:t>2.66</a:t>
                      </a:r>
                    </a:p>
                  </a:txBody>
                  <a:tcPr/>
                </a:tc>
                <a:tc>
                  <a:txBody>
                    <a:bodyPr/>
                    <a:lstStyle/>
                    <a:p>
                      <a:pPr algn="ctr"/>
                      <a:r>
                        <a:rPr lang="en-US" sz="2000" b="1" dirty="0">
                          <a:latin typeface="Arial" panose="020B0604020202020204" pitchFamily="34" charset="0"/>
                          <a:cs typeface="Arial" panose="020B0604020202020204" pitchFamily="34" charset="0"/>
                        </a:rPr>
                        <a:t>29.5</a:t>
                      </a:r>
                    </a:p>
                  </a:txBody>
                  <a:tcPr/>
                </a:tc>
                <a:extLst>
                  <a:ext uri="{0D108BD9-81ED-4DB2-BD59-A6C34878D82A}">
                    <a16:rowId xmlns:a16="http://schemas.microsoft.com/office/drawing/2014/main" val="1733360917"/>
                  </a:ext>
                </a:extLst>
              </a:tr>
              <a:tr h="509568">
                <a:tc>
                  <a:txBody>
                    <a:bodyPr/>
                    <a:lstStyle/>
                    <a:p>
                      <a:pPr algn="ctr"/>
                      <a:r>
                        <a:rPr lang="en-US" sz="2000" b="1" dirty="0">
                          <a:latin typeface="Arial" panose="020B0604020202020204" pitchFamily="34" charset="0"/>
                          <a:cs typeface="Arial" panose="020B0604020202020204" pitchFamily="34" charset="0"/>
                        </a:rPr>
                        <a:t>5</a:t>
                      </a:r>
                    </a:p>
                  </a:txBody>
                  <a:tcPr/>
                </a:tc>
                <a:tc>
                  <a:txBody>
                    <a:bodyPr/>
                    <a:lstStyle/>
                    <a:p>
                      <a:pPr algn="l"/>
                      <a:r>
                        <a:rPr lang="en-US" sz="2000" b="1" dirty="0">
                          <a:latin typeface="Arial" panose="020B0604020202020204" pitchFamily="34" charset="0"/>
                          <a:cs typeface="Arial" panose="020B0604020202020204" pitchFamily="34" charset="0"/>
                        </a:rPr>
                        <a:t>Improved Disability Access to Amenities</a:t>
                      </a:r>
                    </a:p>
                  </a:txBody>
                  <a:tcPr/>
                </a:tc>
                <a:tc>
                  <a:txBody>
                    <a:bodyPr/>
                    <a:lstStyle/>
                    <a:p>
                      <a:pPr algn="ctr"/>
                      <a:r>
                        <a:rPr lang="en-US" sz="2000" b="1" dirty="0">
                          <a:latin typeface="Arial" panose="020B0604020202020204" pitchFamily="34" charset="0"/>
                          <a:cs typeface="Arial" panose="020B0604020202020204" pitchFamily="34" charset="0"/>
                        </a:rPr>
                        <a:t>2.53</a:t>
                      </a:r>
                    </a:p>
                  </a:txBody>
                  <a:tcPr/>
                </a:tc>
                <a:tc>
                  <a:txBody>
                    <a:bodyPr/>
                    <a:lstStyle/>
                    <a:p>
                      <a:pPr algn="ctr"/>
                      <a:r>
                        <a:rPr lang="en-US" sz="2000" b="1" dirty="0">
                          <a:latin typeface="Arial" panose="020B0604020202020204" pitchFamily="34" charset="0"/>
                          <a:cs typeface="Arial" panose="020B0604020202020204" pitchFamily="34" charset="0"/>
                        </a:rPr>
                        <a:t>21.3</a:t>
                      </a:r>
                    </a:p>
                  </a:txBody>
                  <a:tcPr/>
                </a:tc>
                <a:extLst>
                  <a:ext uri="{0D108BD9-81ED-4DB2-BD59-A6C34878D82A}">
                    <a16:rowId xmlns:a16="http://schemas.microsoft.com/office/drawing/2014/main" val="290508318"/>
                  </a:ext>
                </a:extLst>
              </a:tr>
            </a:tbl>
          </a:graphicData>
        </a:graphic>
      </p:graphicFrame>
    </p:spTree>
    <p:extLst>
      <p:ext uri="{BB962C8B-B14F-4D97-AF65-F5344CB8AC3E}">
        <p14:creationId xmlns:p14="http://schemas.microsoft.com/office/powerpoint/2010/main" val="37467997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10993-CEE1-4595-8944-9109349C1860}"/>
              </a:ext>
            </a:extLst>
          </p:cNvPr>
          <p:cNvSpPr>
            <a:spLocks noGrp="1"/>
          </p:cNvSpPr>
          <p:nvPr>
            <p:ph type="title"/>
          </p:nvPr>
        </p:nvSpPr>
        <p:spPr>
          <a:xfrm>
            <a:off x="305709" y="286603"/>
            <a:ext cx="10058400" cy="1450757"/>
          </a:xfrm>
        </p:spPr>
        <p:txBody>
          <a:bodyPr>
            <a:normAutofit/>
          </a:bodyPr>
          <a:lstStyle/>
          <a:p>
            <a:r>
              <a:rPr lang="en-US" sz="3600" b="1" dirty="0">
                <a:latin typeface="Arial" panose="020B0604020202020204" pitchFamily="34" charset="0"/>
                <a:cs typeface="Arial" panose="020B0604020202020204" pitchFamily="34" charset="0"/>
              </a:rPr>
              <a:t>Amenities</a:t>
            </a:r>
          </a:p>
        </p:txBody>
      </p:sp>
      <p:sp>
        <p:nvSpPr>
          <p:cNvPr id="3" name="Content Placeholder 2">
            <a:extLst>
              <a:ext uri="{FF2B5EF4-FFF2-40B4-BE49-F238E27FC236}">
                <a16:creationId xmlns:a16="http://schemas.microsoft.com/office/drawing/2014/main" id="{518CD58E-2F8C-4AEF-9E55-ADB31E9E2D2F}"/>
              </a:ext>
            </a:extLst>
          </p:cNvPr>
          <p:cNvSpPr>
            <a:spLocks noGrp="1"/>
          </p:cNvSpPr>
          <p:nvPr>
            <p:ph idx="1"/>
          </p:nvPr>
        </p:nvSpPr>
        <p:spPr>
          <a:xfrm>
            <a:off x="305709" y="2108201"/>
            <a:ext cx="10994637" cy="4463196"/>
          </a:xfrm>
        </p:spPr>
        <p:txBody>
          <a:bodyPr>
            <a:normAutofit/>
          </a:bodyPr>
          <a:lstStyle/>
          <a:p>
            <a:pPr>
              <a:buFont typeface="Arial" panose="020B0604020202020204" pitchFamily="34" charset="0"/>
              <a:buChar char="•"/>
            </a:pPr>
            <a:r>
              <a:rPr lang="en-US" sz="2800" dirty="0">
                <a:effectLst/>
                <a:latin typeface="Arial" panose="020B0604020202020204" pitchFamily="34" charset="0"/>
                <a:ea typeface="Calibri" panose="020F0502020204030204" pitchFamily="34" charset="0"/>
                <a:cs typeface="Arial" panose="020B0604020202020204" pitchFamily="34" charset="0"/>
              </a:rPr>
              <a:t>  </a:t>
            </a:r>
            <a:br>
              <a:rPr lang="en-US" sz="2800" dirty="0">
                <a:effectLst/>
                <a:latin typeface="Arial" panose="020B0604020202020204" pitchFamily="34" charset="0"/>
                <a:ea typeface="Calibri" panose="020F050202020403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65BA03C-8CA7-42B2-B6AC-BB720989BA01}"/>
              </a:ext>
            </a:extLst>
          </p:cNvPr>
          <p:cNvSpPr txBox="1"/>
          <p:nvPr/>
        </p:nvSpPr>
        <p:spPr>
          <a:xfrm>
            <a:off x="1194572" y="2551837"/>
            <a:ext cx="9802876" cy="2862322"/>
          </a:xfrm>
          <a:prstGeom prst="rect">
            <a:avLst/>
          </a:prstGeom>
          <a:noFill/>
        </p:spPr>
        <p:txBody>
          <a:bodyPr wrap="none" rtlCol="0">
            <a:spAutoFit/>
          </a:bodyPr>
          <a:lstStyle/>
          <a:p>
            <a:pPr algn="ctr"/>
            <a:r>
              <a:rPr lang="en-US" sz="3600" b="1" dirty="0">
                <a:latin typeface="Arial" panose="020B0604020202020204" pitchFamily="34" charset="0"/>
                <a:cs typeface="Arial" panose="020B0604020202020204" pitchFamily="34" charset="0"/>
              </a:rPr>
              <a:t>While not a key objective for our survey,</a:t>
            </a:r>
          </a:p>
          <a:p>
            <a:pPr algn="ctr"/>
            <a:r>
              <a:rPr lang="en-US" sz="3600" b="1" dirty="0">
                <a:latin typeface="Arial" panose="020B0604020202020204" pitchFamily="34" charset="0"/>
                <a:cs typeface="Arial" panose="020B0604020202020204" pitchFamily="34" charset="0"/>
              </a:rPr>
              <a:t>We did collect some usage and customer</a:t>
            </a:r>
          </a:p>
          <a:p>
            <a:pPr algn="ctr"/>
            <a:r>
              <a:rPr lang="en-US" sz="3600" b="1" dirty="0">
                <a:latin typeface="Arial" panose="020B0604020202020204" pitchFamily="34" charset="0"/>
                <a:cs typeface="Arial" panose="020B0604020202020204" pitchFamily="34" charset="0"/>
              </a:rPr>
              <a:t>satisfaction data</a:t>
            </a:r>
          </a:p>
          <a:p>
            <a:pPr algn="ctr"/>
            <a:r>
              <a:rPr lang="en-US" sz="3600" b="1" u="sng" dirty="0">
                <a:latin typeface="Arial" panose="020B0604020202020204" pitchFamily="34" charset="0"/>
                <a:cs typeface="Arial" panose="020B0604020202020204" pitchFamily="34" charset="0"/>
              </a:rPr>
              <a:t>In general, those who use amenities are </a:t>
            </a:r>
            <a:br>
              <a:rPr lang="en-US" sz="3600" b="1" u="sng" dirty="0">
                <a:latin typeface="Arial" panose="020B0604020202020204" pitchFamily="34" charset="0"/>
                <a:cs typeface="Arial" panose="020B0604020202020204" pitchFamily="34" charset="0"/>
              </a:rPr>
            </a:br>
            <a:r>
              <a:rPr lang="en-US" sz="3600" b="1" u="sng" dirty="0">
                <a:latin typeface="Arial" panose="020B0604020202020204" pitchFamily="34" charset="0"/>
                <a:cs typeface="Arial" panose="020B0604020202020204" pitchFamily="34" charset="0"/>
              </a:rPr>
              <a:t>“Very Satisfied” with the amenities they use</a:t>
            </a:r>
          </a:p>
        </p:txBody>
      </p:sp>
    </p:spTree>
    <p:extLst>
      <p:ext uri="{BB962C8B-B14F-4D97-AF65-F5344CB8AC3E}">
        <p14:creationId xmlns:p14="http://schemas.microsoft.com/office/powerpoint/2010/main" val="2086324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B4238-A0AE-4636-B1D8-0AF5B54664C9}"/>
              </a:ext>
            </a:extLst>
          </p:cNvPr>
          <p:cNvSpPr>
            <a:spLocks noGrp="1"/>
          </p:cNvSpPr>
          <p:nvPr>
            <p:ph type="title"/>
          </p:nvPr>
        </p:nvSpPr>
        <p:spPr>
          <a:xfrm>
            <a:off x="218692" y="255809"/>
            <a:ext cx="10734261" cy="1450757"/>
          </a:xfrm>
        </p:spPr>
        <p:txBody>
          <a:bodyPr>
            <a:normAutofit fontScale="90000"/>
          </a:bodyPr>
          <a:lstStyle/>
          <a:p>
            <a:r>
              <a:rPr lang="en-US" sz="4000" b="1" dirty="0">
                <a:latin typeface="Arial" panose="020B0604020202020204" pitchFamily="34" charset="0"/>
                <a:cs typeface="Arial" panose="020B0604020202020204" pitchFamily="34" charset="0"/>
              </a:rPr>
              <a:t>Amenities</a:t>
            </a:r>
            <a:br>
              <a:rPr lang="en-US" dirty="0"/>
            </a:br>
            <a:r>
              <a:rPr lang="en-US" sz="2200" dirty="0">
                <a:latin typeface="Arial" panose="020B0604020202020204" pitchFamily="34" charset="0"/>
                <a:cs typeface="Arial" panose="020B0604020202020204" pitchFamily="34" charset="0"/>
              </a:rPr>
              <a:t>If you have used any of the following Ocean Pines amenities in the past 6 months, please rate your level of satisfaction for each amenity that you have used. If you have not used the specific amenity, simply check “I have not used this amenity.”  1= Not Satisfied at All, 5= Extremely Satisfied</a:t>
            </a:r>
          </a:p>
        </p:txBody>
      </p:sp>
      <p:graphicFrame>
        <p:nvGraphicFramePr>
          <p:cNvPr id="3" name="Table 3">
            <a:extLst>
              <a:ext uri="{FF2B5EF4-FFF2-40B4-BE49-F238E27FC236}">
                <a16:creationId xmlns:a16="http://schemas.microsoft.com/office/drawing/2014/main" id="{574DEEF5-086D-4CDD-85D7-F45A9B3F9CBE}"/>
              </a:ext>
            </a:extLst>
          </p:cNvPr>
          <p:cNvGraphicFramePr>
            <a:graphicFrameLocks noGrp="1"/>
          </p:cNvGraphicFramePr>
          <p:nvPr/>
        </p:nvGraphicFramePr>
        <p:xfrm>
          <a:off x="346364" y="2431009"/>
          <a:ext cx="10734261" cy="2941320"/>
        </p:xfrm>
        <a:graphic>
          <a:graphicData uri="http://schemas.openxmlformats.org/drawingml/2006/table">
            <a:tbl>
              <a:tblPr firstRow="1" bandRow="1">
                <a:tableStyleId>{5C22544A-7EE6-4342-B048-85BDC9FD1C3A}</a:tableStyleId>
              </a:tblPr>
              <a:tblGrid>
                <a:gridCol w="997106">
                  <a:extLst>
                    <a:ext uri="{9D8B030D-6E8A-4147-A177-3AD203B41FA5}">
                      <a16:colId xmlns:a16="http://schemas.microsoft.com/office/drawing/2014/main" val="4210679823"/>
                    </a:ext>
                  </a:extLst>
                </a:gridCol>
                <a:gridCol w="2546530">
                  <a:extLst>
                    <a:ext uri="{9D8B030D-6E8A-4147-A177-3AD203B41FA5}">
                      <a16:colId xmlns:a16="http://schemas.microsoft.com/office/drawing/2014/main" val="3892977802"/>
                    </a:ext>
                  </a:extLst>
                </a:gridCol>
                <a:gridCol w="1371033">
                  <a:extLst>
                    <a:ext uri="{9D8B030D-6E8A-4147-A177-3AD203B41FA5}">
                      <a16:colId xmlns:a16="http://schemas.microsoft.com/office/drawing/2014/main" val="2402398117"/>
                    </a:ext>
                  </a:extLst>
                </a:gridCol>
                <a:gridCol w="1748974">
                  <a:extLst>
                    <a:ext uri="{9D8B030D-6E8A-4147-A177-3AD203B41FA5}">
                      <a16:colId xmlns:a16="http://schemas.microsoft.com/office/drawing/2014/main" val="2498157341"/>
                    </a:ext>
                  </a:extLst>
                </a:gridCol>
                <a:gridCol w="1841839">
                  <a:extLst>
                    <a:ext uri="{9D8B030D-6E8A-4147-A177-3AD203B41FA5}">
                      <a16:colId xmlns:a16="http://schemas.microsoft.com/office/drawing/2014/main" val="527092389"/>
                    </a:ext>
                  </a:extLst>
                </a:gridCol>
                <a:gridCol w="2228779">
                  <a:extLst>
                    <a:ext uri="{9D8B030D-6E8A-4147-A177-3AD203B41FA5}">
                      <a16:colId xmlns:a16="http://schemas.microsoft.com/office/drawing/2014/main" val="4028559457"/>
                    </a:ext>
                  </a:extLst>
                </a:gridCol>
              </a:tblGrid>
              <a:tr h="370840">
                <a:tc>
                  <a:txBody>
                    <a:bodyPr/>
                    <a:lstStyle/>
                    <a:p>
                      <a:pPr algn="ctr"/>
                      <a:r>
                        <a:rPr lang="en-US" dirty="0">
                          <a:latin typeface="Arial" panose="020B0604020202020204" pitchFamily="34" charset="0"/>
                          <a:cs typeface="Arial" panose="020B0604020202020204" pitchFamily="34" charset="0"/>
                        </a:rPr>
                        <a:t>Rank</a:t>
                      </a:r>
                    </a:p>
                  </a:txBody>
                  <a:tcPr/>
                </a:tc>
                <a:tc>
                  <a:txBody>
                    <a:bodyPr/>
                    <a:lstStyle/>
                    <a:p>
                      <a:pPr algn="ctr"/>
                      <a:r>
                        <a:rPr lang="en-US" dirty="0">
                          <a:latin typeface="Arial" panose="020B0604020202020204" pitchFamily="34" charset="0"/>
                          <a:cs typeface="Arial" panose="020B0604020202020204" pitchFamily="34" charset="0"/>
                        </a:rPr>
                        <a:t>Amenity</a:t>
                      </a:r>
                    </a:p>
                  </a:txBody>
                  <a:tcPr/>
                </a:tc>
                <a:tc>
                  <a:txBody>
                    <a:bodyPr/>
                    <a:lstStyle/>
                    <a:p>
                      <a:pPr algn="ctr"/>
                      <a:r>
                        <a:rPr lang="en-US" dirty="0">
                          <a:latin typeface="Arial" panose="020B0604020202020204" pitchFamily="34" charset="0"/>
                          <a:cs typeface="Arial" panose="020B0604020202020204" pitchFamily="34" charset="0"/>
                        </a:rPr>
                        <a:t>Usage #</a:t>
                      </a:r>
                    </a:p>
                  </a:txBody>
                  <a:tcPr/>
                </a:tc>
                <a:tc>
                  <a:txBody>
                    <a:bodyPr/>
                    <a:lstStyle/>
                    <a:p>
                      <a:pPr algn="ctr"/>
                      <a:r>
                        <a:rPr lang="en-US" dirty="0">
                          <a:latin typeface="Arial" panose="020B0604020202020204" pitchFamily="34" charset="0"/>
                          <a:cs typeface="Arial" panose="020B0604020202020204" pitchFamily="34" charset="0"/>
                        </a:rPr>
                        <a:t>Claimed</a:t>
                      </a:r>
                    </a:p>
                    <a:p>
                      <a:pPr algn="ctr"/>
                      <a:r>
                        <a:rPr lang="en-US" dirty="0">
                          <a:latin typeface="Arial" panose="020B0604020202020204" pitchFamily="34" charset="0"/>
                          <a:cs typeface="Arial" panose="020B0604020202020204" pitchFamily="34" charset="0"/>
                        </a:rPr>
                        <a:t>Usage %</a:t>
                      </a:r>
                    </a:p>
                  </a:txBody>
                  <a:tcPr/>
                </a:tc>
                <a:tc>
                  <a:txBody>
                    <a:bodyPr/>
                    <a:lstStyle/>
                    <a:p>
                      <a:pPr algn="ctr"/>
                      <a:r>
                        <a:rPr lang="en-US" dirty="0">
                          <a:latin typeface="Arial" panose="020B0604020202020204" pitchFamily="34" charset="0"/>
                          <a:cs typeface="Arial" panose="020B0604020202020204" pitchFamily="34" charset="0"/>
                        </a:rPr>
                        <a:t>Average Satisfaction Score</a:t>
                      </a:r>
                    </a:p>
                  </a:txBody>
                  <a:tcPr/>
                </a:tc>
                <a:tc>
                  <a:txBody>
                    <a:bodyPr/>
                    <a:lstStyle/>
                    <a:p>
                      <a:pPr algn="ctr"/>
                      <a:r>
                        <a:rPr lang="en-US" dirty="0">
                          <a:latin typeface="Arial" panose="020B0604020202020204" pitchFamily="34" charset="0"/>
                          <a:cs typeface="Arial" panose="020B0604020202020204" pitchFamily="34" charset="0"/>
                        </a:rPr>
                        <a:t>% Very/Extremely Satisfied</a:t>
                      </a:r>
                    </a:p>
                  </a:txBody>
                  <a:tcPr/>
                </a:tc>
                <a:extLst>
                  <a:ext uri="{0D108BD9-81ED-4DB2-BD59-A6C34878D82A}">
                    <a16:rowId xmlns:a16="http://schemas.microsoft.com/office/drawing/2014/main" val="2556728754"/>
                  </a:ext>
                </a:extLst>
              </a:tr>
              <a:tr h="370840">
                <a:tc>
                  <a:txBody>
                    <a:bodyPr/>
                    <a:lstStyle/>
                    <a:p>
                      <a:pPr algn="ctr"/>
                      <a:r>
                        <a:rPr lang="en-US" sz="2400" b="1" dirty="0">
                          <a:latin typeface="Arial" panose="020B0604020202020204" pitchFamily="34" charset="0"/>
                          <a:cs typeface="Arial" panose="020B0604020202020204" pitchFamily="34" charset="0"/>
                        </a:rPr>
                        <a:t>1</a:t>
                      </a:r>
                    </a:p>
                  </a:txBody>
                  <a:tcPr/>
                </a:tc>
                <a:tc>
                  <a:txBody>
                    <a:bodyPr/>
                    <a:lstStyle/>
                    <a:p>
                      <a:r>
                        <a:rPr lang="en-US" sz="2400" b="1" dirty="0">
                          <a:latin typeface="Arial" panose="020B0604020202020204" pitchFamily="34" charset="0"/>
                          <a:cs typeface="Arial" panose="020B0604020202020204" pitchFamily="34" charset="0"/>
                        </a:rPr>
                        <a:t>Yacht Club</a:t>
                      </a:r>
                    </a:p>
                  </a:txBody>
                  <a:tcPr/>
                </a:tc>
                <a:tc>
                  <a:txBody>
                    <a:bodyPr/>
                    <a:lstStyle/>
                    <a:p>
                      <a:pPr algn="ctr"/>
                      <a:r>
                        <a:rPr lang="en-US" sz="2400" b="1" dirty="0">
                          <a:latin typeface="Arial" panose="020B0604020202020204" pitchFamily="34" charset="0"/>
                          <a:cs typeface="Arial" panose="020B0604020202020204" pitchFamily="34" charset="0"/>
                        </a:rPr>
                        <a:t>1511</a:t>
                      </a:r>
                    </a:p>
                  </a:txBody>
                  <a:tcPr/>
                </a:tc>
                <a:tc>
                  <a:txBody>
                    <a:bodyPr/>
                    <a:lstStyle/>
                    <a:p>
                      <a:pPr algn="ctr"/>
                      <a:r>
                        <a:rPr lang="en-US" sz="2400" b="1" dirty="0">
                          <a:latin typeface="Arial" panose="020B0604020202020204" pitchFamily="34" charset="0"/>
                          <a:cs typeface="Arial" panose="020B0604020202020204" pitchFamily="34" charset="0"/>
                        </a:rPr>
                        <a:t>82.2</a:t>
                      </a:r>
                    </a:p>
                  </a:txBody>
                  <a:tcPr/>
                </a:tc>
                <a:tc>
                  <a:txBody>
                    <a:bodyPr/>
                    <a:lstStyle/>
                    <a:p>
                      <a:pPr algn="ctr"/>
                      <a:r>
                        <a:rPr lang="en-US" sz="2400" b="1" dirty="0">
                          <a:latin typeface="Arial" panose="020B0604020202020204" pitchFamily="34" charset="0"/>
                          <a:cs typeface="Arial" panose="020B0604020202020204" pitchFamily="34" charset="0"/>
                        </a:rPr>
                        <a:t>3.86</a:t>
                      </a:r>
                    </a:p>
                  </a:txBody>
                  <a:tcPr>
                    <a:solidFill>
                      <a:srgbClr val="00B050"/>
                    </a:solidFill>
                  </a:tcPr>
                </a:tc>
                <a:tc>
                  <a:txBody>
                    <a:bodyPr/>
                    <a:lstStyle/>
                    <a:p>
                      <a:pPr algn="ctr"/>
                      <a:r>
                        <a:rPr lang="en-US" sz="2400" b="1" dirty="0">
                          <a:latin typeface="Arial" panose="020B0604020202020204" pitchFamily="34" charset="0"/>
                          <a:cs typeface="Arial" panose="020B0604020202020204" pitchFamily="34" charset="0"/>
                        </a:rPr>
                        <a:t>64.6</a:t>
                      </a:r>
                    </a:p>
                  </a:txBody>
                  <a:tcPr>
                    <a:solidFill>
                      <a:srgbClr val="00B050"/>
                    </a:solidFill>
                  </a:tcPr>
                </a:tc>
                <a:extLst>
                  <a:ext uri="{0D108BD9-81ED-4DB2-BD59-A6C34878D82A}">
                    <a16:rowId xmlns:a16="http://schemas.microsoft.com/office/drawing/2014/main" val="2922098855"/>
                  </a:ext>
                </a:extLst>
              </a:tr>
              <a:tr h="370840">
                <a:tc>
                  <a:txBody>
                    <a:bodyPr/>
                    <a:lstStyle/>
                    <a:p>
                      <a:pPr algn="ctr"/>
                      <a:r>
                        <a:rPr lang="en-US" sz="2400" b="1" dirty="0">
                          <a:latin typeface="Arial" panose="020B0604020202020204" pitchFamily="34" charset="0"/>
                          <a:cs typeface="Arial" panose="020B0604020202020204" pitchFamily="34" charset="0"/>
                        </a:rPr>
                        <a:t>2</a:t>
                      </a:r>
                    </a:p>
                  </a:txBody>
                  <a:tcPr/>
                </a:tc>
                <a:tc>
                  <a:txBody>
                    <a:bodyPr/>
                    <a:lstStyle/>
                    <a:p>
                      <a:r>
                        <a:rPr lang="en-US" sz="2400" b="1" dirty="0">
                          <a:latin typeface="Arial" panose="020B0604020202020204" pitchFamily="34" charset="0"/>
                          <a:cs typeface="Arial" panose="020B0604020202020204" pitchFamily="34" charset="0"/>
                        </a:rPr>
                        <a:t>Farmers Market</a:t>
                      </a:r>
                    </a:p>
                  </a:txBody>
                  <a:tcPr/>
                </a:tc>
                <a:tc>
                  <a:txBody>
                    <a:bodyPr/>
                    <a:lstStyle/>
                    <a:p>
                      <a:pPr algn="ctr"/>
                      <a:r>
                        <a:rPr lang="en-US" sz="2400" b="1" dirty="0">
                          <a:latin typeface="Arial" panose="020B0604020202020204" pitchFamily="34" charset="0"/>
                          <a:cs typeface="Arial" panose="020B0604020202020204" pitchFamily="34" charset="0"/>
                        </a:rPr>
                        <a:t>1473</a:t>
                      </a:r>
                    </a:p>
                  </a:txBody>
                  <a:tcPr/>
                </a:tc>
                <a:tc>
                  <a:txBody>
                    <a:bodyPr/>
                    <a:lstStyle/>
                    <a:p>
                      <a:pPr algn="ctr"/>
                      <a:r>
                        <a:rPr lang="en-US" sz="2400" b="1" dirty="0">
                          <a:latin typeface="Arial" panose="020B0604020202020204" pitchFamily="34" charset="0"/>
                          <a:cs typeface="Arial" panose="020B0604020202020204" pitchFamily="34" charset="0"/>
                        </a:rPr>
                        <a:t>80.1</a:t>
                      </a:r>
                    </a:p>
                  </a:txBody>
                  <a:tcPr/>
                </a:tc>
                <a:tc>
                  <a:txBody>
                    <a:bodyPr/>
                    <a:lstStyle/>
                    <a:p>
                      <a:pPr algn="ctr"/>
                      <a:r>
                        <a:rPr lang="en-US" sz="2400" b="1" dirty="0">
                          <a:latin typeface="Arial" panose="020B0604020202020204" pitchFamily="34" charset="0"/>
                          <a:cs typeface="Arial" panose="020B0604020202020204" pitchFamily="34" charset="0"/>
                        </a:rPr>
                        <a:t>3.96</a:t>
                      </a:r>
                    </a:p>
                  </a:txBody>
                  <a:tcPr>
                    <a:solidFill>
                      <a:srgbClr val="00B050"/>
                    </a:solidFill>
                  </a:tcPr>
                </a:tc>
                <a:tc>
                  <a:txBody>
                    <a:bodyPr/>
                    <a:lstStyle/>
                    <a:p>
                      <a:pPr algn="ctr"/>
                      <a:r>
                        <a:rPr lang="en-US" sz="2400" b="1" dirty="0">
                          <a:latin typeface="Arial" panose="020B0604020202020204" pitchFamily="34" charset="0"/>
                          <a:cs typeface="Arial" panose="020B0604020202020204" pitchFamily="34" charset="0"/>
                        </a:rPr>
                        <a:t>67.1</a:t>
                      </a:r>
                    </a:p>
                  </a:txBody>
                  <a:tcPr>
                    <a:solidFill>
                      <a:srgbClr val="00B050"/>
                    </a:solidFill>
                  </a:tcPr>
                </a:tc>
                <a:extLst>
                  <a:ext uri="{0D108BD9-81ED-4DB2-BD59-A6C34878D82A}">
                    <a16:rowId xmlns:a16="http://schemas.microsoft.com/office/drawing/2014/main" val="3841534655"/>
                  </a:ext>
                </a:extLst>
              </a:tr>
              <a:tr h="370840">
                <a:tc>
                  <a:txBody>
                    <a:bodyPr/>
                    <a:lstStyle/>
                    <a:p>
                      <a:pPr algn="ctr"/>
                      <a:r>
                        <a:rPr lang="en-US" dirty="0">
                          <a:latin typeface="Arial" panose="020B0604020202020204" pitchFamily="34" charset="0"/>
                          <a:cs typeface="Arial" panose="020B0604020202020204" pitchFamily="34" charset="0"/>
                        </a:rPr>
                        <a:t>3</a:t>
                      </a:r>
                    </a:p>
                  </a:txBody>
                  <a:tcPr/>
                </a:tc>
                <a:tc>
                  <a:txBody>
                    <a:bodyPr/>
                    <a:lstStyle/>
                    <a:p>
                      <a:r>
                        <a:rPr lang="en-US" dirty="0">
                          <a:latin typeface="Arial" panose="020B0604020202020204" pitchFamily="34" charset="0"/>
                          <a:cs typeface="Arial" panose="020B0604020202020204" pitchFamily="34" charset="0"/>
                        </a:rPr>
                        <a:t>Parks</a:t>
                      </a:r>
                    </a:p>
                  </a:txBody>
                  <a:tcPr/>
                </a:tc>
                <a:tc>
                  <a:txBody>
                    <a:bodyPr/>
                    <a:lstStyle/>
                    <a:p>
                      <a:pPr algn="ctr"/>
                      <a:r>
                        <a:rPr lang="en-US" dirty="0">
                          <a:latin typeface="Arial" panose="020B0604020202020204" pitchFamily="34" charset="0"/>
                          <a:cs typeface="Arial" panose="020B0604020202020204" pitchFamily="34" charset="0"/>
                        </a:rPr>
                        <a:t>1282</a:t>
                      </a:r>
                    </a:p>
                  </a:txBody>
                  <a:tcPr/>
                </a:tc>
                <a:tc>
                  <a:txBody>
                    <a:bodyPr/>
                    <a:lstStyle/>
                    <a:p>
                      <a:pPr algn="ctr"/>
                      <a:r>
                        <a:rPr lang="en-US" dirty="0">
                          <a:latin typeface="Arial" panose="020B0604020202020204" pitchFamily="34" charset="0"/>
                          <a:cs typeface="Arial" panose="020B0604020202020204" pitchFamily="34" charset="0"/>
                        </a:rPr>
                        <a:t>69.7</a:t>
                      </a:r>
                    </a:p>
                  </a:txBody>
                  <a:tcPr/>
                </a:tc>
                <a:tc>
                  <a:txBody>
                    <a:bodyPr/>
                    <a:lstStyle/>
                    <a:p>
                      <a:pPr algn="ctr"/>
                      <a:r>
                        <a:rPr lang="en-US" dirty="0">
                          <a:latin typeface="Arial" panose="020B0604020202020204" pitchFamily="34" charset="0"/>
                          <a:cs typeface="Arial" panose="020B0604020202020204" pitchFamily="34" charset="0"/>
                        </a:rPr>
                        <a:t>3.71</a:t>
                      </a:r>
                    </a:p>
                  </a:txBody>
                  <a:tcPr>
                    <a:solidFill>
                      <a:srgbClr val="00B050"/>
                    </a:solidFill>
                  </a:tcPr>
                </a:tc>
                <a:tc>
                  <a:txBody>
                    <a:bodyPr/>
                    <a:lstStyle/>
                    <a:p>
                      <a:pPr algn="ctr"/>
                      <a:r>
                        <a:rPr lang="en-US" dirty="0">
                          <a:latin typeface="Arial" panose="020B0604020202020204" pitchFamily="34" charset="0"/>
                          <a:cs typeface="Arial" panose="020B0604020202020204" pitchFamily="34" charset="0"/>
                        </a:rPr>
                        <a:t>54.9</a:t>
                      </a:r>
                    </a:p>
                  </a:txBody>
                  <a:tcPr>
                    <a:solidFill>
                      <a:srgbClr val="FFFF00"/>
                    </a:solidFill>
                  </a:tcPr>
                </a:tc>
                <a:extLst>
                  <a:ext uri="{0D108BD9-81ED-4DB2-BD59-A6C34878D82A}">
                    <a16:rowId xmlns:a16="http://schemas.microsoft.com/office/drawing/2014/main" val="182026587"/>
                  </a:ext>
                </a:extLst>
              </a:tr>
              <a:tr h="370840">
                <a:tc>
                  <a:txBody>
                    <a:bodyPr/>
                    <a:lstStyle/>
                    <a:p>
                      <a:pPr algn="ctr"/>
                      <a:r>
                        <a:rPr lang="en-US" dirty="0">
                          <a:latin typeface="Arial" panose="020B0604020202020204" pitchFamily="34" charset="0"/>
                          <a:cs typeface="Arial" panose="020B0604020202020204" pitchFamily="34" charset="0"/>
                        </a:rPr>
                        <a:t>4</a:t>
                      </a:r>
                    </a:p>
                  </a:txBody>
                  <a:tcPr/>
                </a:tc>
                <a:tc>
                  <a:txBody>
                    <a:bodyPr/>
                    <a:lstStyle/>
                    <a:p>
                      <a:r>
                        <a:rPr lang="en-US" dirty="0">
                          <a:latin typeface="Arial" panose="020B0604020202020204" pitchFamily="34" charset="0"/>
                          <a:cs typeface="Arial" panose="020B0604020202020204" pitchFamily="34" charset="0"/>
                        </a:rPr>
                        <a:t>Walking Trails</a:t>
                      </a:r>
                    </a:p>
                  </a:txBody>
                  <a:tcPr/>
                </a:tc>
                <a:tc>
                  <a:txBody>
                    <a:bodyPr/>
                    <a:lstStyle/>
                    <a:p>
                      <a:pPr algn="ctr"/>
                      <a:r>
                        <a:rPr lang="en-US" dirty="0">
                          <a:latin typeface="Arial" panose="020B0604020202020204" pitchFamily="34" charset="0"/>
                          <a:cs typeface="Arial" panose="020B0604020202020204" pitchFamily="34" charset="0"/>
                        </a:rPr>
                        <a:t>1216</a:t>
                      </a:r>
                    </a:p>
                  </a:txBody>
                  <a:tcPr/>
                </a:tc>
                <a:tc>
                  <a:txBody>
                    <a:bodyPr/>
                    <a:lstStyle/>
                    <a:p>
                      <a:pPr algn="ctr"/>
                      <a:r>
                        <a:rPr lang="en-US" dirty="0">
                          <a:latin typeface="Arial" panose="020B0604020202020204" pitchFamily="34" charset="0"/>
                          <a:cs typeface="Arial" panose="020B0604020202020204" pitchFamily="34" charset="0"/>
                        </a:rPr>
                        <a:t>66.2</a:t>
                      </a:r>
                    </a:p>
                  </a:txBody>
                  <a:tcPr/>
                </a:tc>
                <a:tc>
                  <a:txBody>
                    <a:bodyPr/>
                    <a:lstStyle/>
                    <a:p>
                      <a:pPr algn="ctr"/>
                      <a:r>
                        <a:rPr lang="en-US" dirty="0">
                          <a:latin typeface="Arial" panose="020B0604020202020204" pitchFamily="34" charset="0"/>
                          <a:cs typeface="Arial" panose="020B0604020202020204" pitchFamily="34" charset="0"/>
                        </a:rPr>
                        <a:t>3.56*</a:t>
                      </a:r>
                    </a:p>
                  </a:txBody>
                  <a:tcPr>
                    <a:solidFill>
                      <a:srgbClr val="00B050"/>
                    </a:solidFill>
                  </a:tcPr>
                </a:tc>
                <a:tc>
                  <a:txBody>
                    <a:bodyPr/>
                    <a:lstStyle/>
                    <a:p>
                      <a:pPr algn="ctr"/>
                      <a:r>
                        <a:rPr lang="en-US" dirty="0">
                          <a:latin typeface="Arial" panose="020B0604020202020204" pitchFamily="34" charset="0"/>
                          <a:cs typeface="Arial" panose="020B0604020202020204" pitchFamily="34" charset="0"/>
                        </a:rPr>
                        <a:t>50.1*</a:t>
                      </a:r>
                    </a:p>
                  </a:txBody>
                  <a:tcPr>
                    <a:solidFill>
                      <a:srgbClr val="FFFF00"/>
                    </a:solidFill>
                  </a:tcPr>
                </a:tc>
                <a:extLst>
                  <a:ext uri="{0D108BD9-81ED-4DB2-BD59-A6C34878D82A}">
                    <a16:rowId xmlns:a16="http://schemas.microsoft.com/office/drawing/2014/main" val="1122072319"/>
                  </a:ext>
                </a:extLst>
              </a:tr>
              <a:tr h="370840">
                <a:tc>
                  <a:txBody>
                    <a:bodyPr/>
                    <a:lstStyle/>
                    <a:p>
                      <a:pPr algn="ctr"/>
                      <a:r>
                        <a:rPr lang="en-US" dirty="0">
                          <a:latin typeface="Arial" panose="020B0604020202020204" pitchFamily="34" charset="0"/>
                          <a:cs typeface="Arial" panose="020B0604020202020204" pitchFamily="34" charset="0"/>
                        </a:rPr>
                        <a:t>5</a:t>
                      </a:r>
                    </a:p>
                  </a:txBody>
                  <a:tcPr/>
                </a:tc>
                <a:tc>
                  <a:txBody>
                    <a:bodyPr/>
                    <a:lstStyle/>
                    <a:p>
                      <a:r>
                        <a:rPr lang="en-US" dirty="0">
                          <a:latin typeface="Arial" panose="020B0604020202020204" pitchFamily="34" charset="0"/>
                          <a:cs typeface="Arial" panose="020B0604020202020204" pitchFamily="34" charset="0"/>
                        </a:rPr>
                        <a:t>Outdoor Pools</a:t>
                      </a:r>
                    </a:p>
                  </a:txBody>
                  <a:tcPr/>
                </a:tc>
                <a:tc>
                  <a:txBody>
                    <a:bodyPr/>
                    <a:lstStyle/>
                    <a:p>
                      <a:pPr algn="ctr"/>
                      <a:r>
                        <a:rPr lang="en-US" dirty="0">
                          <a:latin typeface="Arial" panose="020B0604020202020204" pitchFamily="34" charset="0"/>
                          <a:cs typeface="Arial" panose="020B0604020202020204" pitchFamily="34" charset="0"/>
                        </a:rPr>
                        <a:t>1022</a:t>
                      </a:r>
                    </a:p>
                  </a:txBody>
                  <a:tcPr/>
                </a:tc>
                <a:tc>
                  <a:txBody>
                    <a:bodyPr/>
                    <a:lstStyle/>
                    <a:p>
                      <a:pPr algn="ctr"/>
                      <a:r>
                        <a:rPr lang="en-US" dirty="0">
                          <a:latin typeface="Arial" panose="020B0604020202020204" pitchFamily="34" charset="0"/>
                          <a:cs typeface="Arial" panose="020B0604020202020204" pitchFamily="34" charset="0"/>
                        </a:rPr>
                        <a:t>55.6</a:t>
                      </a:r>
                    </a:p>
                  </a:txBody>
                  <a:tcPr/>
                </a:tc>
                <a:tc>
                  <a:txBody>
                    <a:bodyPr/>
                    <a:lstStyle/>
                    <a:p>
                      <a:pPr algn="ctr"/>
                      <a:r>
                        <a:rPr lang="en-US" dirty="0">
                          <a:latin typeface="Arial" panose="020B0604020202020204" pitchFamily="34" charset="0"/>
                          <a:cs typeface="Arial" panose="020B0604020202020204" pitchFamily="34" charset="0"/>
                        </a:rPr>
                        <a:t>3.67</a:t>
                      </a:r>
                    </a:p>
                  </a:txBody>
                  <a:tcPr>
                    <a:solidFill>
                      <a:srgbClr val="00B050"/>
                    </a:solidFill>
                  </a:tcPr>
                </a:tc>
                <a:tc>
                  <a:txBody>
                    <a:bodyPr/>
                    <a:lstStyle/>
                    <a:p>
                      <a:pPr algn="ctr"/>
                      <a:r>
                        <a:rPr lang="en-US" dirty="0">
                          <a:latin typeface="Arial" panose="020B0604020202020204" pitchFamily="34" charset="0"/>
                          <a:cs typeface="Arial" panose="020B0604020202020204" pitchFamily="34" charset="0"/>
                        </a:rPr>
                        <a:t>62.5</a:t>
                      </a:r>
                    </a:p>
                  </a:txBody>
                  <a:tcPr>
                    <a:solidFill>
                      <a:srgbClr val="00B050"/>
                    </a:solidFill>
                  </a:tcPr>
                </a:tc>
                <a:extLst>
                  <a:ext uri="{0D108BD9-81ED-4DB2-BD59-A6C34878D82A}">
                    <a16:rowId xmlns:a16="http://schemas.microsoft.com/office/drawing/2014/main" val="2064556087"/>
                  </a:ext>
                </a:extLst>
              </a:tr>
            </a:tbl>
          </a:graphicData>
        </a:graphic>
      </p:graphicFrame>
      <p:sp>
        <p:nvSpPr>
          <p:cNvPr id="4" name="TextBox 3">
            <a:extLst>
              <a:ext uri="{FF2B5EF4-FFF2-40B4-BE49-F238E27FC236}">
                <a16:creationId xmlns:a16="http://schemas.microsoft.com/office/drawing/2014/main" id="{3CAFCEBF-FC97-4CC4-AE4C-FC67EA10E5BA}"/>
              </a:ext>
            </a:extLst>
          </p:cNvPr>
          <p:cNvSpPr txBox="1"/>
          <p:nvPr/>
        </p:nvSpPr>
        <p:spPr>
          <a:xfrm>
            <a:off x="2864185" y="1887992"/>
            <a:ext cx="6463629" cy="523220"/>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Ranked Based on </a:t>
            </a:r>
            <a:r>
              <a:rPr lang="en-US" sz="2800" b="1" dirty="0">
                <a:latin typeface="Arial" panose="020B0604020202020204" pitchFamily="34" charset="0"/>
                <a:cs typeface="Arial" panose="020B0604020202020204" pitchFamily="34" charset="0"/>
              </a:rPr>
              <a:t>Highest</a:t>
            </a:r>
            <a:r>
              <a:rPr lang="en-US" sz="2400" b="1" dirty="0">
                <a:latin typeface="Arial" panose="020B0604020202020204" pitchFamily="34" charset="0"/>
                <a:cs typeface="Arial" panose="020B0604020202020204" pitchFamily="34" charset="0"/>
              </a:rPr>
              <a:t> Claimed Usage</a:t>
            </a:r>
          </a:p>
        </p:txBody>
      </p:sp>
      <p:sp>
        <p:nvSpPr>
          <p:cNvPr id="5" name="TextBox 4">
            <a:extLst>
              <a:ext uri="{FF2B5EF4-FFF2-40B4-BE49-F238E27FC236}">
                <a16:creationId xmlns:a16="http://schemas.microsoft.com/office/drawing/2014/main" id="{931CB684-3FFC-4064-9C9B-8D018811555A}"/>
              </a:ext>
            </a:extLst>
          </p:cNvPr>
          <p:cNvSpPr txBox="1"/>
          <p:nvPr/>
        </p:nvSpPr>
        <p:spPr>
          <a:xfrm>
            <a:off x="346364" y="6519446"/>
            <a:ext cx="7292381" cy="338554"/>
          </a:xfrm>
          <a:prstGeom prst="rect">
            <a:avLst/>
          </a:prstGeom>
          <a:noFill/>
        </p:spPr>
        <p:txBody>
          <a:bodyPr wrap="none" rtlCol="0">
            <a:spAutoFit/>
          </a:bodyPr>
          <a:lstStyle/>
          <a:p>
            <a:r>
              <a:rPr lang="en-US" sz="1600" dirty="0">
                <a:solidFill>
                  <a:schemeClr val="bg1"/>
                </a:solidFill>
                <a:latin typeface="Arial" panose="020B0604020202020204" pitchFamily="34" charset="0"/>
                <a:cs typeface="Arial" panose="020B0604020202020204" pitchFamily="34" charset="0"/>
              </a:rPr>
              <a:t>* While still an acceptable score, this was the 2</a:t>
            </a:r>
            <a:r>
              <a:rPr lang="en-US" sz="1600" baseline="30000" dirty="0">
                <a:solidFill>
                  <a:schemeClr val="bg1"/>
                </a:solidFill>
                <a:latin typeface="Arial" panose="020B0604020202020204" pitchFamily="34" charset="0"/>
                <a:cs typeface="Arial" panose="020B0604020202020204" pitchFamily="34" charset="0"/>
              </a:rPr>
              <a:t>nd</a:t>
            </a:r>
            <a:r>
              <a:rPr lang="en-US" sz="1600" dirty="0">
                <a:solidFill>
                  <a:schemeClr val="bg1"/>
                </a:solidFill>
                <a:latin typeface="Arial" panose="020B0604020202020204" pitchFamily="34" charset="0"/>
                <a:cs typeface="Arial" panose="020B0604020202020204" pitchFamily="34" charset="0"/>
              </a:rPr>
              <a:t> lowest score for all amenities</a:t>
            </a:r>
          </a:p>
        </p:txBody>
      </p:sp>
      <p:sp>
        <p:nvSpPr>
          <p:cNvPr id="6" name="TextBox 5">
            <a:extLst>
              <a:ext uri="{FF2B5EF4-FFF2-40B4-BE49-F238E27FC236}">
                <a16:creationId xmlns:a16="http://schemas.microsoft.com/office/drawing/2014/main" id="{6C64792D-7C05-40A1-9075-7B28738AD22B}"/>
              </a:ext>
            </a:extLst>
          </p:cNvPr>
          <p:cNvSpPr txBox="1"/>
          <p:nvPr/>
        </p:nvSpPr>
        <p:spPr>
          <a:xfrm>
            <a:off x="-68796" y="5392126"/>
            <a:ext cx="12060213"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Yacht Club and Farmers Market had the highest claimed usage (based on those that took the survey) &amp; the highest satisfaction scores</a:t>
            </a:r>
          </a:p>
        </p:txBody>
      </p:sp>
    </p:spTree>
    <p:extLst>
      <p:ext uri="{BB962C8B-B14F-4D97-AF65-F5344CB8AC3E}">
        <p14:creationId xmlns:p14="http://schemas.microsoft.com/office/powerpoint/2010/main" val="325468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2F1B4-AE48-4BD2-BB16-58FD32518BA7}"/>
              </a:ext>
            </a:extLst>
          </p:cNvPr>
          <p:cNvSpPr>
            <a:spLocks noGrp="1"/>
          </p:cNvSpPr>
          <p:nvPr>
            <p:ph type="title"/>
          </p:nvPr>
        </p:nvSpPr>
        <p:spPr/>
        <p:txBody>
          <a:bodyPr>
            <a:normAutofit/>
          </a:bodyPr>
          <a:lstStyle/>
          <a:p>
            <a:r>
              <a:rPr lang="en-US" sz="3200" dirty="0">
                <a:latin typeface="Arial" panose="020B0604020202020204" pitchFamily="34" charset="0"/>
                <a:cs typeface="Arial" panose="020B0604020202020204" pitchFamily="34" charset="0"/>
              </a:rPr>
              <a:t>Strategic Planning Advisory Committee</a:t>
            </a:r>
          </a:p>
        </p:txBody>
      </p:sp>
      <p:sp>
        <p:nvSpPr>
          <p:cNvPr id="4" name="Content Placeholder 3">
            <a:extLst>
              <a:ext uri="{FF2B5EF4-FFF2-40B4-BE49-F238E27FC236}">
                <a16:creationId xmlns:a16="http://schemas.microsoft.com/office/drawing/2014/main" id="{47A1FEA2-C13B-4D1D-95EF-B4488BFB0EB0}"/>
              </a:ext>
            </a:extLst>
          </p:cNvPr>
          <p:cNvSpPr>
            <a:spLocks noGrp="1"/>
          </p:cNvSpPr>
          <p:nvPr>
            <p:ph sz="half" idx="2"/>
          </p:nvPr>
        </p:nvSpPr>
        <p:spPr>
          <a:xfrm>
            <a:off x="684325" y="1966420"/>
            <a:ext cx="4639736" cy="4419631"/>
          </a:xfrm>
        </p:spPr>
        <p:txBody>
          <a:bodyPr>
            <a:noAutofit/>
          </a:bodyPr>
          <a:lstStyle/>
          <a:p>
            <a:pPr algn="ctr"/>
            <a:r>
              <a:rPr lang="en-US" sz="2000" b="1" dirty="0">
                <a:latin typeface="Arial" panose="020B0604020202020204" pitchFamily="34" charset="0"/>
                <a:cs typeface="Arial" panose="020B0604020202020204" pitchFamily="34" charset="0"/>
              </a:rPr>
              <a:t>Team Members</a:t>
            </a:r>
          </a:p>
          <a:p>
            <a:pPr algn="ctr"/>
            <a:r>
              <a:rPr lang="en-US" sz="1800" dirty="0">
                <a:latin typeface="Arial" panose="020B0604020202020204" pitchFamily="34" charset="0"/>
                <a:cs typeface="Arial" panose="020B0604020202020204" pitchFamily="34" charset="0"/>
              </a:rPr>
              <a:t>Jenny Cropper-Rines</a:t>
            </a:r>
          </a:p>
          <a:p>
            <a:pPr algn="ctr"/>
            <a:r>
              <a:rPr lang="en-US" sz="1800" dirty="0">
                <a:latin typeface="Arial" panose="020B0604020202020204" pitchFamily="34" charset="0"/>
                <a:cs typeface="Arial" panose="020B0604020202020204" pitchFamily="34" charset="0"/>
              </a:rPr>
              <a:t>Rebecca Colt-Ferguson</a:t>
            </a:r>
          </a:p>
          <a:p>
            <a:pPr algn="ctr"/>
            <a:r>
              <a:rPr lang="en-US" sz="1800" dirty="0">
                <a:latin typeface="Arial" panose="020B0604020202020204" pitchFamily="34" charset="0"/>
                <a:cs typeface="Arial" panose="020B0604020202020204" pitchFamily="34" charset="0"/>
              </a:rPr>
              <a:t>Wes Blakeslee</a:t>
            </a:r>
          </a:p>
          <a:p>
            <a:pPr algn="ctr"/>
            <a:r>
              <a:rPr lang="en-US" sz="1800" dirty="0">
                <a:latin typeface="Arial" panose="020B0604020202020204" pitchFamily="34" charset="0"/>
                <a:cs typeface="Arial" panose="020B0604020202020204" pitchFamily="34" charset="0"/>
              </a:rPr>
              <a:t>Rob Keesling</a:t>
            </a:r>
          </a:p>
          <a:p>
            <a:pPr algn="ctr"/>
            <a:r>
              <a:rPr lang="en-US" sz="1800" dirty="0">
                <a:latin typeface="Arial" panose="020B0604020202020204" pitchFamily="34" charset="0"/>
                <a:cs typeface="Arial" panose="020B0604020202020204" pitchFamily="34" charset="0"/>
              </a:rPr>
              <a:t>Gary Miller</a:t>
            </a:r>
          </a:p>
          <a:p>
            <a:pPr algn="ctr"/>
            <a:r>
              <a:rPr lang="en-US" sz="1800" dirty="0">
                <a:latin typeface="Arial" panose="020B0604020202020204" pitchFamily="34" charset="0"/>
                <a:cs typeface="Arial" panose="020B0604020202020204" pitchFamily="34" charset="0"/>
              </a:rPr>
              <a:t>Helen Johnson</a:t>
            </a:r>
          </a:p>
          <a:p>
            <a:endParaRPr lang="en-US" sz="1800"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F9747CDF-F606-4E24-BF13-24DC100AC606}"/>
              </a:ext>
            </a:extLst>
          </p:cNvPr>
          <p:cNvSpPr>
            <a:spLocks noGrp="1"/>
          </p:cNvSpPr>
          <p:nvPr>
            <p:ph sz="quarter" idx="4"/>
          </p:nvPr>
        </p:nvSpPr>
        <p:spPr>
          <a:xfrm>
            <a:off x="6515944" y="1966420"/>
            <a:ext cx="4639736" cy="3910761"/>
          </a:xfrm>
        </p:spPr>
        <p:txBody>
          <a:bodyPr>
            <a:normAutofit fontScale="55000" lnSpcReduction="20000"/>
          </a:bodyPr>
          <a:lstStyle/>
          <a:p>
            <a:pPr marL="0" indent="0" algn="ctr">
              <a:buNone/>
            </a:pPr>
            <a:r>
              <a:rPr lang="en-US" sz="3600" b="1" dirty="0">
                <a:latin typeface="Arial" panose="020B0604020202020204" pitchFamily="34" charset="0"/>
                <a:cs typeface="Arial" panose="020B0604020202020204" pitchFamily="34" charset="0"/>
              </a:rPr>
              <a:t>Team Members</a:t>
            </a:r>
          </a:p>
          <a:p>
            <a:pPr marL="0" indent="0" algn="ctr">
              <a:buNone/>
            </a:pPr>
            <a:r>
              <a:rPr lang="en-US" sz="3200" dirty="0">
                <a:latin typeface="Arial" panose="020B0604020202020204" pitchFamily="34" charset="0"/>
                <a:cs typeface="Arial" panose="020B0604020202020204" pitchFamily="34" charset="0"/>
              </a:rPr>
              <a:t>Frank Brown</a:t>
            </a:r>
          </a:p>
          <a:p>
            <a:pPr marL="0" indent="0" algn="ctr">
              <a:buNone/>
            </a:pPr>
            <a:r>
              <a:rPr lang="en-US" sz="3200" dirty="0">
                <a:latin typeface="Arial" panose="020B0604020202020204" pitchFamily="34" charset="0"/>
                <a:cs typeface="Arial" panose="020B0604020202020204" pitchFamily="34" charset="0"/>
              </a:rPr>
              <a:t>Vicky Eckenrode</a:t>
            </a:r>
          </a:p>
          <a:p>
            <a:pPr marL="0" indent="0" algn="ctr">
              <a:buNone/>
            </a:pPr>
            <a:r>
              <a:rPr lang="en-US" sz="3200" dirty="0">
                <a:latin typeface="Arial" panose="020B0604020202020204" pitchFamily="34" charset="0"/>
                <a:cs typeface="Arial" panose="020B0604020202020204" pitchFamily="34" charset="0"/>
              </a:rPr>
              <a:t>Bernie McGorry</a:t>
            </a:r>
          </a:p>
          <a:p>
            <a:pPr marL="0" indent="0" algn="ctr">
              <a:buNone/>
            </a:pPr>
            <a:r>
              <a:rPr lang="en-US" sz="3600" b="1" dirty="0">
                <a:latin typeface="Arial" panose="020B0604020202020204" pitchFamily="34" charset="0"/>
                <a:cs typeface="Arial" panose="020B0604020202020204" pitchFamily="34" charset="0"/>
              </a:rPr>
              <a:t>Staff Liaison</a:t>
            </a:r>
          </a:p>
          <a:p>
            <a:pPr marL="0" indent="0" algn="ctr">
              <a:buNone/>
            </a:pPr>
            <a:r>
              <a:rPr lang="en-US" sz="3200" dirty="0">
                <a:latin typeface="Arial" panose="020B0604020202020204" pitchFamily="34" charset="0"/>
                <a:cs typeface="Arial" panose="020B0604020202020204" pitchFamily="34" charset="0"/>
              </a:rPr>
              <a:t>Josh Davis</a:t>
            </a:r>
          </a:p>
          <a:p>
            <a:pPr marL="0" indent="0" algn="ctr">
              <a:buNone/>
            </a:pPr>
            <a:r>
              <a:rPr lang="en-US" sz="3200" dirty="0">
                <a:latin typeface="Arial" panose="020B0604020202020204" pitchFamily="34" charset="0"/>
                <a:cs typeface="Arial" panose="020B0604020202020204" pitchFamily="34" charset="0"/>
              </a:rPr>
              <a:t>Steve Phillips</a:t>
            </a:r>
          </a:p>
          <a:p>
            <a:pPr marL="0" indent="0" algn="ctr">
              <a:buNone/>
            </a:pPr>
            <a:r>
              <a:rPr lang="en-US" sz="3600" b="1" dirty="0">
                <a:latin typeface="Arial" panose="020B0604020202020204" pitchFamily="34" charset="0"/>
                <a:cs typeface="Arial" panose="020B0604020202020204" pitchFamily="34" charset="0"/>
              </a:rPr>
              <a:t>BOD Liaison</a:t>
            </a:r>
          </a:p>
          <a:p>
            <a:pPr marL="0" indent="0" algn="ctr">
              <a:buNone/>
            </a:pPr>
            <a:r>
              <a:rPr lang="en-US" sz="3200" dirty="0">
                <a:latin typeface="Arial" panose="020B0604020202020204" pitchFamily="34" charset="0"/>
                <a:cs typeface="Arial" panose="020B0604020202020204" pitchFamily="34" charset="0"/>
              </a:rPr>
              <a:t>Amy Peck</a:t>
            </a:r>
          </a:p>
          <a:p>
            <a:endParaRPr lang="en-US" dirty="0"/>
          </a:p>
        </p:txBody>
      </p:sp>
    </p:spTree>
    <p:extLst>
      <p:ext uri="{BB962C8B-B14F-4D97-AF65-F5344CB8AC3E}">
        <p14:creationId xmlns:p14="http://schemas.microsoft.com/office/powerpoint/2010/main" val="21025445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B4238-A0AE-4636-B1D8-0AF5B54664C9}"/>
              </a:ext>
            </a:extLst>
          </p:cNvPr>
          <p:cNvSpPr>
            <a:spLocks noGrp="1"/>
          </p:cNvSpPr>
          <p:nvPr>
            <p:ph type="title"/>
          </p:nvPr>
        </p:nvSpPr>
        <p:spPr>
          <a:xfrm>
            <a:off x="51370" y="186846"/>
            <a:ext cx="11714672" cy="1450757"/>
          </a:xfrm>
        </p:spPr>
        <p:txBody>
          <a:bodyPr>
            <a:normAutofit fontScale="90000"/>
          </a:bodyPr>
          <a:lstStyle/>
          <a:p>
            <a:r>
              <a:rPr lang="en-US" sz="4000" b="1" dirty="0">
                <a:latin typeface="Arial" panose="020B0604020202020204" pitchFamily="34" charset="0"/>
                <a:cs typeface="Arial" panose="020B0604020202020204" pitchFamily="34" charset="0"/>
              </a:rPr>
              <a:t>Amenities</a:t>
            </a:r>
            <a:br>
              <a:rPr lang="en-US" b="1"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If you have used any of the following Ocean Pines amenities in the past 6 months, please rate your level of satisfaction for each amenity that you have used. If you have not used the specific amenity, simply check “I have not used this amenity.”  1= Not Satisfied at All, 5= Extremely Satisfied</a:t>
            </a:r>
          </a:p>
        </p:txBody>
      </p:sp>
      <p:graphicFrame>
        <p:nvGraphicFramePr>
          <p:cNvPr id="3" name="Table 3">
            <a:extLst>
              <a:ext uri="{FF2B5EF4-FFF2-40B4-BE49-F238E27FC236}">
                <a16:creationId xmlns:a16="http://schemas.microsoft.com/office/drawing/2014/main" id="{574DEEF5-086D-4CDD-85D7-F45A9B3F9CBE}"/>
              </a:ext>
            </a:extLst>
          </p:cNvPr>
          <p:cNvGraphicFramePr>
            <a:graphicFrameLocks noGrp="1"/>
          </p:cNvGraphicFramePr>
          <p:nvPr/>
        </p:nvGraphicFramePr>
        <p:xfrm>
          <a:off x="1384408" y="2390206"/>
          <a:ext cx="9190824" cy="2849880"/>
        </p:xfrm>
        <a:graphic>
          <a:graphicData uri="http://schemas.openxmlformats.org/drawingml/2006/table">
            <a:tbl>
              <a:tblPr firstRow="1" bandRow="1">
                <a:tableStyleId>{5C22544A-7EE6-4342-B048-85BDC9FD1C3A}</a:tableStyleId>
              </a:tblPr>
              <a:tblGrid>
                <a:gridCol w="853736">
                  <a:extLst>
                    <a:ext uri="{9D8B030D-6E8A-4147-A177-3AD203B41FA5}">
                      <a16:colId xmlns:a16="http://schemas.microsoft.com/office/drawing/2014/main" val="4210679823"/>
                    </a:ext>
                  </a:extLst>
                </a:gridCol>
                <a:gridCol w="1896534">
                  <a:extLst>
                    <a:ext uri="{9D8B030D-6E8A-4147-A177-3AD203B41FA5}">
                      <a16:colId xmlns:a16="http://schemas.microsoft.com/office/drawing/2014/main" val="3892977802"/>
                    </a:ext>
                  </a:extLst>
                </a:gridCol>
                <a:gridCol w="1457739">
                  <a:extLst>
                    <a:ext uri="{9D8B030D-6E8A-4147-A177-3AD203B41FA5}">
                      <a16:colId xmlns:a16="http://schemas.microsoft.com/office/drawing/2014/main" val="2402398117"/>
                    </a:ext>
                  </a:extLst>
                </a:gridCol>
                <a:gridCol w="1497496">
                  <a:extLst>
                    <a:ext uri="{9D8B030D-6E8A-4147-A177-3AD203B41FA5}">
                      <a16:colId xmlns:a16="http://schemas.microsoft.com/office/drawing/2014/main" val="2498157341"/>
                    </a:ext>
                  </a:extLst>
                </a:gridCol>
                <a:gridCol w="1577008">
                  <a:extLst>
                    <a:ext uri="{9D8B030D-6E8A-4147-A177-3AD203B41FA5}">
                      <a16:colId xmlns:a16="http://schemas.microsoft.com/office/drawing/2014/main" val="527092389"/>
                    </a:ext>
                  </a:extLst>
                </a:gridCol>
                <a:gridCol w="1908311">
                  <a:extLst>
                    <a:ext uri="{9D8B030D-6E8A-4147-A177-3AD203B41FA5}">
                      <a16:colId xmlns:a16="http://schemas.microsoft.com/office/drawing/2014/main" val="4028559457"/>
                    </a:ext>
                  </a:extLst>
                </a:gridCol>
              </a:tblGrid>
              <a:tr h="370840">
                <a:tc>
                  <a:txBody>
                    <a:bodyPr/>
                    <a:lstStyle/>
                    <a:p>
                      <a:pPr algn="ctr"/>
                      <a:r>
                        <a:rPr lang="en-US" dirty="0">
                          <a:latin typeface="Arial" panose="020B0604020202020204" pitchFamily="34" charset="0"/>
                          <a:cs typeface="Arial" panose="020B0604020202020204" pitchFamily="34" charset="0"/>
                        </a:rPr>
                        <a:t>Rank</a:t>
                      </a:r>
                    </a:p>
                  </a:txBody>
                  <a:tcPr/>
                </a:tc>
                <a:tc>
                  <a:txBody>
                    <a:bodyPr/>
                    <a:lstStyle/>
                    <a:p>
                      <a:pPr algn="ctr"/>
                      <a:r>
                        <a:rPr lang="en-US" dirty="0">
                          <a:latin typeface="Arial" panose="020B0604020202020204" pitchFamily="34" charset="0"/>
                          <a:cs typeface="Arial" panose="020B0604020202020204" pitchFamily="34" charset="0"/>
                        </a:rPr>
                        <a:t>Amenity</a:t>
                      </a:r>
                    </a:p>
                  </a:txBody>
                  <a:tcPr/>
                </a:tc>
                <a:tc>
                  <a:txBody>
                    <a:bodyPr/>
                    <a:lstStyle/>
                    <a:p>
                      <a:pPr algn="ctr"/>
                      <a:r>
                        <a:rPr lang="en-US" dirty="0">
                          <a:latin typeface="Arial" panose="020B0604020202020204" pitchFamily="34" charset="0"/>
                          <a:cs typeface="Arial" panose="020B0604020202020204" pitchFamily="34" charset="0"/>
                        </a:rPr>
                        <a:t>Usage #</a:t>
                      </a:r>
                    </a:p>
                  </a:txBody>
                  <a:tcPr/>
                </a:tc>
                <a:tc>
                  <a:txBody>
                    <a:bodyPr/>
                    <a:lstStyle/>
                    <a:p>
                      <a:pPr algn="ctr"/>
                      <a:r>
                        <a:rPr lang="en-US" dirty="0">
                          <a:latin typeface="Arial" panose="020B0604020202020204" pitchFamily="34" charset="0"/>
                          <a:cs typeface="Arial" panose="020B0604020202020204" pitchFamily="34" charset="0"/>
                        </a:rPr>
                        <a:t>Claimed</a:t>
                      </a:r>
                    </a:p>
                    <a:p>
                      <a:pPr algn="ctr"/>
                      <a:r>
                        <a:rPr lang="en-US" dirty="0">
                          <a:latin typeface="Arial" panose="020B0604020202020204" pitchFamily="34" charset="0"/>
                          <a:cs typeface="Arial" panose="020B0604020202020204" pitchFamily="34" charset="0"/>
                        </a:rPr>
                        <a:t>Usage %</a:t>
                      </a:r>
                    </a:p>
                  </a:txBody>
                  <a:tcPr/>
                </a:tc>
                <a:tc>
                  <a:txBody>
                    <a:bodyPr/>
                    <a:lstStyle/>
                    <a:p>
                      <a:pPr algn="ctr"/>
                      <a:r>
                        <a:rPr lang="en-US" dirty="0">
                          <a:latin typeface="Arial" panose="020B0604020202020204" pitchFamily="34" charset="0"/>
                          <a:cs typeface="Arial" panose="020B0604020202020204" pitchFamily="34" charset="0"/>
                        </a:rPr>
                        <a:t>Average </a:t>
                      </a:r>
                    </a:p>
                    <a:p>
                      <a:pPr algn="ctr"/>
                      <a:r>
                        <a:rPr lang="en-US" dirty="0">
                          <a:latin typeface="Arial" panose="020B0604020202020204" pitchFamily="34" charset="0"/>
                          <a:cs typeface="Arial" panose="020B0604020202020204" pitchFamily="34" charset="0"/>
                        </a:rPr>
                        <a:t>Satisfaction Score</a:t>
                      </a:r>
                    </a:p>
                  </a:txBody>
                  <a:tcPr/>
                </a:tc>
                <a:tc>
                  <a:txBody>
                    <a:bodyPr/>
                    <a:lstStyle/>
                    <a:p>
                      <a:pPr algn="ctr"/>
                      <a:r>
                        <a:rPr lang="en-US" dirty="0">
                          <a:latin typeface="Arial" panose="020B0604020202020204" pitchFamily="34" charset="0"/>
                          <a:cs typeface="Arial" panose="020B0604020202020204" pitchFamily="34" charset="0"/>
                        </a:rPr>
                        <a:t>% Very/Extremely Satisfied</a:t>
                      </a:r>
                    </a:p>
                  </a:txBody>
                  <a:tcPr/>
                </a:tc>
                <a:extLst>
                  <a:ext uri="{0D108BD9-81ED-4DB2-BD59-A6C34878D82A}">
                    <a16:rowId xmlns:a16="http://schemas.microsoft.com/office/drawing/2014/main" val="2556728754"/>
                  </a:ext>
                </a:extLst>
              </a:tr>
              <a:tr h="370840">
                <a:tc>
                  <a:txBody>
                    <a:bodyPr/>
                    <a:lstStyle/>
                    <a:p>
                      <a:pPr algn="ctr"/>
                      <a:r>
                        <a:rPr lang="en-US" sz="2400" dirty="0">
                          <a:solidFill>
                            <a:schemeClr val="tx1"/>
                          </a:solidFill>
                          <a:latin typeface="Arial" panose="020B0604020202020204" pitchFamily="34" charset="0"/>
                          <a:cs typeface="Arial" panose="020B0604020202020204" pitchFamily="34" charset="0"/>
                        </a:rPr>
                        <a:t>1</a:t>
                      </a:r>
                    </a:p>
                  </a:txBody>
                  <a:tcPr/>
                </a:tc>
                <a:tc>
                  <a:txBody>
                    <a:bodyPr/>
                    <a:lstStyle/>
                    <a:p>
                      <a:r>
                        <a:rPr lang="en-US" sz="2400" b="1" dirty="0">
                          <a:solidFill>
                            <a:schemeClr val="tx1"/>
                          </a:solidFill>
                          <a:latin typeface="Arial" panose="020B0604020202020204" pitchFamily="34" charset="0"/>
                          <a:cs typeface="Arial" panose="020B0604020202020204" pitchFamily="34" charset="0"/>
                        </a:rPr>
                        <a:t>Dog Park</a:t>
                      </a:r>
                    </a:p>
                  </a:txBody>
                  <a:tcPr/>
                </a:tc>
                <a:tc>
                  <a:txBody>
                    <a:bodyPr/>
                    <a:lstStyle/>
                    <a:p>
                      <a:pPr algn="ctr"/>
                      <a:r>
                        <a:rPr lang="en-US" sz="2400" b="1" dirty="0">
                          <a:solidFill>
                            <a:schemeClr val="tx1"/>
                          </a:solidFill>
                          <a:latin typeface="Arial" panose="020B0604020202020204" pitchFamily="34" charset="0"/>
                          <a:cs typeface="Arial" panose="020B0604020202020204" pitchFamily="34" charset="0"/>
                        </a:rPr>
                        <a:t>241</a:t>
                      </a:r>
                    </a:p>
                  </a:txBody>
                  <a:tcPr/>
                </a:tc>
                <a:tc>
                  <a:txBody>
                    <a:bodyPr/>
                    <a:lstStyle/>
                    <a:p>
                      <a:pPr algn="ctr"/>
                      <a:r>
                        <a:rPr lang="en-US" sz="2400" b="1" dirty="0">
                          <a:solidFill>
                            <a:schemeClr val="tx1"/>
                          </a:solidFill>
                          <a:latin typeface="Arial" panose="020B0604020202020204" pitchFamily="34" charset="0"/>
                          <a:cs typeface="Arial" panose="020B0604020202020204" pitchFamily="34" charset="0"/>
                        </a:rPr>
                        <a:t>13.1</a:t>
                      </a:r>
                    </a:p>
                  </a:txBody>
                  <a:tcPr/>
                </a:tc>
                <a:tc>
                  <a:txBody>
                    <a:bodyPr/>
                    <a:lstStyle/>
                    <a:p>
                      <a:pPr algn="ctr"/>
                      <a:r>
                        <a:rPr lang="en-US" sz="2400" b="1" dirty="0">
                          <a:solidFill>
                            <a:schemeClr val="tx1"/>
                          </a:solidFill>
                          <a:latin typeface="Arial" panose="020B0604020202020204" pitchFamily="34" charset="0"/>
                          <a:cs typeface="Arial" panose="020B0604020202020204" pitchFamily="34" charset="0"/>
                        </a:rPr>
                        <a:t>3.05*</a:t>
                      </a:r>
                    </a:p>
                  </a:txBody>
                  <a:tcPr>
                    <a:solidFill>
                      <a:srgbClr val="FFFF00"/>
                    </a:solidFill>
                  </a:tcPr>
                </a:tc>
                <a:tc>
                  <a:txBody>
                    <a:bodyPr/>
                    <a:lstStyle/>
                    <a:p>
                      <a:pPr algn="ctr"/>
                      <a:r>
                        <a:rPr lang="en-US" sz="2400" b="1" dirty="0">
                          <a:solidFill>
                            <a:schemeClr val="tx1"/>
                          </a:solidFill>
                          <a:latin typeface="Arial" panose="020B0604020202020204" pitchFamily="34" charset="0"/>
                          <a:cs typeface="Arial" panose="020B0604020202020204" pitchFamily="34" charset="0"/>
                        </a:rPr>
                        <a:t>28.6*</a:t>
                      </a:r>
                    </a:p>
                  </a:txBody>
                  <a:tcPr>
                    <a:solidFill>
                      <a:srgbClr val="FFFF00"/>
                    </a:solidFill>
                  </a:tcPr>
                </a:tc>
                <a:extLst>
                  <a:ext uri="{0D108BD9-81ED-4DB2-BD59-A6C34878D82A}">
                    <a16:rowId xmlns:a16="http://schemas.microsoft.com/office/drawing/2014/main" val="2922098855"/>
                  </a:ext>
                </a:extLst>
              </a:tr>
              <a:tr h="370840">
                <a:tc>
                  <a:txBody>
                    <a:bodyPr/>
                    <a:lstStyle/>
                    <a:p>
                      <a:pPr algn="ctr"/>
                      <a:r>
                        <a:rPr lang="en-US" dirty="0">
                          <a:latin typeface="Arial" panose="020B0604020202020204" pitchFamily="34" charset="0"/>
                          <a:cs typeface="Arial" panose="020B0604020202020204" pitchFamily="34" charset="0"/>
                        </a:rPr>
                        <a:t>2</a:t>
                      </a:r>
                    </a:p>
                  </a:txBody>
                  <a:tcPr/>
                </a:tc>
                <a:tc>
                  <a:txBody>
                    <a:bodyPr/>
                    <a:lstStyle/>
                    <a:p>
                      <a:r>
                        <a:rPr lang="en-US" dirty="0">
                          <a:latin typeface="Arial" panose="020B0604020202020204" pitchFamily="34" charset="0"/>
                          <a:cs typeface="Arial" panose="020B0604020202020204" pitchFamily="34" charset="0"/>
                        </a:rPr>
                        <a:t>Racquet Sports</a:t>
                      </a:r>
                    </a:p>
                  </a:txBody>
                  <a:tcPr/>
                </a:tc>
                <a:tc>
                  <a:txBody>
                    <a:bodyPr/>
                    <a:lstStyle/>
                    <a:p>
                      <a:pPr algn="ctr"/>
                      <a:r>
                        <a:rPr lang="en-US" dirty="0">
                          <a:latin typeface="Arial" panose="020B0604020202020204" pitchFamily="34" charset="0"/>
                          <a:cs typeface="Arial" panose="020B0604020202020204" pitchFamily="34" charset="0"/>
                        </a:rPr>
                        <a:t>279</a:t>
                      </a:r>
                    </a:p>
                  </a:txBody>
                  <a:tcPr/>
                </a:tc>
                <a:tc>
                  <a:txBody>
                    <a:bodyPr/>
                    <a:lstStyle/>
                    <a:p>
                      <a:pPr algn="ctr"/>
                      <a:r>
                        <a:rPr lang="en-US" dirty="0">
                          <a:latin typeface="Arial" panose="020B0604020202020204" pitchFamily="34" charset="0"/>
                          <a:cs typeface="Arial" panose="020B0604020202020204" pitchFamily="34" charset="0"/>
                        </a:rPr>
                        <a:t>15.2</a:t>
                      </a:r>
                    </a:p>
                  </a:txBody>
                  <a:tcPr/>
                </a:tc>
                <a:tc>
                  <a:txBody>
                    <a:bodyPr/>
                    <a:lstStyle/>
                    <a:p>
                      <a:pPr algn="ctr"/>
                      <a:r>
                        <a:rPr lang="en-US" b="1" dirty="0">
                          <a:latin typeface="Arial" panose="020B0604020202020204" pitchFamily="34" charset="0"/>
                          <a:cs typeface="Arial" panose="020B0604020202020204" pitchFamily="34" charset="0"/>
                        </a:rPr>
                        <a:t>3.78</a:t>
                      </a:r>
                    </a:p>
                  </a:txBody>
                  <a:tcPr>
                    <a:solidFill>
                      <a:srgbClr val="00B050"/>
                    </a:solidFill>
                  </a:tcPr>
                </a:tc>
                <a:tc>
                  <a:txBody>
                    <a:bodyPr/>
                    <a:lstStyle/>
                    <a:p>
                      <a:pPr algn="ctr"/>
                      <a:r>
                        <a:rPr lang="en-US" dirty="0">
                          <a:latin typeface="Arial" panose="020B0604020202020204" pitchFamily="34" charset="0"/>
                          <a:cs typeface="Arial" panose="020B0604020202020204" pitchFamily="34" charset="0"/>
                        </a:rPr>
                        <a:t>59.5</a:t>
                      </a:r>
                    </a:p>
                  </a:txBody>
                  <a:tcPr>
                    <a:solidFill>
                      <a:srgbClr val="00B050"/>
                    </a:solidFill>
                  </a:tcPr>
                </a:tc>
                <a:extLst>
                  <a:ext uri="{0D108BD9-81ED-4DB2-BD59-A6C34878D82A}">
                    <a16:rowId xmlns:a16="http://schemas.microsoft.com/office/drawing/2014/main" val="3841534655"/>
                  </a:ext>
                </a:extLst>
              </a:tr>
              <a:tr h="370840">
                <a:tc>
                  <a:txBody>
                    <a:bodyPr/>
                    <a:lstStyle/>
                    <a:p>
                      <a:pPr algn="ctr"/>
                      <a:r>
                        <a:rPr lang="en-US" dirty="0">
                          <a:latin typeface="Arial" panose="020B0604020202020204" pitchFamily="34" charset="0"/>
                          <a:cs typeface="Arial" panose="020B0604020202020204" pitchFamily="34" charset="0"/>
                        </a:rPr>
                        <a:t>3</a:t>
                      </a:r>
                    </a:p>
                  </a:txBody>
                  <a:tcPr/>
                </a:tc>
                <a:tc>
                  <a:txBody>
                    <a:bodyPr/>
                    <a:lstStyle/>
                    <a:p>
                      <a:r>
                        <a:rPr lang="en-US" dirty="0">
                          <a:latin typeface="Arial" panose="020B0604020202020204" pitchFamily="34" charset="0"/>
                          <a:cs typeface="Arial" panose="020B0604020202020204" pitchFamily="34" charset="0"/>
                        </a:rPr>
                        <a:t>Marina</a:t>
                      </a:r>
                    </a:p>
                  </a:txBody>
                  <a:tcPr/>
                </a:tc>
                <a:tc>
                  <a:txBody>
                    <a:bodyPr/>
                    <a:lstStyle/>
                    <a:p>
                      <a:pPr algn="ctr"/>
                      <a:r>
                        <a:rPr lang="en-US" dirty="0">
                          <a:latin typeface="Arial" panose="020B0604020202020204" pitchFamily="34" charset="0"/>
                          <a:cs typeface="Arial" panose="020B0604020202020204" pitchFamily="34" charset="0"/>
                        </a:rPr>
                        <a:t>557</a:t>
                      </a:r>
                    </a:p>
                  </a:txBody>
                  <a:tcPr/>
                </a:tc>
                <a:tc>
                  <a:txBody>
                    <a:bodyPr/>
                    <a:lstStyle/>
                    <a:p>
                      <a:pPr algn="ctr"/>
                      <a:r>
                        <a:rPr lang="en-US" dirty="0">
                          <a:latin typeface="Arial" panose="020B0604020202020204" pitchFamily="34" charset="0"/>
                          <a:cs typeface="Arial" panose="020B0604020202020204" pitchFamily="34" charset="0"/>
                        </a:rPr>
                        <a:t>30.3</a:t>
                      </a:r>
                    </a:p>
                  </a:txBody>
                  <a:tcPr/>
                </a:tc>
                <a:tc>
                  <a:txBody>
                    <a:bodyPr/>
                    <a:lstStyle/>
                    <a:p>
                      <a:pPr algn="ctr"/>
                      <a:r>
                        <a:rPr lang="en-US" b="1" dirty="0">
                          <a:latin typeface="Arial" panose="020B0604020202020204" pitchFamily="34" charset="0"/>
                          <a:cs typeface="Arial" panose="020B0604020202020204" pitchFamily="34" charset="0"/>
                        </a:rPr>
                        <a:t>3.82</a:t>
                      </a:r>
                    </a:p>
                  </a:txBody>
                  <a:tcPr>
                    <a:solidFill>
                      <a:srgbClr val="00B050"/>
                    </a:solidFill>
                  </a:tcPr>
                </a:tc>
                <a:tc>
                  <a:txBody>
                    <a:bodyPr/>
                    <a:lstStyle/>
                    <a:p>
                      <a:pPr algn="ctr"/>
                      <a:r>
                        <a:rPr lang="en-US" dirty="0">
                          <a:latin typeface="Arial" panose="020B0604020202020204" pitchFamily="34" charset="0"/>
                          <a:cs typeface="Arial" panose="020B0604020202020204" pitchFamily="34" charset="0"/>
                        </a:rPr>
                        <a:t>60.3</a:t>
                      </a:r>
                    </a:p>
                  </a:txBody>
                  <a:tcPr>
                    <a:solidFill>
                      <a:srgbClr val="00B050"/>
                    </a:solidFill>
                  </a:tcPr>
                </a:tc>
                <a:extLst>
                  <a:ext uri="{0D108BD9-81ED-4DB2-BD59-A6C34878D82A}">
                    <a16:rowId xmlns:a16="http://schemas.microsoft.com/office/drawing/2014/main" val="182026587"/>
                  </a:ext>
                </a:extLst>
              </a:tr>
              <a:tr h="0">
                <a:tc>
                  <a:txBody>
                    <a:bodyPr/>
                    <a:lstStyle/>
                    <a:p>
                      <a:pPr algn="ctr"/>
                      <a:r>
                        <a:rPr lang="en-US" dirty="0">
                          <a:latin typeface="Arial" panose="020B0604020202020204" pitchFamily="34" charset="0"/>
                          <a:cs typeface="Arial" panose="020B0604020202020204" pitchFamily="34" charset="0"/>
                        </a:rPr>
                        <a:t>4</a:t>
                      </a:r>
                    </a:p>
                  </a:txBody>
                  <a:tcPr/>
                </a:tc>
                <a:tc>
                  <a:txBody>
                    <a:bodyPr/>
                    <a:lstStyle/>
                    <a:p>
                      <a:r>
                        <a:rPr lang="en-US" dirty="0">
                          <a:latin typeface="Arial" panose="020B0604020202020204" pitchFamily="34" charset="0"/>
                          <a:cs typeface="Arial" panose="020B0604020202020204" pitchFamily="34" charset="0"/>
                        </a:rPr>
                        <a:t>Boat Ramps</a:t>
                      </a:r>
                    </a:p>
                  </a:txBody>
                  <a:tcPr/>
                </a:tc>
                <a:tc>
                  <a:txBody>
                    <a:bodyPr/>
                    <a:lstStyle/>
                    <a:p>
                      <a:pPr algn="ctr"/>
                      <a:r>
                        <a:rPr lang="en-US" dirty="0">
                          <a:latin typeface="Arial" panose="020B0604020202020204" pitchFamily="34" charset="0"/>
                          <a:cs typeface="Arial" panose="020B0604020202020204" pitchFamily="34" charset="0"/>
                        </a:rPr>
                        <a:t>561</a:t>
                      </a:r>
                    </a:p>
                  </a:txBody>
                  <a:tcPr/>
                </a:tc>
                <a:tc>
                  <a:txBody>
                    <a:bodyPr/>
                    <a:lstStyle/>
                    <a:p>
                      <a:pPr algn="ctr"/>
                      <a:r>
                        <a:rPr lang="en-US" dirty="0">
                          <a:latin typeface="Arial" panose="020B0604020202020204" pitchFamily="34" charset="0"/>
                          <a:cs typeface="Arial" panose="020B0604020202020204" pitchFamily="34" charset="0"/>
                        </a:rPr>
                        <a:t>30.5</a:t>
                      </a:r>
                    </a:p>
                  </a:txBody>
                  <a:tcPr/>
                </a:tc>
                <a:tc>
                  <a:txBody>
                    <a:bodyPr/>
                    <a:lstStyle/>
                    <a:p>
                      <a:pPr algn="ctr"/>
                      <a:r>
                        <a:rPr lang="en-US" b="1" dirty="0">
                          <a:latin typeface="Arial" panose="020B0604020202020204" pitchFamily="34" charset="0"/>
                          <a:cs typeface="Arial" panose="020B0604020202020204" pitchFamily="34" charset="0"/>
                        </a:rPr>
                        <a:t>3.76</a:t>
                      </a:r>
                    </a:p>
                  </a:txBody>
                  <a:tcPr>
                    <a:solidFill>
                      <a:srgbClr val="00B050"/>
                    </a:solidFill>
                  </a:tcPr>
                </a:tc>
                <a:tc>
                  <a:txBody>
                    <a:bodyPr/>
                    <a:lstStyle/>
                    <a:p>
                      <a:pPr algn="ctr"/>
                      <a:r>
                        <a:rPr lang="en-US" dirty="0">
                          <a:latin typeface="Arial" panose="020B0604020202020204" pitchFamily="34" charset="0"/>
                          <a:cs typeface="Arial" panose="020B0604020202020204" pitchFamily="34" charset="0"/>
                        </a:rPr>
                        <a:t>59.7</a:t>
                      </a:r>
                    </a:p>
                  </a:txBody>
                  <a:tcPr>
                    <a:solidFill>
                      <a:srgbClr val="00B050"/>
                    </a:solidFill>
                  </a:tcPr>
                </a:tc>
                <a:extLst>
                  <a:ext uri="{0D108BD9-81ED-4DB2-BD59-A6C34878D82A}">
                    <a16:rowId xmlns:a16="http://schemas.microsoft.com/office/drawing/2014/main" val="1122072319"/>
                  </a:ext>
                </a:extLst>
              </a:tr>
              <a:tr h="370840">
                <a:tc>
                  <a:txBody>
                    <a:bodyPr/>
                    <a:lstStyle/>
                    <a:p>
                      <a:pPr algn="ctr"/>
                      <a:r>
                        <a:rPr lang="en-US" dirty="0">
                          <a:latin typeface="Arial" panose="020B0604020202020204" pitchFamily="34" charset="0"/>
                          <a:cs typeface="Arial" panose="020B0604020202020204" pitchFamily="34" charset="0"/>
                        </a:rPr>
                        <a:t>5</a:t>
                      </a:r>
                    </a:p>
                  </a:txBody>
                  <a:tcPr/>
                </a:tc>
                <a:tc>
                  <a:txBody>
                    <a:bodyPr/>
                    <a:lstStyle/>
                    <a:p>
                      <a:r>
                        <a:rPr lang="en-US" dirty="0">
                          <a:latin typeface="Arial" panose="020B0604020202020204" pitchFamily="34" charset="0"/>
                          <a:cs typeface="Arial" panose="020B0604020202020204" pitchFamily="34" charset="0"/>
                        </a:rPr>
                        <a:t>Golf Course</a:t>
                      </a:r>
                    </a:p>
                  </a:txBody>
                  <a:tcPr/>
                </a:tc>
                <a:tc>
                  <a:txBody>
                    <a:bodyPr/>
                    <a:lstStyle/>
                    <a:p>
                      <a:pPr algn="ctr"/>
                      <a:r>
                        <a:rPr lang="en-US" dirty="0">
                          <a:latin typeface="Arial" panose="020B0604020202020204" pitchFamily="34" charset="0"/>
                          <a:cs typeface="Arial" panose="020B0604020202020204" pitchFamily="34" charset="0"/>
                        </a:rPr>
                        <a:t>567</a:t>
                      </a:r>
                    </a:p>
                  </a:txBody>
                  <a:tcPr/>
                </a:tc>
                <a:tc>
                  <a:txBody>
                    <a:bodyPr/>
                    <a:lstStyle/>
                    <a:p>
                      <a:pPr algn="ctr"/>
                      <a:r>
                        <a:rPr lang="en-US" dirty="0">
                          <a:latin typeface="Arial" panose="020B0604020202020204" pitchFamily="34" charset="0"/>
                          <a:cs typeface="Arial" panose="020B0604020202020204" pitchFamily="34" charset="0"/>
                        </a:rPr>
                        <a:t>30.8</a:t>
                      </a:r>
                    </a:p>
                  </a:txBody>
                  <a:tcPr/>
                </a:tc>
                <a:tc>
                  <a:txBody>
                    <a:bodyPr/>
                    <a:lstStyle/>
                    <a:p>
                      <a:pPr algn="ctr"/>
                      <a:r>
                        <a:rPr lang="en-US" b="1" dirty="0">
                          <a:latin typeface="Arial" panose="020B0604020202020204" pitchFamily="34" charset="0"/>
                          <a:cs typeface="Arial" panose="020B0604020202020204" pitchFamily="34" charset="0"/>
                        </a:rPr>
                        <a:t>3.77</a:t>
                      </a:r>
                    </a:p>
                  </a:txBody>
                  <a:tcPr>
                    <a:solidFill>
                      <a:srgbClr val="00B050"/>
                    </a:solidFill>
                  </a:tcPr>
                </a:tc>
                <a:tc>
                  <a:txBody>
                    <a:bodyPr/>
                    <a:lstStyle/>
                    <a:p>
                      <a:pPr algn="ctr"/>
                      <a:r>
                        <a:rPr lang="en-US" dirty="0">
                          <a:latin typeface="Arial" panose="020B0604020202020204" pitchFamily="34" charset="0"/>
                          <a:cs typeface="Arial" panose="020B0604020202020204" pitchFamily="34" charset="0"/>
                        </a:rPr>
                        <a:t>60.8</a:t>
                      </a:r>
                    </a:p>
                  </a:txBody>
                  <a:tcPr>
                    <a:solidFill>
                      <a:srgbClr val="00B050"/>
                    </a:solidFill>
                  </a:tcPr>
                </a:tc>
                <a:extLst>
                  <a:ext uri="{0D108BD9-81ED-4DB2-BD59-A6C34878D82A}">
                    <a16:rowId xmlns:a16="http://schemas.microsoft.com/office/drawing/2014/main" val="2064556087"/>
                  </a:ext>
                </a:extLst>
              </a:tr>
            </a:tbl>
          </a:graphicData>
        </a:graphic>
      </p:graphicFrame>
      <p:sp>
        <p:nvSpPr>
          <p:cNvPr id="4" name="TextBox 3">
            <a:extLst>
              <a:ext uri="{FF2B5EF4-FFF2-40B4-BE49-F238E27FC236}">
                <a16:creationId xmlns:a16="http://schemas.microsoft.com/office/drawing/2014/main" id="{3CAFCEBF-FC97-4CC4-AE4C-FC67EA10E5BA}"/>
              </a:ext>
            </a:extLst>
          </p:cNvPr>
          <p:cNvSpPr txBox="1"/>
          <p:nvPr/>
        </p:nvSpPr>
        <p:spPr>
          <a:xfrm>
            <a:off x="3313044" y="1866986"/>
            <a:ext cx="6397905" cy="523220"/>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Ranked Based on </a:t>
            </a:r>
            <a:r>
              <a:rPr lang="en-US" sz="2800" b="1" dirty="0">
                <a:latin typeface="Arial" panose="020B0604020202020204" pitchFamily="34" charset="0"/>
                <a:cs typeface="Arial" panose="020B0604020202020204" pitchFamily="34" charset="0"/>
              </a:rPr>
              <a:t>Lowest </a:t>
            </a:r>
            <a:r>
              <a:rPr lang="en-US" sz="2400" b="1" dirty="0">
                <a:latin typeface="Arial" panose="020B0604020202020204" pitchFamily="34" charset="0"/>
                <a:cs typeface="Arial" panose="020B0604020202020204" pitchFamily="34" charset="0"/>
              </a:rPr>
              <a:t>Claimed Usage</a:t>
            </a:r>
          </a:p>
        </p:txBody>
      </p:sp>
      <p:sp>
        <p:nvSpPr>
          <p:cNvPr id="5" name="TextBox 4">
            <a:extLst>
              <a:ext uri="{FF2B5EF4-FFF2-40B4-BE49-F238E27FC236}">
                <a16:creationId xmlns:a16="http://schemas.microsoft.com/office/drawing/2014/main" id="{931CB684-3FFC-4064-9C9B-8D018811555A}"/>
              </a:ext>
            </a:extLst>
          </p:cNvPr>
          <p:cNvSpPr txBox="1"/>
          <p:nvPr/>
        </p:nvSpPr>
        <p:spPr>
          <a:xfrm>
            <a:off x="569843" y="6402120"/>
            <a:ext cx="7620997" cy="338554"/>
          </a:xfrm>
          <a:prstGeom prst="rect">
            <a:avLst/>
          </a:prstGeom>
          <a:noFill/>
        </p:spPr>
        <p:txBody>
          <a:bodyPr wrap="none" rtlCol="0">
            <a:spAutoFit/>
          </a:bodyPr>
          <a:lstStyle/>
          <a:p>
            <a:r>
              <a:rPr lang="en-US" sz="1600" dirty="0">
                <a:solidFill>
                  <a:schemeClr val="bg1"/>
                </a:solidFill>
                <a:latin typeface="Arial" panose="020B0604020202020204" pitchFamily="34" charset="0"/>
                <a:cs typeface="Arial" panose="020B0604020202020204" pitchFamily="34" charset="0"/>
              </a:rPr>
              <a:t>* Dog Parks had both the lowest claimed usage and the lowest satisfaction scores</a:t>
            </a:r>
          </a:p>
        </p:txBody>
      </p:sp>
      <p:sp>
        <p:nvSpPr>
          <p:cNvPr id="6" name="TextBox 5">
            <a:extLst>
              <a:ext uri="{FF2B5EF4-FFF2-40B4-BE49-F238E27FC236}">
                <a16:creationId xmlns:a16="http://schemas.microsoft.com/office/drawing/2014/main" id="{0442CB91-C913-4ED2-8F85-F0BFB077C817}"/>
              </a:ext>
            </a:extLst>
          </p:cNvPr>
          <p:cNvSpPr txBox="1"/>
          <p:nvPr/>
        </p:nvSpPr>
        <p:spPr>
          <a:xfrm>
            <a:off x="-34394" y="5240086"/>
            <a:ext cx="11766042" cy="1200329"/>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Again, Those that use the respective amenities are “Very Satisfied.”</a:t>
            </a:r>
          </a:p>
          <a:p>
            <a:pPr algn="ctr"/>
            <a:r>
              <a:rPr lang="en-US" sz="2400" b="1" dirty="0">
                <a:latin typeface="Arial" panose="020B0604020202020204" pitchFamily="34" charset="0"/>
                <a:cs typeface="Arial" panose="020B0604020202020204" pitchFamily="34" charset="0"/>
              </a:rPr>
              <a:t>One exception is the dog park which as the claimed lowest usage and the</a:t>
            </a:r>
          </a:p>
          <a:p>
            <a:pPr algn="ctr"/>
            <a:r>
              <a:rPr lang="en-US" sz="2400" b="1" dirty="0">
                <a:latin typeface="Arial" panose="020B0604020202020204" pitchFamily="34" charset="0"/>
                <a:cs typeface="Arial" panose="020B0604020202020204" pitchFamily="34" charset="0"/>
              </a:rPr>
              <a:t>lowest satisfaction score (still “Slightly Satisfied”)</a:t>
            </a:r>
          </a:p>
        </p:txBody>
      </p:sp>
    </p:spTree>
    <p:extLst>
      <p:ext uri="{BB962C8B-B14F-4D97-AF65-F5344CB8AC3E}">
        <p14:creationId xmlns:p14="http://schemas.microsoft.com/office/powerpoint/2010/main" val="5130656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CDF7F-5804-436A-804C-FC98CE65D9CB}"/>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Assessment of Situation Agenda</a:t>
            </a:r>
          </a:p>
        </p:txBody>
      </p:sp>
      <p:sp>
        <p:nvSpPr>
          <p:cNvPr id="3" name="Content Placeholder 2">
            <a:extLst>
              <a:ext uri="{FF2B5EF4-FFF2-40B4-BE49-F238E27FC236}">
                <a16:creationId xmlns:a16="http://schemas.microsoft.com/office/drawing/2014/main" id="{F2736B5E-7F3F-4F21-B603-1F1F3CF2E094}"/>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US" dirty="0"/>
              <a:t>  </a:t>
            </a:r>
            <a:r>
              <a:rPr lang="en-US" sz="2400" dirty="0">
                <a:latin typeface="Arial" panose="020B0604020202020204" pitchFamily="34" charset="0"/>
                <a:cs typeface="Arial" panose="020B0604020202020204" pitchFamily="34" charset="0"/>
              </a:rPr>
              <a:t>Category-Other HOA’s-Benchmarking</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 Community-Ocean Pines</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  Property Owners Survey</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Satisfaction</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Top Priorities</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Culture-Values</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Issues/Opportunities</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Amenities</a:t>
            </a:r>
            <a:endParaRPr lang="en-US" sz="22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 </a:t>
            </a:r>
            <a:r>
              <a:rPr lang="en-US" sz="2600" b="1" dirty="0">
                <a:latin typeface="Arial" panose="020B0604020202020204" pitchFamily="34" charset="0"/>
                <a:cs typeface="Arial" panose="020B0604020202020204" pitchFamily="34" charset="0"/>
              </a:rPr>
              <a:t>Summary-10 Conclusions &amp; Implication</a:t>
            </a:r>
            <a:r>
              <a:rPr lang="en-US" sz="2400" dirty="0">
                <a:latin typeface="Arial" panose="020B0604020202020204" pitchFamily="34" charset="0"/>
                <a:cs typeface="Arial" panose="020B0604020202020204" pitchFamily="34" charset="0"/>
              </a:rPr>
              <a:t>s </a:t>
            </a:r>
          </a:p>
        </p:txBody>
      </p:sp>
    </p:spTree>
    <p:extLst>
      <p:ext uri="{BB962C8B-B14F-4D97-AF65-F5344CB8AC3E}">
        <p14:creationId xmlns:p14="http://schemas.microsoft.com/office/powerpoint/2010/main" val="2975603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155FC-5D5D-4F2A-8DE1-10637F38238E}"/>
              </a:ext>
            </a:extLst>
          </p:cNvPr>
          <p:cNvSpPr>
            <a:spLocks noGrp="1"/>
          </p:cNvSpPr>
          <p:nvPr>
            <p:ph type="title"/>
          </p:nvPr>
        </p:nvSpPr>
        <p:spPr>
          <a:xfrm>
            <a:off x="249140" y="326149"/>
            <a:ext cx="10058400" cy="1450757"/>
          </a:xfrm>
        </p:spPr>
        <p:txBody>
          <a:bodyPr>
            <a:normAutofit/>
          </a:bodyPr>
          <a:lstStyle/>
          <a:p>
            <a:r>
              <a:rPr lang="en-US" sz="3600" b="1" dirty="0">
                <a:latin typeface="Arial" panose="020B0604020202020204" pitchFamily="34" charset="0"/>
                <a:cs typeface="Arial" panose="020B0604020202020204" pitchFamily="34" charset="0"/>
              </a:rPr>
              <a:t>Conclusions &amp; Implications Summary</a:t>
            </a:r>
          </a:p>
        </p:txBody>
      </p:sp>
      <p:sp>
        <p:nvSpPr>
          <p:cNvPr id="3" name="Content Placeholder 2">
            <a:extLst>
              <a:ext uri="{FF2B5EF4-FFF2-40B4-BE49-F238E27FC236}">
                <a16:creationId xmlns:a16="http://schemas.microsoft.com/office/drawing/2014/main" id="{461E9271-8553-4444-8A9D-F76CE8B1DC10}"/>
              </a:ext>
            </a:extLst>
          </p:cNvPr>
          <p:cNvSpPr>
            <a:spLocks noGrp="1"/>
          </p:cNvSpPr>
          <p:nvPr>
            <p:ph sz="half" idx="1"/>
          </p:nvPr>
        </p:nvSpPr>
        <p:spPr>
          <a:xfrm>
            <a:off x="106018" y="1961873"/>
            <a:ext cx="5606297" cy="4526794"/>
          </a:xfrm>
        </p:spPr>
        <p:txBody>
          <a:bodyPr>
            <a:normAutofit fontScale="92500" lnSpcReduction="20000"/>
          </a:bodyPr>
          <a:lstStyle/>
          <a:p>
            <a:pPr algn="ctr"/>
            <a:r>
              <a:rPr lang="en-US" sz="2400" b="1" dirty="0">
                <a:latin typeface="Arial" panose="020B0604020202020204" pitchFamily="34" charset="0"/>
                <a:cs typeface="Arial" panose="020B0604020202020204" pitchFamily="34" charset="0"/>
              </a:rPr>
              <a:t>Conclusions</a:t>
            </a:r>
          </a:p>
          <a:p>
            <a:pPr marL="0" indent="0">
              <a:buNone/>
            </a:pPr>
            <a:r>
              <a:rPr lang="en-US" dirty="0">
                <a:solidFill>
                  <a:schemeClr val="tx1"/>
                </a:solidFill>
                <a:latin typeface="Arial" panose="020B0604020202020204" pitchFamily="34" charset="0"/>
                <a:cs typeface="Arial" panose="020B0604020202020204" pitchFamily="34" charset="0"/>
              </a:rPr>
              <a:t>When compared to similar HOA’s, Ocean Pines has had minimal growth and lower household income. Ocean Pines also has more amenities and waterfront property, with a fair HOA fee.</a:t>
            </a:r>
          </a:p>
          <a:p>
            <a:pPr marL="0" indent="0">
              <a:buNone/>
            </a:pPr>
            <a:r>
              <a:rPr lang="en-US" dirty="0">
                <a:solidFill>
                  <a:schemeClr val="tx1"/>
                </a:solidFill>
                <a:latin typeface="Arial" panose="020B0604020202020204" pitchFamily="34" charset="0"/>
                <a:cs typeface="Arial" panose="020B0604020202020204" pitchFamily="34" charset="0"/>
              </a:rPr>
              <a:t>Ocean Pines is the largest community in Worcester County. </a:t>
            </a:r>
          </a:p>
          <a:p>
            <a:pPr marL="0" indent="0">
              <a:buNone/>
            </a:pPr>
            <a:r>
              <a:rPr lang="en-US" dirty="0">
                <a:solidFill>
                  <a:schemeClr val="tx1"/>
                </a:solidFill>
                <a:latin typeface="Arial" panose="020B0604020202020204" pitchFamily="34" charset="0"/>
                <a:cs typeface="Arial" panose="020B0604020202020204" pitchFamily="34" charset="0"/>
              </a:rPr>
              <a:t>When compared to Worcester County demographics, Ocean Pines residents are less diverse and older, with slightly higher income and education levels and a higher percentage of homeowners.</a:t>
            </a:r>
          </a:p>
          <a:p>
            <a:pPr marL="0" indent="0">
              <a:buNone/>
            </a:pPr>
            <a:r>
              <a:rPr lang="en-US" dirty="0">
                <a:solidFill>
                  <a:schemeClr val="tx1"/>
                </a:solidFill>
                <a:latin typeface="Arial" panose="020B0604020202020204" pitchFamily="34" charset="0"/>
                <a:cs typeface="Arial" panose="020B0604020202020204" pitchFamily="34" charset="0"/>
              </a:rPr>
              <a:t>Ocean Pines’ crime rate is extremely low vs. state and national figures. Ocean Pines was ranked the Safest City* in MD in 2021.</a:t>
            </a:r>
            <a:endParaRPr lang="en-US"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FB8A4351-AFCD-45F1-ADD6-F705D0468500}"/>
              </a:ext>
            </a:extLst>
          </p:cNvPr>
          <p:cNvSpPr>
            <a:spLocks noGrp="1"/>
          </p:cNvSpPr>
          <p:nvPr>
            <p:ph sz="half" idx="2"/>
          </p:nvPr>
        </p:nvSpPr>
        <p:spPr>
          <a:xfrm>
            <a:off x="6515942" y="1961873"/>
            <a:ext cx="5676057" cy="4743727"/>
          </a:xfrm>
        </p:spPr>
        <p:txBody>
          <a:bodyPr>
            <a:noAutofit/>
          </a:bodyPr>
          <a:lstStyle/>
          <a:p>
            <a:pPr marL="0" indent="0" algn="ctr">
              <a:buNone/>
            </a:pPr>
            <a:r>
              <a:rPr lang="en-US" sz="2400" b="1" dirty="0">
                <a:solidFill>
                  <a:schemeClr val="tx1"/>
                </a:solidFill>
                <a:latin typeface="Arial" panose="020B0604020202020204" pitchFamily="34" charset="0"/>
                <a:cs typeface="Arial" panose="020B0604020202020204" pitchFamily="34" charset="0"/>
              </a:rPr>
              <a:t>Implications</a:t>
            </a:r>
          </a:p>
          <a:p>
            <a:pPr marL="0" indent="0">
              <a:buNone/>
            </a:pPr>
            <a:r>
              <a:rPr lang="en-US" sz="1800" dirty="0">
                <a:solidFill>
                  <a:schemeClr val="tx1"/>
                </a:solidFill>
                <a:latin typeface="Arial" panose="020B0604020202020204" pitchFamily="34" charset="0"/>
                <a:cs typeface="Arial" panose="020B0604020202020204" pitchFamily="34" charset="0"/>
              </a:rPr>
              <a:t>OPA should continue to invest in the community and control expenses.</a:t>
            </a:r>
          </a:p>
          <a:p>
            <a:pPr marL="0" indent="0">
              <a:buNone/>
            </a:pPr>
            <a:r>
              <a:rPr lang="en-US" sz="1800" dirty="0">
                <a:solidFill>
                  <a:schemeClr val="tx1"/>
                </a:solidFill>
                <a:latin typeface="Arial" panose="020B0604020202020204" pitchFamily="34" charset="0"/>
                <a:cs typeface="Arial" panose="020B0604020202020204" pitchFamily="34" charset="0"/>
              </a:rPr>
              <a:t>OPA should leverage its voting power in Worcester County to receive a fair share of funding and political support.</a:t>
            </a:r>
          </a:p>
          <a:p>
            <a:pPr marL="0" indent="0">
              <a:buNone/>
            </a:pPr>
            <a:r>
              <a:rPr lang="en-US" sz="1800" dirty="0">
                <a:solidFill>
                  <a:schemeClr val="tx1"/>
                </a:solidFill>
                <a:latin typeface="Arial" panose="020B0604020202020204" pitchFamily="34" charset="0"/>
                <a:cs typeface="Arial" panose="020B0604020202020204" pitchFamily="34" charset="0"/>
              </a:rPr>
              <a:t>OPA should continue to embrace our diversity and monitor demographics to ensure inclusion for all.</a:t>
            </a:r>
          </a:p>
          <a:p>
            <a:pPr marL="0" indent="0">
              <a:buNone/>
            </a:pPr>
            <a:r>
              <a:rPr lang="en-US" sz="1800" dirty="0">
                <a:solidFill>
                  <a:schemeClr val="tx1"/>
                </a:solidFill>
                <a:latin typeface="Arial" panose="020B0604020202020204" pitchFamily="34" charset="0"/>
                <a:cs typeface="Arial" panose="020B0604020202020204" pitchFamily="34" charset="0"/>
              </a:rPr>
              <a:t>With safety being ranked #1 in importance, OPA should continue to invest in and improve safety, while also communicating and educating the public.</a:t>
            </a:r>
            <a:endParaRPr lang="en-US" sz="1800" b="1" dirty="0">
              <a:latin typeface="Arial" panose="020B0604020202020204" pitchFamily="34" charset="0"/>
              <a:cs typeface="Arial" panose="020B0604020202020204" pitchFamily="34" charset="0"/>
            </a:endParaRPr>
          </a:p>
        </p:txBody>
      </p:sp>
      <p:sp>
        <p:nvSpPr>
          <p:cNvPr id="9" name="Arrow: Right 6">
            <a:extLst>
              <a:ext uri="{FF2B5EF4-FFF2-40B4-BE49-F238E27FC236}">
                <a16:creationId xmlns:a16="http://schemas.microsoft.com/office/drawing/2014/main" id="{0B152861-4191-384D-9839-F81B7EAA8B26}"/>
              </a:ext>
            </a:extLst>
          </p:cNvPr>
          <p:cNvSpPr/>
          <p:nvPr/>
        </p:nvSpPr>
        <p:spPr>
          <a:xfrm>
            <a:off x="5712317" y="2681897"/>
            <a:ext cx="69321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6">
            <a:extLst>
              <a:ext uri="{FF2B5EF4-FFF2-40B4-BE49-F238E27FC236}">
                <a16:creationId xmlns:a16="http://schemas.microsoft.com/office/drawing/2014/main" id="{C82E4B24-0ACF-E64C-92A0-AD674EA1476F}"/>
              </a:ext>
            </a:extLst>
          </p:cNvPr>
          <p:cNvSpPr/>
          <p:nvPr/>
        </p:nvSpPr>
        <p:spPr>
          <a:xfrm>
            <a:off x="5712317" y="3606766"/>
            <a:ext cx="69321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6">
            <a:extLst>
              <a:ext uri="{FF2B5EF4-FFF2-40B4-BE49-F238E27FC236}">
                <a16:creationId xmlns:a16="http://schemas.microsoft.com/office/drawing/2014/main" id="{0BCC984B-0AE4-B849-B958-5488A181D34C}"/>
              </a:ext>
            </a:extLst>
          </p:cNvPr>
          <p:cNvSpPr/>
          <p:nvPr/>
        </p:nvSpPr>
        <p:spPr>
          <a:xfrm>
            <a:off x="5712316" y="4531635"/>
            <a:ext cx="69321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6">
            <a:extLst>
              <a:ext uri="{FF2B5EF4-FFF2-40B4-BE49-F238E27FC236}">
                <a16:creationId xmlns:a16="http://schemas.microsoft.com/office/drawing/2014/main" id="{6C0F06A0-DC59-D547-8B83-EFEDF895911A}"/>
              </a:ext>
            </a:extLst>
          </p:cNvPr>
          <p:cNvSpPr/>
          <p:nvPr/>
        </p:nvSpPr>
        <p:spPr>
          <a:xfrm>
            <a:off x="5712315" y="5456504"/>
            <a:ext cx="69321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3000C00-0195-4C27-A777-10B3500B5D5D}"/>
              </a:ext>
            </a:extLst>
          </p:cNvPr>
          <p:cNvSpPr txBox="1"/>
          <p:nvPr/>
        </p:nvSpPr>
        <p:spPr>
          <a:xfrm>
            <a:off x="218661" y="6488668"/>
            <a:ext cx="7520841" cy="369332"/>
          </a:xfrm>
          <a:prstGeom prst="rect">
            <a:avLst/>
          </a:prstGeom>
          <a:noFill/>
        </p:spPr>
        <p:txBody>
          <a:bodyPr wrap="none" rtlCol="0">
            <a:spAutoFit/>
          </a:bodyPr>
          <a:lstStyle/>
          <a:p>
            <a:r>
              <a:rPr lang="en-US" dirty="0">
                <a:solidFill>
                  <a:schemeClr val="bg1"/>
                </a:solidFill>
              </a:rPr>
              <a:t> Source-Best Places to Live Website                                                  *Safewise</a:t>
            </a:r>
          </a:p>
        </p:txBody>
      </p:sp>
    </p:spTree>
    <p:extLst>
      <p:ext uri="{BB962C8B-B14F-4D97-AF65-F5344CB8AC3E}">
        <p14:creationId xmlns:p14="http://schemas.microsoft.com/office/powerpoint/2010/main" val="32561530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101FED4-0599-5846-9795-3926D5E54F80}"/>
              </a:ext>
            </a:extLst>
          </p:cNvPr>
          <p:cNvSpPr>
            <a:spLocks noGrp="1"/>
          </p:cNvSpPr>
          <p:nvPr>
            <p:ph type="title"/>
          </p:nvPr>
        </p:nvSpPr>
        <p:spPr>
          <a:xfrm>
            <a:off x="249140" y="326149"/>
            <a:ext cx="10058400" cy="1450757"/>
          </a:xfrm>
        </p:spPr>
        <p:txBody>
          <a:bodyPr>
            <a:normAutofit/>
          </a:bodyPr>
          <a:lstStyle/>
          <a:p>
            <a:r>
              <a:rPr lang="en-US" sz="3600" b="1" dirty="0">
                <a:latin typeface="Arial" panose="020B0604020202020204" pitchFamily="34" charset="0"/>
                <a:cs typeface="Arial" panose="020B0604020202020204" pitchFamily="34" charset="0"/>
              </a:rPr>
              <a:t>Conclusions &amp; Implications Summary</a:t>
            </a:r>
          </a:p>
        </p:txBody>
      </p:sp>
      <p:sp>
        <p:nvSpPr>
          <p:cNvPr id="12" name="Content Placeholder 2">
            <a:extLst>
              <a:ext uri="{FF2B5EF4-FFF2-40B4-BE49-F238E27FC236}">
                <a16:creationId xmlns:a16="http://schemas.microsoft.com/office/drawing/2014/main" id="{77310C96-1680-8641-946F-814C29621E90}"/>
              </a:ext>
            </a:extLst>
          </p:cNvPr>
          <p:cNvSpPr>
            <a:spLocks noGrp="1"/>
          </p:cNvSpPr>
          <p:nvPr>
            <p:ph sz="half" idx="1"/>
          </p:nvPr>
        </p:nvSpPr>
        <p:spPr>
          <a:xfrm>
            <a:off x="106018" y="1961873"/>
            <a:ext cx="5606298" cy="4526794"/>
          </a:xfrm>
        </p:spPr>
        <p:txBody>
          <a:bodyPr>
            <a:normAutofit/>
          </a:bodyPr>
          <a:lstStyle/>
          <a:p>
            <a:pPr algn="ctr"/>
            <a:r>
              <a:rPr lang="en-US" sz="2400" b="1" dirty="0">
                <a:latin typeface="Arial" panose="020B0604020202020204" pitchFamily="34" charset="0"/>
                <a:cs typeface="Arial" panose="020B0604020202020204" pitchFamily="34" charset="0"/>
              </a:rPr>
              <a:t>Conclusions</a:t>
            </a:r>
          </a:p>
          <a:p>
            <a:pPr marL="0" indent="0">
              <a:buNone/>
            </a:pPr>
            <a:r>
              <a:rPr lang="en-US" sz="1800" dirty="0">
                <a:solidFill>
                  <a:schemeClr val="tx1"/>
                </a:solidFill>
                <a:latin typeface="Arial" panose="020B0604020202020204" pitchFamily="34" charset="0"/>
                <a:cs typeface="Arial" panose="020B0604020202020204" pitchFamily="34" charset="0"/>
              </a:rPr>
              <a:t>Ocean Pines has a great recent financial track record, with three straight years of positive financial performance. Total amenities are profitable.</a:t>
            </a:r>
          </a:p>
          <a:p>
            <a:pPr marL="0" indent="0">
              <a:buNone/>
            </a:pPr>
            <a:r>
              <a:rPr lang="en-US" sz="1800" dirty="0">
                <a:solidFill>
                  <a:schemeClr val="tx1"/>
                </a:solidFill>
                <a:latin typeface="Arial" panose="020B0604020202020204" pitchFamily="34" charset="0"/>
                <a:cs typeface="Arial" panose="020B0604020202020204" pitchFamily="34" charset="0"/>
              </a:rPr>
              <a:t>Ocean Pines property owners are very satisfied and would highly recommend Ocean Pines to others.</a:t>
            </a:r>
          </a:p>
          <a:p>
            <a:pPr marL="0" indent="0">
              <a:buNone/>
            </a:pPr>
            <a:r>
              <a:rPr lang="en-US" sz="1800" dirty="0">
                <a:solidFill>
                  <a:schemeClr val="tx1"/>
                </a:solidFill>
                <a:latin typeface="Arial" panose="020B0604020202020204" pitchFamily="34" charset="0"/>
                <a:cs typeface="Arial" panose="020B0604020202020204" pitchFamily="34" charset="0"/>
              </a:rPr>
              <a:t>The largest gaps between what is important and current customer satisfaction are in maintenance of infrastructure, community appearance and HOA fee value for the money.</a:t>
            </a:r>
            <a:endParaRPr lang="en-US" sz="1800"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p:txBody>
      </p:sp>
      <p:sp>
        <p:nvSpPr>
          <p:cNvPr id="13" name="Content Placeholder 3">
            <a:extLst>
              <a:ext uri="{FF2B5EF4-FFF2-40B4-BE49-F238E27FC236}">
                <a16:creationId xmlns:a16="http://schemas.microsoft.com/office/drawing/2014/main" id="{D571E88A-B60D-9648-ADF9-52495A611A5C}"/>
              </a:ext>
            </a:extLst>
          </p:cNvPr>
          <p:cNvSpPr>
            <a:spLocks noGrp="1"/>
          </p:cNvSpPr>
          <p:nvPr>
            <p:ph sz="half" idx="2"/>
          </p:nvPr>
        </p:nvSpPr>
        <p:spPr>
          <a:xfrm>
            <a:off x="6515942" y="1961873"/>
            <a:ext cx="5676057" cy="4743727"/>
          </a:xfrm>
        </p:spPr>
        <p:txBody>
          <a:bodyPr>
            <a:noAutofit/>
          </a:bodyPr>
          <a:lstStyle/>
          <a:p>
            <a:pPr marL="0" indent="0" algn="ctr">
              <a:buNone/>
            </a:pPr>
            <a:r>
              <a:rPr lang="en-US" sz="2400" b="1" dirty="0">
                <a:solidFill>
                  <a:schemeClr val="tx1"/>
                </a:solidFill>
                <a:latin typeface="Arial" panose="020B0604020202020204" pitchFamily="34" charset="0"/>
                <a:cs typeface="Arial" panose="020B0604020202020204" pitchFamily="34" charset="0"/>
              </a:rPr>
              <a:t>Implications</a:t>
            </a:r>
          </a:p>
          <a:p>
            <a:pPr marL="0" indent="0">
              <a:buNone/>
            </a:pPr>
            <a:r>
              <a:rPr lang="en-US" sz="1800" dirty="0">
                <a:solidFill>
                  <a:schemeClr val="tx1"/>
                </a:solidFill>
                <a:latin typeface="Arial" panose="020B0604020202020204" pitchFamily="34" charset="0"/>
                <a:cs typeface="Arial" panose="020B0604020202020204" pitchFamily="34" charset="0"/>
              </a:rPr>
              <a:t>OPA should strive to continue the positive financial performance, while better communicating amenity profitability.</a:t>
            </a:r>
          </a:p>
          <a:p>
            <a:pPr marL="0" indent="0">
              <a:buNone/>
            </a:pPr>
            <a:r>
              <a:rPr lang="en-US" sz="1800" dirty="0">
                <a:solidFill>
                  <a:schemeClr val="tx1"/>
                </a:solidFill>
                <a:latin typeface="Arial" panose="020B0604020202020204" pitchFamily="34" charset="0"/>
                <a:cs typeface="Arial" panose="020B0604020202020204" pitchFamily="34" charset="0"/>
              </a:rPr>
              <a:t>OPA should continue to track satisfaction, and aspire to improve when possible. </a:t>
            </a:r>
          </a:p>
          <a:p>
            <a:pPr marL="0" indent="0">
              <a:buNone/>
            </a:pPr>
            <a:r>
              <a:rPr lang="en-US" sz="1800" dirty="0">
                <a:solidFill>
                  <a:schemeClr val="tx1"/>
                </a:solidFill>
                <a:latin typeface="Arial" panose="020B0604020202020204" pitchFamily="34" charset="0"/>
                <a:cs typeface="Arial" panose="020B0604020202020204" pitchFamily="34" charset="0"/>
              </a:rPr>
              <a:t>OPA should prioritize infrastructure investments, community appearance, and keeping assessments reasonable and appropriate.</a:t>
            </a:r>
            <a:endParaRPr lang="en-US" sz="1800" b="1" dirty="0">
              <a:latin typeface="Arial" panose="020B0604020202020204" pitchFamily="34" charset="0"/>
              <a:cs typeface="Arial" panose="020B0604020202020204" pitchFamily="34" charset="0"/>
            </a:endParaRPr>
          </a:p>
        </p:txBody>
      </p:sp>
      <p:sp>
        <p:nvSpPr>
          <p:cNvPr id="14" name="Arrow: Right 6">
            <a:extLst>
              <a:ext uri="{FF2B5EF4-FFF2-40B4-BE49-F238E27FC236}">
                <a16:creationId xmlns:a16="http://schemas.microsoft.com/office/drawing/2014/main" id="{9D7DEB10-B39C-C74E-A6A6-A3B91633E6D1}"/>
              </a:ext>
            </a:extLst>
          </p:cNvPr>
          <p:cNvSpPr/>
          <p:nvPr/>
        </p:nvSpPr>
        <p:spPr>
          <a:xfrm>
            <a:off x="5712317" y="2681897"/>
            <a:ext cx="69321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6">
            <a:extLst>
              <a:ext uri="{FF2B5EF4-FFF2-40B4-BE49-F238E27FC236}">
                <a16:creationId xmlns:a16="http://schemas.microsoft.com/office/drawing/2014/main" id="{993A9F56-C7EF-0A44-B1EF-B3CA900D4237}"/>
              </a:ext>
            </a:extLst>
          </p:cNvPr>
          <p:cNvSpPr/>
          <p:nvPr/>
        </p:nvSpPr>
        <p:spPr>
          <a:xfrm>
            <a:off x="5712317" y="3606766"/>
            <a:ext cx="69321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Right 6">
            <a:extLst>
              <a:ext uri="{FF2B5EF4-FFF2-40B4-BE49-F238E27FC236}">
                <a16:creationId xmlns:a16="http://schemas.microsoft.com/office/drawing/2014/main" id="{0443C8B3-0268-1344-88DA-1B9E757C0F08}"/>
              </a:ext>
            </a:extLst>
          </p:cNvPr>
          <p:cNvSpPr/>
          <p:nvPr/>
        </p:nvSpPr>
        <p:spPr>
          <a:xfrm>
            <a:off x="5712316" y="4531635"/>
            <a:ext cx="69321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29311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155FC-5D5D-4F2A-8DE1-10637F38238E}"/>
              </a:ext>
            </a:extLst>
          </p:cNvPr>
          <p:cNvSpPr>
            <a:spLocks noGrp="1"/>
          </p:cNvSpPr>
          <p:nvPr>
            <p:ph type="title"/>
          </p:nvPr>
        </p:nvSpPr>
        <p:spPr>
          <a:xfrm>
            <a:off x="249140" y="326149"/>
            <a:ext cx="10058400" cy="1450757"/>
          </a:xfrm>
        </p:spPr>
        <p:txBody>
          <a:bodyPr>
            <a:normAutofit/>
          </a:bodyPr>
          <a:lstStyle/>
          <a:p>
            <a:r>
              <a:rPr lang="en-US" sz="3600" b="1" dirty="0">
                <a:latin typeface="Arial" panose="020B0604020202020204" pitchFamily="34" charset="0"/>
                <a:cs typeface="Arial" panose="020B0604020202020204" pitchFamily="34" charset="0"/>
              </a:rPr>
              <a:t>Conclusions &amp; Implications Summary</a:t>
            </a:r>
          </a:p>
        </p:txBody>
      </p:sp>
      <p:sp>
        <p:nvSpPr>
          <p:cNvPr id="3" name="Content Placeholder 2">
            <a:extLst>
              <a:ext uri="{FF2B5EF4-FFF2-40B4-BE49-F238E27FC236}">
                <a16:creationId xmlns:a16="http://schemas.microsoft.com/office/drawing/2014/main" id="{461E9271-8553-4444-8A9D-F76CE8B1DC10}"/>
              </a:ext>
            </a:extLst>
          </p:cNvPr>
          <p:cNvSpPr>
            <a:spLocks noGrp="1"/>
          </p:cNvSpPr>
          <p:nvPr>
            <p:ph sz="half" idx="1"/>
          </p:nvPr>
        </p:nvSpPr>
        <p:spPr>
          <a:xfrm>
            <a:off x="106018" y="1961873"/>
            <a:ext cx="5606298" cy="4526794"/>
          </a:xfrm>
        </p:spPr>
        <p:txBody>
          <a:bodyPr>
            <a:normAutofit/>
          </a:bodyPr>
          <a:lstStyle/>
          <a:p>
            <a:pPr algn="ctr"/>
            <a:r>
              <a:rPr lang="en-US" sz="2400" b="1" dirty="0">
                <a:latin typeface="Arial" panose="020B0604020202020204" pitchFamily="34" charset="0"/>
                <a:cs typeface="Arial" panose="020B0604020202020204" pitchFamily="34" charset="0"/>
              </a:rPr>
              <a:t>Conclusions</a:t>
            </a:r>
          </a:p>
          <a:p>
            <a:pPr marL="0" indent="0">
              <a:buNone/>
            </a:pPr>
            <a:r>
              <a:rPr lang="en-US" sz="1800" dirty="0">
                <a:solidFill>
                  <a:schemeClr val="tx1"/>
                </a:solidFill>
                <a:latin typeface="Arial" panose="020B0604020202020204" pitchFamily="34" charset="0"/>
                <a:cs typeface="Arial" panose="020B0604020202020204" pitchFamily="34" charset="0"/>
              </a:rPr>
              <a:t>There was higher positive support for investing in current amenities vs. investing in new amenities. Overall, those who used amenities were very satisfied.</a:t>
            </a:r>
          </a:p>
          <a:p>
            <a:pPr marL="0" indent="0">
              <a:buNone/>
            </a:pPr>
            <a:r>
              <a:rPr lang="en-US" sz="1800" dirty="0">
                <a:solidFill>
                  <a:schemeClr val="tx1"/>
                </a:solidFill>
                <a:latin typeface="Arial" panose="020B0604020202020204" pitchFamily="34" charset="0"/>
                <a:cs typeface="Arial" panose="020B0604020202020204" pitchFamily="34" charset="0"/>
              </a:rPr>
              <a:t>All five core values had high importance, and transparency was identified as the #1 issue to address.</a:t>
            </a:r>
          </a:p>
          <a:p>
            <a:pPr marL="0" indent="0">
              <a:buNone/>
            </a:pPr>
            <a:r>
              <a:rPr lang="en-US" sz="1800" dirty="0">
                <a:solidFill>
                  <a:schemeClr val="tx1"/>
                </a:solidFill>
                <a:latin typeface="Arial" panose="020B0604020202020204" pitchFamily="34" charset="0"/>
                <a:cs typeface="Arial" panose="020B0604020202020204" pitchFamily="34" charset="0"/>
              </a:rPr>
              <a:t>Three of the top five “Issues/Opportunities” identified were electronic voting, higher amenity premiums for nonresidents, and support for increased enforcement of covenants and regulations.</a:t>
            </a:r>
          </a:p>
          <a:p>
            <a:pPr marL="0" indent="0">
              <a:buNone/>
            </a:pPr>
            <a:endParaRPr lang="en-US" sz="1800" b="1" dirty="0">
              <a:latin typeface="Arial" panose="020B0604020202020204" pitchFamily="34" charset="0"/>
              <a:cs typeface="Arial" panose="020B0604020202020204" pitchFamily="34" charset="0"/>
            </a:endParaRPr>
          </a:p>
          <a:p>
            <a:endParaRPr lang="en-US" sz="1800" b="1" dirty="0">
              <a:solidFill>
                <a:srgbClr val="FF0000"/>
              </a:solidFill>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FB8A4351-AFCD-45F1-ADD6-F705D0468500}"/>
              </a:ext>
            </a:extLst>
          </p:cNvPr>
          <p:cNvSpPr>
            <a:spLocks noGrp="1"/>
          </p:cNvSpPr>
          <p:nvPr>
            <p:ph sz="half" idx="2"/>
          </p:nvPr>
        </p:nvSpPr>
        <p:spPr>
          <a:xfrm>
            <a:off x="6515942" y="1961873"/>
            <a:ext cx="5676057" cy="4743727"/>
          </a:xfrm>
        </p:spPr>
        <p:txBody>
          <a:bodyPr>
            <a:noAutofit/>
          </a:bodyPr>
          <a:lstStyle/>
          <a:p>
            <a:pPr marL="0" indent="0" algn="ctr">
              <a:buNone/>
            </a:pPr>
            <a:r>
              <a:rPr lang="en-US" sz="2400" b="1" dirty="0">
                <a:solidFill>
                  <a:schemeClr val="tx1"/>
                </a:solidFill>
                <a:latin typeface="Arial" panose="020B0604020202020204" pitchFamily="34" charset="0"/>
                <a:cs typeface="Arial" panose="020B0604020202020204" pitchFamily="34" charset="0"/>
              </a:rPr>
              <a:t>Implications</a:t>
            </a:r>
          </a:p>
          <a:p>
            <a:pPr marL="0" indent="0">
              <a:buNone/>
            </a:pPr>
            <a:r>
              <a:rPr lang="en-US" sz="1800" dirty="0">
                <a:solidFill>
                  <a:schemeClr val="tx1"/>
                </a:solidFill>
                <a:latin typeface="Arial" panose="020B0604020202020204" pitchFamily="34" charset="0"/>
                <a:cs typeface="Arial" panose="020B0604020202020204" pitchFamily="34" charset="0"/>
              </a:rPr>
              <a:t>OPA should continue to improve current amenities and track amenity usage, satisfaction and ROI*</a:t>
            </a:r>
          </a:p>
          <a:p>
            <a:pPr marL="0" indent="0">
              <a:buNone/>
            </a:pPr>
            <a:r>
              <a:rPr lang="en-US" sz="1800" dirty="0">
                <a:solidFill>
                  <a:schemeClr val="tx1"/>
                </a:solidFill>
                <a:latin typeface="Arial" panose="020B0604020202020204" pitchFamily="34" charset="0"/>
                <a:cs typeface="Arial" panose="020B0604020202020204" pitchFamily="34" charset="0"/>
              </a:rPr>
              <a:t>OPA should adopt, embrace and activate the six core values of Integrity, Accountability, Collaboration, Respect, Sustainability and Transparency.</a:t>
            </a:r>
          </a:p>
          <a:p>
            <a:pPr marL="0" indent="0">
              <a:buNone/>
            </a:pPr>
            <a:r>
              <a:rPr lang="en-US" sz="1800" dirty="0">
                <a:solidFill>
                  <a:schemeClr val="tx1"/>
                </a:solidFill>
                <a:latin typeface="Arial" panose="020B0604020202020204" pitchFamily="34" charset="0"/>
                <a:cs typeface="Arial" panose="020B0604020202020204" pitchFamily="34" charset="0"/>
              </a:rPr>
              <a:t>OPA could increase satisfaction and profitability through electronic voting, higher nonresident amenity fees, and enhanced enforcement of covenants &amp; regulations.</a:t>
            </a:r>
          </a:p>
          <a:p>
            <a:pPr marL="0" indent="0">
              <a:buNone/>
            </a:pPr>
            <a:endParaRPr lang="en-US" sz="1800" b="1" dirty="0">
              <a:latin typeface="Arial" panose="020B0604020202020204" pitchFamily="34" charset="0"/>
              <a:cs typeface="Arial" panose="020B0604020202020204" pitchFamily="34" charset="0"/>
            </a:endParaRPr>
          </a:p>
        </p:txBody>
      </p:sp>
      <p:sp>
        <p:nvSpPr>
          <p:cNvPr id="9" name="Arrow: Right 6">
            <a:extLst>
              <a:ext uri="{FF2B5EF4-FFF2-40B4-BE49-F238E27FC236}">
                <a16:creationId xmlns:a16="http://schemas.microsoft.com/office/drawing/2014/main" id="{0B152861-4191-384D-9839-F81B7EAA8B26}"/>
              </a:ext>
            </a:extLst>
          </p:cNvPr>
          <p:cNvSpPr/>
          <p:nvPr/>
        </p:nvSpPr>
        <p:spPr>
          <a:xfrm>
            <a:off x="5712317" y="2681897"/>
            <a:ext cx="69321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6">
            <a:extLst>
              <a:ext uri="{FF2B5EF4-FFF2-40B4-BE49-F238E27FC236}">
                <a16:creationId xmlns:a16="http://schemas.microsoft.com/office/drawing/2014/main" id="{C82E4B24-0ACF-E64C-92A0-AD674EA1476F}"/>
              </a:ext>
            </a:extLst>
          </p:cNvPr>
          <p:cNvSpPr/>
          <p:nvPr/>
        </p:nvSpPr>
        <p:spPr>
          <a:xfrm>
            <a:off x="5712317" y="3606766"/>
            <a:ext cx="69321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6">
            <a:extLst>
              <a:ext uri="{FF2B5EF4-FFF2-40B4-BE49-F238E27FC236}">
                <a16:creationId xmlns:a16="http://schemas.microsoft.com/office/drawing/2014/main" id="{0BCC984B-0AE4-B849-B958-5488A181D34C}"/>
              </a:ext>
            </a:extLst>
          </p:cNvPr>
          <p:cNvSpPr/>
          <p:nvPr/>
        </p:nvSpPr>
        <p:spPr>
          <a:xfrm>
            <a:off x="5712316" y="4531635"/>
            <a:ext cx="69321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CAAC264-BC7F-481B-9B10-45AD9FF9D8C0}"/>
              </a:ext>
            </a:extLst>
          </p:cNvPr>
          <p:cNvSpPr txBox="1"/>
          <p:nvPr/>
        </p:nvSpPr>
        <p:spPr>
          <a:xfrm>
            <a:off x="249140" y="6488667"/>
            <a:ext cx="2286203" cy="338554"/>
          </a:xfrm>
          <a:prstGeom prst="rect">
            <a:avLst/>
          </a:prstGeom>
          <a:noFill/>
        </p:spPr>
        <p:txBody>
          <a:bodyPr wrap="none" rtlCol="0">
            <a:spAutoFit/>
          </a:bodyPr>
          <a:lstStyle/>
          <a:p>
            <a:r>
              <a:rPr lang="en-US" sz="1600" dirty="0">
                <a:solidFill>
                  <a:schemeClr val="bg1"/>
                </a:solidFill>
                <a:latin typeface="Arial" panose="020B0604020202020204" pitchFamily="34" charset="0"/>
                <a:cs typeface="Arial" panose="020B0604020202020204" pitchFamily="34" charset="0"/>
              </a:rPr>
              <a:t>* Return on Investment</a:t>
            </a:r>
          </a:p>
        </p:txBody>
      </p:sp>
    </p:spTree>
    <p:extLst>
      <p:ext uri="{BB962C8B-B14F-4D97-AF65-F5344CB8AC3E}">
        <p14:creationId xmlns:p14="http://schemas.microsoft.com/office/powerpoint/2010/main" val="19201825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A2C55-1D97-41C3-895F-D9C4456D4F5D}"/>
              </a:ext>
            </a:extLst>
          </p:cNvPr>
          <p:cNvSpPr>
            <a:spLocks noGrp="1"/>
          </p:cNvSpPr>
          <p:nvPr>
            <p:ph type="title"/>
          </p:nvPr>
        </p:nvSpPr>
        <p:spPr>
          <a:xfrm>
            <a:off x="321515" y="286602"/>
            <a:ext cx="10058400" cy="1450757"/>
          </a:xfrm>
        </p:spPr>
        <p:txBody>
          <a:bodyPr>
            <a:normAutofit/>
          </a:bodyPr>
          <a:lstStyle/>
          <a:p>
            <a:r>
              <a:rPr lang="en-US" sz="3200" b="1" dirty="0">
                <a:latin typeface="Arial" panose="020B0604020202020204" pitchFamily="34" charset="0"/>
                <a:cs typeface="Arial" panose="020B0604020202020204" pitchFamily="34" charset="0"/>
              </a:rPr>
              <a:t>Agenda</a:t>
            </a:r>
          </a:p>
        </p:txBody>
      </p:sp>
      <p:sp>
        <p:nvSpPr>
          <p:cNvPr id="3" name="Content Placeholder 2">
            <a:extLst>
              <a:ext uri="{FF2B5EF4-FFF2-40B4-BE49-F238E27FC236}">
                <a16:creationId xmlns:a16="http://schemas.microsoft.com/office/drawing/2014/main" id="{7F2233CF-BC3F-4686-A1F4-9368EF407B30}"/>
              </a:ext>
            </a:extLst>
          </p:cNvPr>
          <p:cNvSpPr>
            <a:spLocks noGrp="1"/>
          </p:cNvSpPr>
          <p:nvPr>
            <p:ph idx="1"/>
          </p:nvPr>
        </p:nvSpPr>
        <p:spPr>
          <a:xfrm>
            <a:off x="321515" y="1688295"/>
            <a:ext cx="11641589" cy="4883103"/>
          </a:xfrm>
        </p:spPr>
        <p:txBody>
          <a:bodyPr>
            <a:normAutofit fontScale="92500" lnSpcReduction="10000"/>
          </a:bodyPr>
          <a:lstStyle/>
          <a:p>
            <a:pPr marL="0" indent="0">
              <a:buNone/>
            </a:pPr>
            <a:endParaRPr lang="en-US" b="1"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Review work-session agenda &amp; objectives						9:00-9:15</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Review situation analysis &amp; conclusions/implications					9:15-9:50</a:t>
            </a:r>
          </a:p>
          <a:p>
            <a:pPr lvl="1">
              <a:buFont typeface="Arial" panose="020B0604020202020204" pitchFamily="34" charset="0"/>
              <a:buChar char="•"/>
            </a:pPr>
            <a:r>
              <a:rPr lang="en-US" sz="2600" b="1" dirty="0">
                <a:latin typeface="Arial" panose="020B0604020202020204" pitchFamily="34" charset="0"/>
                <a:cs typeface="Arial" panose="020B0604020202020204" pitchFamily="34" charset="0"/>
              </a:rPr>
              <a:t>Get input/feedback and/or alignment on analysis, conclusions	9:50-10:10</a:t>
            </a:r>
          </a:p>
          <a:p>
            <a:pPr marL="201168" lvl="1" indent="0">
              <a:buNone/>
            </a:pPr>
            <a:r>
              <a:rPr lang="en-US" sz="2600" b="1" dirty="0">
                <a:latin typeface="Arial" panose="020B0604020202020204" pitchFamily="34" charset="0"/>
                <a:cs typeface="Arial" panose="020B0604020202020204" pitchFamily="34" charset="0"/>
              </a:rPr>
              <a:t>  &amp; implications	</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Public comments									10:10-10:20</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Start to develop preliminary 5-year goals for Ocean Pines*				10:20-10:45</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Review next steps/timing						 		10:45-10:50</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Public comments									10:50-11:00				</a:t>
            </a:r>
            <a:r>
              <a:rPr lang="en-US" dirty="0">
                <a:latin typeface="Arial" panose="020B0604020202020204" pitchFamily="34" charset="0"/>
                <a:cs typeface="Arial" panose="020B0604020202020204" pitchFamily="34" charset="0"/>
              </a:rPr>
              <a:t>																							 :							</a:t>
            </a:r>
          </a:p>
          <a:p>
            <a:pPr marL="201168" lvl="1" indent="0">
              <a:buNone/>
            </a:pPr>
            <a:r>
              <a:rPr lang="en-US" dirty="0">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E60E3972-24F2-4C5D-A976-5350D8481631}"/>
              </a:ext>
            </a:extLst>
          </p:cNvPr>
          <p:cNvSpPr txBox="1"/>
          <p:nvPr/>
        </p:nvSpPr>
        <p:spPr>
          <a:xfrm>
            <a:off x="1188164" y="5169705"/>
            <a:ext cx="10243638" cy="646331"/>
          </a:xfrm>
          <a:prstGeom prst="rect">
            <a:avLst/>
          </a:prstGeom>
          <a:noFill/>
        </p:spPr>
        <p:txBody>
          <a:bodyPr wrap="none" rtlCol="0">
            <a:spAutoFit/>
          </a:bodyPr>
          <a:lstStyle/>
          <a:p>
            <a:r>
              <a:rPr lang="en-US" dirty="0"/>
              <a:t>*Time permitting. Note-If there is significant input and or feedback to the situation analysis, we will not </a:t>
            </a:r>
          </a:p>
          <a:p>
            <a:r>
              <a:rPr lang="en-US" dirty="0"/>
              <a:t>   move to preliminary goal setting</a:t>
            </a:r>
          </a:p>
        </p:txBody>
      </p:sp>
      <p:sp>
        <p:nvSpPr>
          <p:cNvPr id="5" name="TextBox 4">
            <a:extLst>
              <a:ext uri="{FF2B5EF4-FFF2-40B4-BE49-F238E27FC236}">
                <a16:creationId xmlns:a16="http://schemas.microsoft.com/office/drawing/2014/main" id="{C4A96A0B-7705-436F-B7FC-7F53CF9E25DC}"/>
              </a:ext>
            </a:extLst>
          </p:cNvPr>
          <p:cNvSpPr txBox="1"/>
          <p:nvPr/>
        </p:nvSpPr>
        <p:spPr>
          <a:xfrm>
            <a:off x="1020490" y="5836296"/>
            <a:ext cx="9375965"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We may be flexible with the agenda but  we will end at 11:00 AM</a:t>
            </a:r>
          </a:p>
        </p:txBody>
      </p:sp>
    </p:spTree>
    <p:extLst>
      <p:ext uri="{BB962C8B-B14F-4D97-AF65-F5344CB8AC3E}">
        <p14:creationId xmlns:p14="http://schemas.microsoft.com/office/powerpoint/2010/main" val="23952098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A5DC7-AA7D-44FE-AF97-093AB2C6754C}"/>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Feedback on Situation Analysis Initial Draft</a:t>
            </a:r>
          </a:p>
        </p:txBody>
      </p:sp>
      <p:sp>
        <p:nvSpPr>
          <p:cNvPr id="3" name="Content Placeholder 2">
            <a:extLst>
              <a:ext uri="{FF2B5EF4-FFF2-40B4-BE49-F238E27FC236}">
                <a16:creationId xmlns:a16="http://schemas.microsoft.com/office/drawing/2014/main" id="{23851BDC-2641-435D-B3DE-74C0FFD971C2}"/>
              </a:ext>
            </a:extLst>
          </p:cNvPr>
          <p:cNvSpPr>
            <a:spLocks noGrp="1"/>
          </p:cNvSpPr>
          <p:nvPr>
            <p:ph idx="1"/>
          </p:nvPr>
        </p:nvSpPr>
        <p:spPr>
          <a:xfrm>
            <a:off x="772814" y="2093453"/>
            <a:ext cx="10598191" cy="3760891"/>
          </a:xfrm>
        </p:spPr>
        <p:txBody>
          <a:bodyPr>
            <a:normAutofit/>
          </a:bodyPr>
          <a:lstStyle/>
          <a:p>
            <a:pPr>
              <a:buFont typeface="Arial" panose="020B0604020202020204" pitchFamily="34" charset="0"/>
              <a:buChar char="•"/>
            </a:pPr>
            <a:r>
              <a:rPr lang="en-US" sz="2400" dirty="0">
                <a:latin typeface="Arial" panose="020B0604020202020204" pitchFamily="34" charset="0"/>
                <a:cs typeface="Arial" panose="020B0604020202020204" pitchFamily="34" charset="0"/>
              </a:rPr>
              <a:t>   Missing anything?</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   Feedback?</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   Surprises?</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  Agreement on conclusions and implications?</a:t>
            </a:r>
          </a:p>
          <a:p>
            <a:pPr marL="0" indent="0">
              <a:buNone/>
            </a:pPr>
            <a:endParaRPr lang="en-US" sz="24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lvl="1">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5D1BE57-A137-47AE-B601-B855175CFBC8}"/>
              </a:ext>
            </a:extLst>
          </p:cNvPr>
          <p:cNvSpPr txBox="1"/>
          <p:nvPr/>
        </p:nvSpPr>
        <p:spPr>
          <a:xfrm>
            <a:off x="648858" y="4778478"/>
            <a:ext cx="10955243" cy="461665"/>
          </a:xfrm>
          <a:prstGeom prst="rect">
            <a:avLst/>
          </a:prstGeom>
          <a:noFill/>
        </p:spPr>
        <p:txBody>
          <a:bodyPr wrap="none" rtlCol="0">
            <a:spAutoFit/>
          </a:bodyPr>
          <a:lstStyle/>
          <a:p>
            <a:pPr algn="ctr"/>
            <a:r>
              <a:rPr lang="en-US" sz="2400" b="1" dirty="0">
                <a:latin typeface="Arial" panose="020B0604020202020204" pitchFamily="34" charset="0"/>
                <a:cs typeface="Arial" panose="020B0604020202020204" pitchFamily="34" charset="0"/>
              </a:rPr>
              <a:t>Pass out/refer to one page summary of conclusions &amp; recommendations</a:t>
            </a:r>
          </a:p>
        </p:txBody>
      </p:sp>
    </p:spTree>
    <p:extLst>
      <p:ext uri="{BB962C8B-B14F-4D97-AF65-F5344CB8AC3E}">
        <p14:creationId xmlns:p14="http://schemas.microsoft.com/office/powerpoint/2010/main" val="19480282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C0B6F-A44C-4594-BF86-334B664516E1}"/>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Comments/Questions/Feedback</a:t>
            </a:r>
          </a:p>
        </p:txBody>
      </p:sp>
      <p:sp>
        <p:nvSpPr>
          <p:cNvPr id="3" name="Content Placeholder 2">
            <a:extLst>
              <a:ext uri="{FF2B5EF4-FFF2-40B4-BE49-F238E27FC236}">
                <a16:creationId xmlns:a16="http://schemas.microsoft.com/office/drawing/2014/main" id="{3BF8F587-EE1F-4D91-9FDB-6C88FD2034CB}"/>
              </a:ext>
            </a:extLst>
          </p:cNvPr>
          <p:cNvSpPr>
            <a:spLocks noGrp="1"/>
          </p:cNvSpPr>
          <p:nvPr>
            <p:ph idx="1"/>
          </p:nvPr>
        </p:nvSpPr>
        <p:spPr/>
        <p:txBody>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4319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C0B6F-A44C-4594-BF86-334B664516E1}"/>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Comments/Questions/Feedback</a:t>
            </a:r>
          </a:p>
        </p:txBody>
      </p:sp>
      <p:sp>
        <p:nvSpPr>
          <p:cNvPr id="3" name="Content Placeholder 2">
            <a:extLst>
              <a:ext uri="{FF2B5EF4-FFF2-40B4-BE49-F238E27FC236}">
                <a16:creationId xmlns:a16="http://schemas.microsoft.com/office/drawing/2014/main" id="{3BF8F587-EE1F-4D91-9FDB-6C88FD2034CB}"/>
              </a:ext>
            </a:extLst>
          </p:cNvPr>
          <p:cNvSpPr>
            <a:spLocks noGrp="1"/>
          </p:cNvSpPr>
          <p:nvPr>
            <p:ph idx="1"/>
          </p:nvPr>
        </p:nvSpPr>
        <p:spPr/>
        <p:txBody>
          <a:bodyPr/>
          <a:lstStyle/>
          <a:p>
            <a:pPr>
              <a:buFont typeface="Arial" panose="020B0604020202020204" pitchFamily="34" charset="0"/>
              <a:buChar char="•"/>
            </a:pPr>
            <a:r>
              <a:rPr lang="en-US" dirty="0"/>
              <a:t>  </a:t>
            </a:r>
          </a:p>
        </p:txBody>
      </p:sp>
    </p:spTree>
    <p:extLst>
      <p:ext uri="{BB962C8B-B14F-4D97-AF65-F5344CB8AC3E}">
        <p14:creationId xmlns:p14="http://schemas.microsoft.com/office/powerpoint/2010/main" val="35860669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A2C55-1D97-41C3-895F-D9C4456D4F5D}"/>
              </a:ext>
            </a:extLst>
          </p:cNvPr>
          <p:cNvSpPr>
            <a:spLocks noGrp="1"/>
          </p:cNvSpPr>
          <p:nvPr>
            <p:ph type="title"/>
          </p:nvPr>
        </p:nvSpPr>
        <p:spPr>
          <a:xfrm>
            <a:off x="321515" y="286602"/>
            <a:ext cx="10058400" cy="1450757"/>
          </a:xfrm>
        </p:spPr>
        <p:txBody>
          <a:bodyPr>
            <a:normAutofit/>
          </a:bodyPr>
          <a:lstStyle/>
          <a:p>
            <a:r>
              <a:rPr lang="en-US" sz="3200" b="1" dirty="0">
                <a:latin typeface="Arial" panose="020B0604020202020204" pitchFamily="34" charset="0"/>
                <a:cs typeface="Arial" panose="020B0604020202020204" pitchFamily="34" charset="0"/>
              </a:rPr>
              <a:t>Agenda</a:t>
            </a:r>
          </a:p>
        </p:txBody>
      </p:sp>
      <p:sp>
        <p:nvSpPr>
          <p:cNvPr id="3" name="Content Placeholder 2">
            <a:extLst>
              <a:ext uri="{FF2B5EF4-FFF2-40B4-BE49-F238E27FC236}">
                <a16:creationId xmlns:a16="http://schemas.microsoft.com/office/drawing/2014/main" id="{7F2233CF-BC3F-4686-A1F4-9368EF407B30}"/>
              </a:ext>
            </a:extLst>
          </p:cNvPr>
          <p:cNvSpPr>
            <a:spLocks noGrp="1"/>
          </p:cNvSpPr>
          <p:nvPr>
            <p:ph idx="1"/>
          </p:nvPr>
        </p:nvSpPr>
        <p:spPr>
          <a:xfrm>
            <a:off x="321515" y="1688295"/>
            <a:ext cx="11641589" cy="4883103"/>
          </a:xfrm>
        </p:spPr>
        <p:txBody>
          <a:bodyPr>
            <a:normAutofit fontScale="92500"/>
          </a:bodyPr>
          <a:lstStyle/>
          <a:p>
            <a:pPr marL="0" indent="0">
              <a:buNone/>
            </a:pPr>
            <a:endParaRPr lang="en-US" b="1"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Review work-session agenda &amp; objectives						9:00-9:15</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Review situation analysis &amp; conclusions/implications					9:15-9:50</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Get input/feedback and/or alignment on analysis, conclusions &amp; implications		9:50-10:10</a:t>
            </a:r>
          </a:p>
          <a:p>
            <a:pPr lvl="1">
              <a:buFont typeface="Arial" panose="020B0604020202020204" pitchFamily="34" charset="0"/>
              <a:buChar char="•"/>
            </a:pPr>
            <a:r>
              <a:rPr lang="en-US" sz="2600" b="1" dirty="0">
                <a:latin typeface="Arial" panose="020B0604020202020204" pitchFamily="34" charset="0"/>
                <a:cs typeface="Arial" panose="020B0604020202020204" pitchFamily="34" charset="0"/>
              </a:rPr>
              <a:t>Public comments							        10:10-10:20</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Start to develop preliminary 5-year goals for Ocean Pines*				10:20-10:45</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Review next steps/timing						 		10:45-10:50</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Public comments									10:50-11:00				</a:t>
            </a:r>
            <a:r>
              <a:rPr lang="en-US" dirty="0">
                <a:latin typeface="Arial" panose="020B0604020202020204" pitchFamily="34" charset="0"/>
                <a:cs typeface="Arial" panose="020B0604020202020204" pitchFamily="34" charset="0"/>
              </a:rPr>
              <a:t>																							 :							</a:t>
            </a:r>
          </a:p>
          <a:p>
            <a:pPr marL="201168" lvl="1" indent="0">
              <a:buNone/>
            </a:pPr>
            <a:r>
              <a:rPr lang="en-US" dirty="0">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E60E3972-24F2-4C5D-A976-5350D8481631}"/>
              </a:ext>
            </a:extLst>
          </p:cNvPr>
          <p:cNvSpPr txBox="1"/>
          <p:nvPr/>
        </p:nvSpPr>
        <p:spPr>
          <a:xfrm>
            <a:off x="1188164" y="5169705"/>
            <a:ext cx="10243638" cy="646331"/>
          </a:xfrm>
          <a:prstGeom prst="rect">
            <a:avLst/>
          </a:prstGeom>
          <a:noFill/>
        </p:spPr>
        <p:txBody>
          <a:bodyPr wrap="none" rtlCol="0">
            <a:spAutoFit/>
          </a:bodyPr>
          <a:lstStyle/>
          <a:p>
            <a:r>
              <a:rPr lang="en-US" dirty="0"/>
              <a:t>*Time permitting. Note-If there is significant input and or feedback to the situation analysis, we will not </a:t>
            </a:r>
          </a:p>
          <a:p>
            <a:r>
              <a:rPr lang="en-US" dirty="0"/>
              <a:t>   move to preliminary goal setting</a:t>
            </a:r>
          </a:p>
        </p:txBody>
      </p:sp>
      <p:sp>
        <p:nvSpPr>
          <p:cNvPr id="5" name="TextBox 4">
            <a:extLst>
              <a:ext uri="{FF2B5EF4-FFF2-40B4-BE49-F238E27FC236}">
                <a16:creationId xmlns:a16="http://schemas.microsoft.com/office/drawing/2014/main" id="{C4A96A0B-7705-436F-B7FC-7F53CF9E25DC}"/>
              </a:ext>
            </a:extLst>
          </p:cNvPr>
          <p:cNvSpPr txBox="1"/>
          <p:nvPr/>
        </p:nvSpPr>
        <p:spPr>
          <a:xfrm>
            <a:off x="760198" y="5816036"/>
            <a:ext cx="10554171"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We may need to be flexible with the agenda but  we will end at 11:00 AM</a:t>
            </a:r>
          </a:p>
        </p:txBody>
      </p:sp>
    </p:spTree>
    <p:extLst>
      <p:ext uri="{BB962C8B-B14F-4D97-AF65-F5344CB8AC3E}">
        <p14:creationId xmlns:p14="http://schemas.microsoft.com/office/powerpoint/2010/main" val="1458914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ee the source image">
            <a:extLst>
              <a:ext uri="{FF2B5EF4-FFF2-40B4-BE49-F238E27FC236}">
                <a16:creationId xmlns:a16="http://schemas.microsoft.com/office/drawing/2014/main" id="{5CE86E97-1B83-4883-9876-FBD0F105D7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421" y="258970"/>
            <a:ext cx="8436076" cy="58624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E7B0E9E-1024-4773-A6B0-4EBE09ACB84E}"/>
              </a:ext>
            </a:extLst>
          </p:cNvPr>
          <p:cNvSpPr txBox="1"/>
          <p:nvPr/>
        </p:nvSpPr>
        <p:spPr>
          <a:xfrm>
            <a:off x="9151927" y="2166243"/>
            <a:ext cx="2574744" cy="1569660"/>
          </a:xfrm>
          <a:prstGeom prst="rect">
            <a:avLst/>
          </a:prstGeom>
          <a:noFill/>
        </p:spPr>
        <p:txBody>
          <a:bodyPr wrap="none" rtlCol="0">
            <a:spAutoFit/>
          </a:bodyPr>
          <a:lstStyle/>
          <a:p>
            <a:pPr algn="ctr"/>
            <a:r>
              <a:rPr lang="en-US" sz="2400" b="1" dirty="0">
                <a:latin typeface="Arial" panose="020B0604020202020204" pitchFamily="34" charset="0"/>
                <a:cs typeface="Arial" panose="020B0604020202020204" pitchFamily="34" charset="0"/>
              </a:rPr>
              <a:t>One other thing:</a:t>
            </a:r>
          </a:p>
          <a:p>
            <a:pPr algn="ctr"/>
            <a:r>
              <a:rPr lang="en-US" sz="2400" b="1" dirty="0">
                <a:latin typeface="Arial" panose="020B0604020202020204" pitchFamily="34" charset="0"/>
                <a:cs typeface="Arial" panose="020B0604020202020204" pitchFamily="34" charset="0"/>
              </a:rPr>
              <a:t>It gives you</a:t>
            </a:r>
          </a:p>
          <a:p>
            <a:pPr algn="ctr"/>
            <a:r>
              <a:rPr lang="en-US" sz="2400" b="1" dirty="0">
                <a:latin typeface="Arial" panose="020B0604020202020204" pitchFamily="34" charset="0"/>
                <a:cs typeface="Arial" panose="020B0604020202020204" pitchFamily="34" charset="0"/>
              </a:rPr>
              <a:t>permission to </a:t>
            </a:r>
          </a:p>
          <a:p>
            <a:pPr algn="ctr"/>
            <a:r>
              <a:rPr lang="en-US" sz="2400" b="1" dirty="0">
                <a:latin typeface="Arial" panose="020B0604020202020204" pitchFamily="34" charset="0"/>
                <a:cs typeface="Arial" panose="020B0604020202020204" pitchFamily="34" charset="0"/>
              </a:rPr>
              <a:t>Say NO</a:t>
            </a:r>
          </a:p>
        </p:txBody>
      </p:sp>
    </p:spTree>
    <p:extLst>
      <p:ext uri="{BB962C8B-B14F-4D97-AF65-F5344CB8AC3E}">
        <p14:creationId xmlns:p14="http://schemas.microsoft.com/office/powerpoint/2010/main" val="408824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C0B6F-A44C-4594-BF86-334B664516E1}"/>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Comments/Questions/Feedback</a:t>
            </a:r>
          </a:p>
        </p:txBody>
      </p:sp>
      <p:sp>
        <p:nvSpPr>
          <p:cNvPr id="3" name="Content Placeholder 2">
            <a:extLst>
              <a:ext uri="{FF2B5EF4-FFF2-40B4-BE49-F238E27FC236}">
                <a16:creationId xmlns:a16="http://schemas.microsoft.com/office/drawing/2014/main" id="{3BF8F587-EE1F-4D91-9FDB-6C88FD2034CB}"/>
              </a:ext>
            </a:extLst>
          </p:cNvPr>
          <p:cNvSpPr>
            <a:spLocks noGrp="1"/>
          </p:cNvSpPr>
          <p:nvPr>
            <p:ph idx="1"/>
          </p:nvPr>
        </p:nvSpPr>
        <p:spPr/>
        <p:txBody>
          <a:bodyPr/>
          <a:lstStyle/>
          <a:p>
            <a:pPr>
              <a:buFont typeface="Arial" panose="020B0604020202020204" pitchFamily="34" charset="0"/>
              <a:buChar char="•"/>
            </a:pPr>
            <a:r>
              <a:rPr lang="en-US" dirty="0"/>
              <a:t> </a:t>
            </a:r>
          </a:p>
        </p:txBody>
      </p:sp>
    </p:spTree>
    <p:extLst>
      <p:ext uri="{BB962C8B-B14F-4D97-AF65-F5344CB8AC3E}">
        <p14:creationId xmlns:p14="http://schemas.microsoft.com/office/powerpoint/2010/main" val="20540713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A2C55-1D97-41C3-895F-D9C4456D4F5D}"/>
              </a:ext>
            </a:extLst>
          </p:cNvPr>
          <p:cNvSpPr>
            <a:spLocks noGrp="1"/>
          </p:cNvSpPr>
          <p:nvPr>
            <p:ph type="title"/>
          </p:nvPr>
        </p:nvSpPr>
        <p:spPr>
          <a:xfrm>
            <a:off x="321515" y="286602"/>
            <a:ext cx="10058400" cy="1450757"/>
          </a:xfrm>
        </p:spPr>
        <p:txBody>
          <a:bodyPr>
            <a:normAutofit/>
          </a:bodyPr>
          <a:lstStyle/>
          <a:p>
            <a:r>
              <a:rPr lang="en-US" sz="3200" b="1" dirty="0">
                <a:latin typeface="Arial" panose="020B0604020202020204" pitchFamily="34" charset="0"/>
                <a:cs typeface="Arial" panose="020B0604020202020204" pitchFamily="34" charset="0"/>
              </a:rPr>
              <a:t>Agenda</a:t>
            </a:r>
          </a:p>
        </p:txBody>
      </p:sp>
      <p:sp>
        <p:nvSpPr>
          <p:cNvPr id="3" name="Content Placeholder 2">
            <a:extLst>
              <a:ext uri="{FF2B5EF4-FFF2-40B4-BE49-F238E27FC236}">
                <a16:creationId xmlns:a16="http://schemas.microsoft.com/office/drawing/2014/main" id="{7F2233CF-BC3F-4686-A1F4-9368EF407B30}"/>
              </a:ext>
            </a:extLst>
          </p:cNvPr>
          <p:cNvSpPr>
            <a:spLocks noGrp="1"/>
          </p:cNvSpPr>
          <p:nvPr>
            <p:ph idx="1"/>
          </p:nvPr>
        </p:nvSpPr>
        <p:spPr>
          <a:xfrm>
            <a:off x="321515" y="1688295"/>
            <a:ext cx="11641589" cy="4883103"/>
          </a:xfrm>
        </p:spPr>
        <p:txBody>
          <a:bodyPr>
            <a:normAutofit fontScale="92500"/>
          </a:bodyPr>
          <a:lstStyle/>
          <a:p>
            <a:pPr marL="0" indent="0">
              <a:buNone/>
            </a:pPr>
            <a:endParaRPr lang="en-US" b="1"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Review work-session agenda &amp; objectives						9:00-9:15</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Review situation analysis &amp; conclusions/implications					9:15-9:50</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Get input/feedback and/or alignment on analysis, conclusions &amp; implications		9:50-10:10</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Public comments									10:10-10:20</a:t>
            </a:r>
          </a:p>
          <a:p>
            <a:pPr lvl="1">
              <a:buFont typeface="Arial" panose="020B0604020202020204" pitchFamily="34" charset="0"/>
              <a:buChar char="•"/>
            </a:pPr>
            <a:r>
              <a:rPr lang="en-US" sz="2600" b="1" dirty="0">
                <a:latin typeface="Arial" panose="020B0604020202020204" pitchFamily="34" charset="0"/>
                <a:cs typeface="Arial" panose="020B0604020202020204" pitchFamily="34" charset="0"/>
              </a:rPr>
              <a:t>Start to develop preliminary 5-year goals for Ocean Pines*	        10:20-10:45</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Review next steps/timing						 		10:45-10:50</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Public comments									10:50-11:00				</a:t>
            </a:r>
            <a:r>
              <a:rPr lang="en-US" dirty="0">
                <a:latin typeface="Arial" panose="020B0604020202020204" pitchFamily="34" charset="0"/>
                <a:cs typeface="Arial" panose="020B0604020202020204" pitchFamily="34" charset="0"/>
              </a:rPr>
              <a:t>																							 :							</a:t>
            </a:r>
          </a:p>
          <a:p>
            <a:pPr marL="201168" lvl="1" indent="0">
              <a:buNone/>
            </a:pPr>
            <a:r>
              <a:rPr lang="en-US" dirty="0">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E60E3972-24F2-4C5D-A976-5350D8481631}"/>
              </a:ext>
            </a:extLst>
          </p:cNvPr>
          <p:cNvSpPr txBox="1"/>
          <p:nvPr/>
        </p:nvSpPr>
        <p:spPr>
          <a:xfrm>
            <a:off x="1188164" y="5169705"/>
            <a:ext cx="10243638" cy="646331"/>
          </a:xfrm>
          <a:prstGeom prst="rect">
            <a:avLst/>
          </a:prstGeom>
          <a:noFill/>
        </p:spPr>
        <p:txBody>
          <a:bodyPr wrap="none" rtlCol="0">
            <a:spAutoFit/>
          </a:bodyPr>
          <a:lstStyle/>
          <a:p>
            <a:r>
              <a:rPr lang="en-US" dirty="0"/>
              <a:t>*Time permitting. Note-If there is significant input and or feedback to the situation analysis, we will not </a:t>
            </a:r>
          </a:p>
          <a:p>
            <a:r>
              <a:rPr lang="en-US" dirty="0"/>
              <a:t>   move to preliminary goal setting</a:t>
            </a:r>
          </a:p>
        </p:txBody>
      </p:sp>
      <p:sp>
        <p:nvSpPr>
          <p:cNvPr id="5" name="TextBox 4">
            <a:extLst>
              <a:ext uri="{FF2B5EF4-FFF2-40B4-BE49-F238E27FC236}">
                <a16:creationId xmlns:a16="http://schemas.microsoft.com/office/drawing/2014/main" id="{C4A96A0B-7705-436F-B7FC-7F53CF9E25DC}"/>
              </a:ext>
            </a:extLst>
          </p:cNvPr>
          <p:cNvSpPr txBox="1"/>
          <p:nvPr/>
        </p:nvSpPr>
        <p:spPr>
          <a:xfrm>
            <a:off x="760198" y="5816036"/>
            <a:ext cx="10554171"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We may need to be flexible with the agenda but  we will end at 11:00 AM</a:t>
            </a:r>
          </a:p>
        </p:txBody>
      </p:sp>
    </p:spTree>
    <p:extLst>
      <p:ext uri="{BB962C8B-B14F-4D97-AF65-F5344CB8AC3E}">
        <p14:creationId xmlns:p14="http://schemas.microsoft.com/office/powerpoint/2010/main" val="39150642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CDF7F-5804-436A-804C-FC98CE65D9CB}"/>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Long-Term (5 year) Goals</a:t>
            </a:r>
          </a:p>
        </p:txBody>
      </p:sp>
      <p:sp>
        <p:nvSpPr>
          <p:cNvPr id="3" name="Content Placeholder 2">
            <a:extLst>
              <a:ext uri="{FF2B5EF4-FFF2-40B4-BE49-F238E27FC236}">
                <a16:creationId xmlns:a16="http://schemas.microsoft.com/office/drawing/2014/main" id="{F2736B5E-7F3F-4F21-B603-1F1F3CF2E094}"/>
              </a:ext>
            </a:extLst>
          </p:cNvPr>
          <p:cNvSpPr>
            <a:spLocks noGrp="1"/>
          </p:cNvSpPr>
          <p:nvPr>
            <p:ph idx="1"/>
          </p:nvPr>
        </p:nvSpPr>
        <p:spPr>
          <a:xfrm>
            <a:off x="830579" y="1917701"/>
            <a:ext cx="11100865" cy="4165599"/>
          </a:xfrm>
        </p:spPr>
        <p:txBody>
          <a:bodyPr>
            <a:normAutofit/>
          </a:bodyPr>
          <a:lstStyle/>
          <a:p>
            <a:pPr>
              <a:buFont typeface="Arial" panose="020B0604020202020204" pitchFamily="34" charset="0"/>
              <a:buChar char="•"/>
            </a:pPr>
            <a:r>
              <a:rPr lang="en-US" sz="2000" dirty="0">
                <a:latin typeface="Arial" panose="020B0604020202020204" pitchFamily="34" charset="0"/>
                <a:cs typeface="Arial" panose="020B0604020202020204" pitchFamily="34" charset="0"/>
              </a:rPr>
              <a:t>  Goal Definition:</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The end toward which effort is directed (Source: Webster)</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What would you like the Ocean Pines Association to accomplish over the next 5 years?</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  Unrelated examples of goals:</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Win World War II</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Grow Reese’s Peanut Butter Cup sales</a:t>
            </a:r>
          </a:p>
          <a:p>
            <a:pPr>
              <a:buFont typeface="Arial" panose="020B0604020202020204" pitchFamily="34" charset="0"/>
              <a:buChar char="•"/>
            </a:pPr>
            <a:r>
              <a:rPr lang="en-US" sz="22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Sometimes referred to as strategic imperatives or strategic actions</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 Goals are </a:t>
            </a:r>
            <a:r>
              <a:rPr lang="en-US" sz="2000" b="1" dirty="0">
                <a:latin typeface="Arial" panose="020B0604020202020204" pitchFamily="34" charset="0"/>
                <a:cs typeface="Arial" panose="020B0604020202020204" pitchFamily="34" charset="0"/>
              </a:rPr>
              <a:t>not objectives </a:t>
            </a:r>
            <a:r>
              <a:rPr lang="en-US" sz="2000" dirty="0">
                <a:latin typeface="Arial" panose="020B0604020202020204" pitchFamily="34" charset="0"/>
                <a:cs typeface="Arial" panose="020B0604020202020204" pitchFamily="34" charset="0"/>
              </a:rPr>
              <a:t>(not specific and measurable); </a:t>
            </a:r>
            <a:r>
              <a:rPr lang="en-US" sz="2000" b="1" dirty="0">
                <a:latin typeface="Arial" panose="020B0604020202020204" pitchFamily="34" charset="0"/>
                <a:cs typeface="Arial" panose="020B0604020202020204" pitchFamily="34" charset="0"/>
              </a:rPr>
              <a:t>Objectives will come later</a:t>
            </a:r>
          </a:p>
          <a:p>
            <a:pPr>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89570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CDF7F-5804-436A-804C-FC98CE65D9CB}"/>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Brainstorm on Long-Term Goals </a:t>
            </a:r>
          </a:p>
        </p:txBody>
      </p:sp>
      <p:sp>
        <p:nvSpPr>
          <p:cNvPr id="3" name="Content Placeholder 2">
            <a:extLst>
              <a:ext uri="{FF2B5EF4-FFF2-40B4-BE49-F238E27FC236}">
                <a16:creationId xmlns:a16="http://schemas.microsoft.com/office/drawing/2014/main" id="{F2736B5E-7F3F-4F21-B603-1F1F3CF2E094}"/>
              </a:ext>
            </a:extLst>
          </p:cNvPr>
          <p:cNvSpPr>
            <a:spLocks noGrp="1"/>
          </p:cNvSpPr>
          <p:nvPr>
            <p:ph idx="1"/>
          </p:nvPr>
        </p:nvSpPr>
        <p:spPr>
          <a:xfrm>
            <a:off x="830580" y="1917701"/>
            <a:ext cx="11361420" cy="4165599"/>
          </a:xfrm>
        </p:spPr>
        <p:txBody>
          <a:bodyPr>
            <a:normAutofit/>
          </a:bodyPr>
          <a:lstStyle/>
          <a:p>
            <a:pPr>
              <a:buFont typeface="Arial" panose="020B0604020202020204" pitchFamily="34" charset="0"/>
              <a:buChar char="•"/>
            </a:pPr>
            <a:r>
              <a:rPr lang="en-US" sz="2400" dirty="0">
                <a:latin typeface="Arial" panose="020B0604020202020204" pitchFamily="34" charset="0"/>
                <a:cs typeface="Arial" panose="020B0604020202020204" pitchFamily="34" charset="0"/>
              </a:rPr>
              <a:t>Goals should:</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Answer the question: what do we want to achieve</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Be realistic/significant</a:t>
            </a:r>
          </a:p>
          <a:p>
            <a:pPr lvl="1">
              <a:buFont typeface="Arial" panose="020B0604020202020204" pitchFamily="34" charset="0"/>
              <a:buChar char="•"/>
            </a:pPr>
            <a:r>
              <a:rPr lang="en-US" sz="2400" b="1" dirty="0">
                <a:latin typeface="Arial" panose="020B0604020202020204" pitchFamily="34" charset="0"/>
                <a:cs typeface="Arial" panose="020B0604020202020204" pitchFamily="34" charset="0"/>
              </a:rPr>
              <a:t>Align with situation analysis </a:t>
            </a:r>
          </a:p>
          <a:p>
            <a:pPr lvl="1">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lvl="8">
              <a:buFont typeface="Arial" panose="020B0604020202020204" pitchFamily="34" charset="0"/>
              <a:buChar char="•"/>
            </a:pPr>
            <a:endParaRPr lang="en-US" sz="19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81891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63C8B-0726-4ACB-B4EB-74A80A714F33}"/>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Importance of Aligning Goals to Analysis</a:t>
            </a:r>
          </a:p>
        </p:txBody>
      </p:sp>
      <p:sp>
        <p:nvSpPr>
          <p:cNvPr id="3" name="Content Placeholder 2">
            <a:extLst>
              <a:ext uri="{FF2B5EF4-FFF2-40B4-BE49-F238E27FC236}">
                <a16:creationId xmlns:a16="http://schemas.microsoft.com/office/drawing/2014/main" id="{FA04A603-BB2F-4298-8175-5669E85E0048}"/>
              </a:ext>
            </a:extLst>
          </p:cNvPr>
          <p:cNvSpPr>
            <a:spLocks noGrp="1"/>
          </p:cNvSpPr>
          <p:nvPr>
            <p:ph idx="1"/>
          </p:nvPr>
        </p:nvSpPr>
        <p:spPr>
          <a:xfrm>
            <a:off x="1097280" y="2108201"/>
            <a:ext cx="10058400" cy="4336844"/>
          </a:xfrm>
        </p:spPr>
        <p:txBody>
          <a:bodyPr>
            <a:normAutofit fontScale="92500" lnSpcReduction="20000"/>
          </a:bodyPr>
          <a:lstStyle/>
          <a:p>
            <a:pPr marL="0" indent="0">
              <a:buNone/>
            </a:pPr>
            <a:r>
              <a:rPr lang="en-US" sz="2000" b="1" dirty="0">
                <a:latin typeface="Arial" panose="020B0604020202020204" pitchFamily="34" charset="0"/>
                <a:cs typeface="Arial" panose="020B0604020202020204" pitchFamily="34" charset="0"/>
              </a:rPr>
              <a:t>2 Examples/Same Goal</a:t>
            </a:r>
          </a:p>
          <a:p>
            <a:pPr marL="0" indent="0">
              <a:buNone/>
            </a:pPr>
            <a:r>
              <a:rPr lang="en-US" sz="2000" b="1" dirty="0">
                <a:latin typeface="Arial" panose="020B0604020202020204" pitchFamily="34" charset="0"/>
                <a:cs typeface="Arial" panose="020B0604020202020204" pitchFamily="34" charset="0"/>
              </a:rPr>
              <a:t>1.</a:t>
            </a:r>
          </a:p>
          <a:p>
            <a:pPr marL="0" indent="0">
              <a:buNone/>
            </a:pPr>
            <a:r>
              <a:rPr lang="en-US" sz="2000" b="1" dirty="0">
                <a:latin typeface="Arial" panose="020B0604020202020204" pitchFamily="34" charset="0"/>
                <a:cs typeface="Arial" panose="020B0604020202020204" pitchFamily="34" charset="0"/>
              </a:rPr>
              <a:t>Goal:  Grow Reese PB Cup Sales</a:t>
            </a:r>
          </a:p>
          <a:p>
            <a:pPr marL="0" indent="0">
              <a:buNone/>
            </a:pPr>
            <a:r>
              <a:rPr lang="en-US" sz="2000" b="1" dirty="0">
                <a:latin typeface="Arial" panose="020B0604020202020204" pitchFamily="34" charset="0"/>
                <a:cs typeface="Arial" panose="020B0604020202020204" pitchFamily="34" charset="0"/>
              </a:rPr>
              <a:t>Conclusion: Reese’s Peanut Butter Cup sales are declining due to a product quality issue</a:t>
            </a:r>
          </a:p>
          <a:p>
            <a:pPr marL="0" indent="0">
              <a:buNone/>
            </a:pPr>
            <a:r>
              <a:rPr lang="en-US" sz="2000" b="1" dirty="0">
                <a:latin typeface="Arial" panose="020B0604020202020204" pitchFamily="34" charset="0"/>
                <a:cs typeface="Arial" panose="020B0604020202020204" pitchFamily="34" charset="0"/>
              </a:rPr>
              <a:t>Implication:  Invest in quality and R&amp;D</a:t>
            </a:r>
          </a:p>
          <a:p>
            <a:pPr marL="0" indent="0">
              <a:buNone/>
            </a:pPr>
            <a:r>
              <a:rPr lang="en-US" sz="2000" b="1" dirty="0">
                <a:latin typeface="Arial" panose="020B0604020202020204" pitchFamily="34" charset="0"/>
                <a:cs typeface="Arial" panose="020B0604020202020204" pitchFamily="34" charset="0"/>
              </a:rPr>
              <a:t>2.</a:t>
            </a:r>
          </a:p>
          <a:p>
            <a:pPr marL="0" indent="0">
              <a:buNone/>
            </a:pPr>
            <a:r>
              <a:rPr lang="en-US" sz="2000" b="1" dirty="0">
                <a:latin typeface="Arial" panose="020B0604020202020204" pitchFamily="34" charset="0"/>
                <a:cs typeface="Arial" panose="020B0604020202020204" pitchFamily="34" charset="0"/>
              </a:rPr>
              <a:t>Goal:   Grow Reese PB Cup Sales</a:t>
            </a:r>
          </a:p>
          <a:p>
            <a:pPr marL="0" indent="0">
              <a:buNone/>
            </a:pPr>
            <a:r>
              <a:rPr lang="en-US" sz="2000" b="1" dirty="0">
                <a:latin typeface="Arial" panose="020B0604020202020204" pitchFamily="34" charset="0"/>
                <a:cs typeface="Arial" panose="020B0604020202020204" pitchFamily="34" charset="0"/>
              </a:rPr>
              <a:t>Conclusion:  Mars has launched a similar product and is stealing share</a:t>
            </a:r>
          </a:p>
          <a:p>
            <a:pPr marL="0" indent="0">
              <a:buNone/>
            </a:pPr>
            <a:r>
              <a:rPr lang="en-US" sz="2000" b="1" dirty="0">
                <a:latin typeface="Arial" panose="020B0604020202020204" pitchFamily="34" charset="0"/>
                <a:cs typeface="Arial" panose="020B0604020202020204" pitchFamily="34" charset="0"/>
              </a:rPr>
              <a:t>Implication:  Invest marketing $ </a:t>
            </a:r>
          </a:p>
        </p:txBody>
      </p:sp>
    </p:spTree>
    <p:extLst>
      <p:ext uri="{BB962C8B-B14F-4D97-AF65-F5344CB8AC3E}">
        <p14:creationId xmlns:p14="http://schemas.microsoft.com/office/powerpoint/2010/main" val="124341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CDF7F-5804-436A-804C-FC98CE65D9CB}"/>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Brainstorm on Long-Term Goals </a:t>
            </a:r>
          </a:p>
        </p:txBody>
      </p:sp>
      <p:sp>
        <p:nvSpPr>
          <p:cNvPr id="3" name="Content Placeholder 2">
            <a:extLst>
              <a:ext uri="{FF2B5EF4-FFF2-40B4-BE49-F238E27FC236}">
                <a16:creationId xmlns:a16="http://schemas.microsoft.com/office/drawing/2014/main" id="{F2736B5E-7F3F-4F21-B603-1F1F3CF2E094}"/>
              </a:ext>
            </a:extLst>
          </p:cNvPr>
          <p:cNvSpPr>
            <a:spLocks noGrp="1"/>
          </p:cNvSpPr>
          <p:nvPr>
            <p:ph idx="1"/>
          </p:nvPr>
        </p:nvSpPr>
        <p:spPr>
          <a:xfrm>
            <a:off x="830580" y="1917701"/>
            <a:ext cx="11361420" cy="4165599"/>
          </a:xfrm>
        </p:spPr>
        <p:txBody>
          <a:bodyPr>
            <a:normAutofit/>
          </a:bodyPr>
          <a:lstStyle/>
          <a:p>
            <a:pPr>
              <a:buFont typeface="Arial" panose="020B0604020202020204" pitchFamily="34" charset="0"/>
              <a:buChar char="•"/>
            </a:pPr>
            <a:r>
              <a:rPr lang="en-US" sz="2400" dirty="0">
                <a:latin typeface="Arial" panose="020B0604020202020204" pitchFamily="34" charset="0"/>
                <a:cs typeface="Arial" panose="020B0604020202020204" pitchFamily="34" charset="0"/>
              </a:rPr>
              <a:t>What would you like Ocean Pines Association to accomplish over the next 5 years?</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Goals should </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Answer the question, what do we want to achieve</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Be realistic/significant</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Aligned with situation analysis </a:t>
            </a:r>
          </a:p>
          <a:p>
            <a:pPr>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76443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CDF7F-5804-436A-804C-FC98CE65D9CB}"/>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Brainstorm on Long-Term Goals </a:t>
            </a:r>
          </a:p>
        </p:txBody>
      </p:sp>
      <p:sp>
        <p:nvSpPr>
          <p:cNvPr id="3" name="Content Placeholder 2">
            <a:extLst>
              <a:ext uri="{FF2B5EF4-FFF2-40B4-BE49-F238E27FC236}">
                <a16:creationId xmlns:a16="http://schemas.microsoft.com/office/drawing/2014/main" id="{F2736B5E-7F3F-4F21-B603-1F1F3CF2E094}"/>
              </a:ext>
            </a:extLst>
          </p:cNvPr>
          <p:cNvSpPr>
            <a:spLocks noGrp="1"/>
          </p:cNvSpPr>
          <p:nvPr>
            <p:ph idx="1"/>
          </p:nvPr>
        </p:nvSpPr>
        <p:spPr>
          <a:xfrm>
            <a:off x="830580" y="1917701"/>
            <a:ext cx="11361420" cy="4165599"/>
          </a:xfrm>
        </p:spPr>
        <p:txBody>
          <a:bodyPr>
            <a:normAutofit/>
          </a:bodyPr>
          <a:lstStyle/>
          <a:p>
            <a:pPr>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60497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CDF7F-5804-436A-804C-FC98CE65D9CB}"/>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Brainstorm on Long-Term Goals </a:t>
            </a:r>
          </a:p>
        </p:txBody>
      </p:sp>
      <p:sp>
        <p:nvSpPr>
          <p:cNvPr id="3" name="Content Placeholder 2">
            <a:extLst>
              <a:ext uri="{FF2B5EF4-FFF2-40B4-BE49-F238E27FC236}">
                <a16:creationId xmlns:a16="http://schemas.microsoft.com/office/drawing/2014/main" id="{F2736B5E-7F3F-4F21-B603-1F1F3CF2E094}"/>
              </a:ext>
            </a:extLst>
          </p:cNvPr>
          <p:cNvSpPr>
            <a:spLocks noGrp="1"/>
          </p:cNvSpPr>
          <p:nvPr>
            <p:ph idx="1"/>
          </p:nvPr>
        </p:nvSpPr>
        <p:spPr>
          <a:xfrm>
            <a:off x="830580" y="1917701"/>
            <a:ext cx="11361420" cy="4165599"/>
          </a:xfrm>
        </p:spPr>
        <p:txBody>
          <a:bodyPr>
            <a:normAutofit/>
          </a:bodyPr>
          <a:lstStyle/>
          <a:p>
            <a:pPr>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47551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CDF7F-5804-436A-804C-FC98CE65D9CB}"/>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Brainstorm on Long-Term Goals </a:t>
            </a:r>
          </a:p>
        </p:txBody>
      </p:sp>
      <p:sp>
        <p:nvSpPr>
          <p:cNvPr id="3" name="Content Placeholder 2">
            <a:extLst>
              <a:ext uri="{FF2B5EF4-FFF2-40B4-BE49-F238E27FC236}">
                <a16:creationId xmlns:a16="http://schemas.microsoft.com/office/drawing/2014/main" id="{F2736B5E-7F3F-4F21-B603-1F1F3CF2E094}"/>
              </a:ext>
            </a:extLst>
          </p:cNvPr>
          <p:cNvSpPr>
            <a:spLocks noGrp="1"/>
          </p:cNvSpPr>
          <p:nvPr>
            <p:ph idx="1"/>
          </p:nvPr>
        </p:nvSpPr>
        <p:spPr>
          <a:xfrm>
            <a:off x="830580" y="1917701"/>
            <a:ext cx="11361420" cy="4165599"/>
          </a:xfrm>
        </p:spPr>
        <p:txBody>
          <a:bodyPr>
            <a:normAutofit/>
          </a:bodyPr>
          <a:lstStyle/>
          <a:p>
            <a:pPr>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20582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A2C55-1D97-41C3-895F-D9C4456D4F5D}"/>
              </a:ext>
            </a:extLst>
          </p:cNvPr>
          <p:cNvSpPr>
            <a:spLocks noGrp="1"/>
          </p:cNvSpPr>
          <p:nvPr>
            <p:ph type="title"/>
          </p:nvPr>
        </p:nvSpPr>
        <p:spPr>
          <a:xfrm>
            <a:off x="321515" y="286602"/>
            <a:ext cx="10058400" cy="1450757"/>
          </a:xfrm>
        </p:spPr>
        <p:txBody>
          <a:bodyPr>
            <a:normAutofit/>
          </a:bodyPr>
          <a:lstStyle/>
          <a:p>
            <a:r>
              <a:rPr lang="en-US" sz="3200" b="1" dirty="0">
                <a:latin typeface="Arial" panose="020B0604020202020204" pitchFamily="34" charset="0"/>
                <a:cs typeface="Arial" panose="020B0604020202020204" pitchFamily="34" charset="0"/>
              </a:rPr>
              <a:t>Agenda</a:t>
            </a:r>
          </a:p>
        </p:txBody>
      </p:sp>
      <p:sp>
        <p:nvSpPr>
          <p:cNvPr id="3" name="Content Placeholder 2">
            <a:extLst>
              <a:ext uri="{FF2B5EF4-FFF2-40B4-BE49-F238E27FC236}">
                <a16:creationId xmlns:a16="http://schemas.microsoft.com/office/drawing/2014/main" id="{7F2233CF-BC3F-4686-A1F4-9368EF407B30}"/>
              </a:ext>
            </a:extLst>
          </p:cNvPr>
          <p:cNvSpPr>
            <a:spLocks noGrp="1"/>
          </p:cNvSpPr>
          <p:nvPr>
            <p:ph idx="1"/>
          </p:nvPr>
        </p:nvSpPr>
        <p:spPr>
          <a:xfrm>
            <a:off x="321515" y="1688295"/>
            <a:ext cx="11641589" cy="4883103"/>
          </a:xfrm>
        </p:spPr>
        <p:txBody>
          <a:bodyPr>
            <a:normAutofit fontScale="92500"/>
          </a:bodyPr>
          <a:lstStyle/>
          <a:p>
            <a:pPr marL="0" indent="0">
              <a:buNone/>
            </a:pPr>
            <a:endParaRPr lang="en-US" b="1"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Review work-session agenda &amp; objectives						9:00-9:15</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Review situation analysis &amp; conclusions/implications					9:15-9:50</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Get input/feedback and/or alignment on analysis, conclusions &amp; implications		9:50-10:10</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Public comments									10:10-10:20</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Start to develop preliminary 5-year goals for Ocean Pines*				10:20-10:45</a:t>
            </a:r>
          </a:p>
          <a:p>
            <a:pPr lvl="1">
              <a:buFont typeface="Arial" panose="020B0604020202020204" pitchFamily="34" charset="0"/>
              <a:buChar char="•"/>
            </a:pPr>
            <a:r>
              <a:rPr lang="en-US" sz="2600" b="1" dirty="0">
                <a:latin typeface="Arial" panose="020B0604020202020204" pitchFamily="34" charset="0"/>
                <a:cs typeface="Arial" panose="020B0604020202020204" pitchFamily="34" charset="0"/>
              </a:rPr>
              <a:t>Review next steps/timing						       10:45-10:50</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Public comments									10:50-11:00				</a:t>
            </a:r>
            <a:r>
              <a:rPr lang="en-US" dirty="0">
                <a:latin typeface="Arial" panose="020B0604020202020204" pitchFamily="34" charset="0"/>
                <a:cs typeface="Arial" panose="020B0604020202020204" pitchFamily="34" charset="0"/>
              </a:rPr>
              <a:t>																							 :							</a:t>
            </a:r>
          </a:p>
          <a:p>
            <a:pPr marL="201168" lvl="1" indent="0">
              <a:buNone/>
            </a:pPr>
            <a:r>
              <a:rPr lang="en-US" dirty="0">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E60E3972-24F2-4C5D-A976-5350D8481631}"/>
              </a:ext>
            </a:extLst>
          </p:cNvPr>
          <p:cNvSpPr txBox="1"/>
          <p:nvPr/>
        </p:nvSpPr>
        <p:spPr>
          <a:xfrm>
            <a:off x="1188164" y="5169705"/>
            <a:ext cx="10243638" cy="646331"/>
          </a:xfrm>
          <a:prstGeom prst="rect">
            <a:avLst/>
          </a:prstGeom>
          <a:noFill/>
        </p:spPr>
        <p:txBody>
          <a:bodyPr wrap="none" rtlCol="0">
            <a:spAutoFit/>
          </a:bodyPr>
          <a:lstStyle/>
          <a:p>
            <a:r>
              <a:rPr lang="en-US" dirty="0"/>
              <a:t>*Time permitting. Note-If there is significant input and or feedback to the situation analysis, we will not </a:t>
            </a:r>
          </a:p>
          <a:p>
            <a:r>
              <a:rPr lang="en-US" dirty="0"/>
              <a:t>   move to preliminary goal setting</a:t>
            </a:r>
          </a:p>
        </p:txBody>
      </p:sp>
      <p:sp>
        <p:nvSpPr>
          <p:cNvPr id="5" name="TextBox 4">
            <a:extLst>
              <a:ext uri="{FF2B5EF4-FFF2-40B4-BE49-F238E27FC236}">
                <a16:creationId xmlns:a16="http://schemas.microsoft.com/office/drawing/2014/main" id="{C4A96A0B-7705-436F-B7FC-7F53CF9E25DC}"/>
              </a:ext>
            </a:extLst>
          </p:cNvPr>
          <p:cNvSpPr txBox="1"/>
          <p:nvPr/>
        </p:nvSpPr>
        <p:spPr>
          <a:xfrm>
            <a:off x="760198" y="5816036"/>
            <a:ext cx="10554171"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We may need to be flexible with the agenda but  we will end at 11:00 AM</a:t>
            </a:r>
          </a:p>
        </p:txBody>
      </p:sp>
    </p:spTree>
    <p:extLst>
      <p:ext uri="{BB962C8B-B14F-4D97-AF65-F5344CB8AC3E}">
        <p14:creationId xmlns:p14="http://schemas.microsoft.com/office/powerpoint/2010/main" val="3543218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0037C728-5C30-46A9-8389-F788573947F2}"/>
              </a:ext>
            </a:extLst>
          </p:cNvPr>
          <p:cNvGraphicFramePr/>
          <p:nvPr>
            <p:extLst>
              <p:ext uri="{D42A27DB-BD31-4B8C-83A1-F6EECF244321}">
                <p14:modId xmlns:p14="http://schemas.microsoft.com/office/powerpoint/2010/main" val="274209874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8CE9D5C-5F65-4247-BBEE-38998DD18973}"/>
              </a:ext>
            </a:extLst>
          </p:cNvPr>
          <p:cNvSpPr txBox="1"/>
          <p:nvPr/>
        </p:nvSpPr>
        <p:spPr>
          <a:xfrm>
            <a:off x="191730" y="134891"/>
            <a:ext cx="6959341" cy="584775"/>
          </a:xfrm>
          <a:prstGeom prst="rect">
            <a:avLst/>
          </a:prstGeom>
          <a:noFill/>
        </p:spPr>
        <p:txBody>
          <a:bodyPr wrap="none" rtlCol="0">
            <a:spAutoFit/>
          </a:bodyPr>
          <a:lstStyle/>
          <a:p>
            <a:r>
              <a:rPr lang="en-US" sz="3200" b="1" dirty="0"/>
              <a:t>Background-Strategic Planning Process</a:t>
            </a:r>
          </a:p>
        </p:txBody>
      </p:sp>
      <p:sp>
        <p:nvSpPr>
          <p:cNvPr id="4" name="TextBox 3">
            <a:extLst>
              <a:ext uri="{FF2B5EF4-FFF2-40B4-BE49-F238E27FC236}">
                <a16:creationId xmlns:a16="http://schemas.microsoft.com/office/drawing/2014/main" id="{A756D7AC-B19C-443B-92E8-FB4727D9956B}"/>
              </a:ext>
            </a:extLst>
          </p:cNvPr>
          <p:cNvSpPr txBox="1"/>
          <p:nvPr/>
        </p:nvSpPr>
        <p:spPr>
          <a:xfrm>
            <a:off x="589936" y="6486511"/>
            <a:ext cx="3201261" cy="369332"/>
          </a:xfrm>
          <a:prstGeom prst="rect">
            <a:avLst/>
          </a:prstGeom>
          <a:noFill/>
        </p:spPr>
        <p:txBody>
          <a:bodyPr wrap="none" rtlCol="0">
            <a:spAutoFit/>
          </a:bodyPr>
          <a:lstStyle/>
          <a:p>
            <a:r>
              <a:rPr lang="en-US" dirty="0">
                <a:solidFill>
                  <a:schemeClr val="bg1"/>
                </a:solidFill>
              </a:rPr>
              <a:t>* Source Mellon HR Consulting</a:t>
            </a:r>
          </a:p>
        </p:txBody>
      </p:sp>
    </p:spTree>
    <p:extLst>
      <p:ext uri="{BB962C8B-B14F-4D97-AF65-F5344CB8AC3E}">
        <p14:creationId xmlns:p14="http://schemas.microsoft.com/office/powerpoint/2010/main" val="40018744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2C314-36CF-4B56-93E7-05D4006278CF}"/>
              </a:ext>
            </a:extLst>
          </p:cNvPr>
          <p:cNvSpPr>
            <a:spLocks noGrp="1"/>
          </p:cNvSpPr>
          <p:nvPr>
            <p:ph type="title"/>
          </p:nvPr>
        </p:nvSpPr>
        <p:spPr>
          <a:xfrm>
            <a:off x="342162" y="271854"/>
            <a:ext cx="11014095" cy="1450757"/>
          </a:xfrm>
        </p:spPr>
        <p:txBody>
          <a:bodyPr>
            <a:normAutofit/>
          </a:bodyPr>
          <a:lstStyle/>
          <a:p>
            <a:r>
              <a:rPr lang="en-US" sz="3600" b="1" dirty="0">
                <a:latin typeface="Arial" panose="020B0604020202020204" pitchFamily="34" charset="0"/>
                <a:cs typeface="Arial" panose="020B0604020202020204" pitchFamily="34" charset="0"/>
              </a:rPr>
              <a:t>Ocean Pines Proposed Strategic Planning Timeline</a:t>
            </a:r>
          </a:p>
        </p:txBody>
      </p:sp>
      <p:sp>
        <p:nvSpPr>
          <p:cNvPr id="3" name="Content Placeholder 2">
            <a:extLst>
              <a:ext uri="{FF2B5EF4-FFF2-40B4-BE49-F238E27FC236}">
                <a16:creationId xmlns:a16="http://schemas.microsoft.com/office/drawing/2014/main" id="{EDE21592-597A-4551-A8B6-2C58796DF449}"/>
              </a:ext>
            </a:extLst>
          </p:cNvPr>
          <p:cNvSpPr>
            <a:spLocks noGrp="1"/>
          </p:cNvSpPr>
          <p:nvPr>
            <p:ph idx="1"/>
          </p:nvPr>
        </p:nvSpPr>
        <p:spPr>
          <a:xfrm>
            <a:off x="342163" y="1866670"/>
            <a:ext cx="12120224" cy="5802491"/>
          </a:xfrm>
        </p:spPr>
        <p:txBody>
          <a:bodyPr>
            <a:normAutofit fontScale="40000" lnSpcReduction="20000"/>
          </a:bodyPr>
          <a:lstStyle/>
          <a:p>
            <a:pPr marL="0" indent="0">
              <a:buNone/>
            </a:pPr>
            <a:r>
              <a:rPr lang="en-US" sz="4400" b="1" dirty="0">
                <a:latin typeface="Arial" panose="020B0604020202020204" pitchFamily="34" charset="0"/>
                <a:cs typeface="Arial" panose="020B0604020202020204" pitchFamily="34" charset="0"/>
              </a:rPr>
              <a:t> </a:t>
            </a:r>
          </a:p>
          <a:p>
            <a:pPr>
              <a:buFont typeface="Arial" panose="020B0604020202020204" pitchFamily="34" charset="0"/>
              <a:buChar char="•"/>
            </a:pPr>
            <a:r>
              <a:rPr lang="en-US" sz="3600" b="1" dirty="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Deeper dive on survey results (Jan/Feb)</a:t>
            </a:r>
          </a:p>
          <a:p>
            <a:pPr>
              <a:buFont typeface="Arial" panose="020B0604020202020204" pitchFamily="34" charset="0"/>
              <a:buChar char="•"/>
            </a:pPr>
            <a:r>
              <a:rPr lang="en-US" sz="4200" dirty="0">
                <a:latin typeface="Arial" panose="020B0604020202020204" pitchFamily="34" charset="0"/>
                <a:cs typeface="Arial" panose="020B0604020202020204" pitchFamily="34" charset="0"/>
              </a:rPr>
              <a:t> Finalize Situation Analysis (Feb)   </a:t>
            </a:r>
          </a:p>
          <a:p>
            <a:pPr>
              <a:buFont typeface="Arial" panose="020B0604020202020204" pitchFamily="34" charset="0"/>
              <a:buChar char="•"/>
            </a:pPr>
            <a:r>
              <a:rPr lang="en-US" sz="4200" dirty="0">
                <a:latin typeface="Arial" panose="020B0604020202020204" pitchFamily="34" charset="0"/>
                <a:cs typeface="Arial" panose="020B0604020202020204" pitchFamily="34" charset="0"/>
              </a:rPr>
              <a:t> Conduct a virtual town hall on survey results (late Feb) &amp; communicate results to all (post on website, etc.)</a:t>
            </a:r>
          </a:p>
          <a:p>
            <a:pPr>
              <a:buFont typeface="Arial" panose="020B0604020202020204" pitchFamily="34" charset="0"/>
              <a:buChar char="•"/>
            </a:pPr>
            <a:r>
              <a:rPr lang="en-US" sz="4200" dirty="0">
                <a:latin typeface="Arial" panose="020B0604020202020204" pitchFamily="34" charset="0"/>
                <a:cs typeface="Arial" panose="020B0604020202020204" pitchFamily="34" charset="0"/>
              </a:rPr>
              <a:t> Share Situation Analysis with BOD (March)         </a:t>
            </a:r>
          </a:p>
          <a:p>
            <a:pPr>
              <a:buFont typeface="Arial" panose="020B0604020202020204" pitchFamily="34" charset="0"/>
              <a:buChar char="•"/>
            </a:pPr>
            <a:r>
              <a:rPr lang="en-US" sz="4200" dirty="0">
                <a:latin typeface="Arial" panose="020B0604020202020204" pitchFamily="34" charset="0"/>
                <a:cs typeface="Arial" panose="020B0604020202020204" pitchFamily="34" charset="0"/>
              </a:rPr>
              <a:t> Strategic planning work session with BOD (March/April)</a:t>
            </a:r>
          </a:p>
          <a:p>
            <a:pPr>
              <a:buFont typeface="Arial" panose="020B0604020202020204" pitchFamily="34" charset="0"/>
              <a:buChar char="•"/>
            </a:pPr>
            <a:r>
              <a:rPr lang="en-US" sz="4200" dirty="0">
                <a:latin typeface="Arial" panose="020B0604020202020204" pitchFamily="34" charset="0"/>
                <a:cs typeface="Arial" panose="020B0604020202020204" pitchFamily="34" charset="0"/>
              </a:rPr>
              <a:t> Strategic planning work session #2 with BOD (May/June)</a:t>
            </a:r>
          </a:p>
          <a:p>
            <a:pPr>
              <a:buFont typeface="Arial" panose="020B0604020202020204" pitchFamily="34" charset="0"/>
              <a:buChar char="•"/>
            </a:pPr>
            <a:r>
              <a:rPr lang="en-US" sz="4200" dirty="0">
                <a:latin typeface="Arial" panose="020B0604020202020204" pitchFamily="34" charset="0"/>
                <a:cs typeface="Arial" panose="020B0604020202020204" pitchFamily="34" charset="0"/>
              </a:rPr>
              <a:t> Budget Committee collaboration on future budgeting process (June)</a:t>
            </a:r>
          </a:p>
          <a:p>
            <a:pPr>
              <a:buFont typeface="Arial" panose="020B0604020202020204" pitchFamily="34" charset="0"/>
              <a:buChar char="•"/>
            </a:pPr>
            <a:r>
              <a:rPr lang="en-US" sz="4200" dirty="0">
                <a:latin typeface="Arial" panose="020B0604020202020204" pitchFamily="34" charset="0"/>
                <a:cs typeface="Arial" panose="020B0604020202020204" pitchFamily="34" charset="0"/>
              </a:rPr>
              <a:t> Town Hall strategic plan recommendation  July</a:t>
            </a:r>
          </a:p>
          <a:p>
            <a:pPr>
              <a:buFont typeface="Arial" panose="020B0604020202020204" pitchFamily="34" charset="0"/>
              <a:buChar char="•"/>
            </a:pPr>
            <a:r>
              <a:rPr lang="en-US" sz="4200" dirty="0">
                <a:latin typeface="Arial" panose="020B0604020202020204" pitchFamily="34" charset="0"/>
                <a:cs typeface="Arial" panose="020B0604020202020204" pitchFamily="34" charset="0"/>
              </a:rPr>
              <a:t> Finalize strategic plan recommendation to BOD (August)</a:t>
            </a:r>
          </a:p>
          <a:p>
            <a:pPr>
              <a:buFont typeface="Arial" panose="020B0604020202020204" pitchFamily="34" charset="0"/>
              <a:buChar char="•"/>
            </a:pPr>
            <a:r>
              <a:rPr lang="en-US" sz="4200" dirty="0">
                <a:latin typeface="Arial" panose="020B0604020202020204" pitchFamily="34" charset="0"/>
                <a:cs typeface="Arial" panose="020B0604020202020204" pitchFamily="34" charset="0"/>
              </a:rPr>
              <a:t> Bring strategic plan to life in budgeting process (August-December)</a:t>
            </a:r>
          </a:p>
          <a:p>
            <a:pPr>
              <a:buFont typeface="Arial" panose="020B0604020202020204" pitchFamily="34" charset="0"/>
              <a:buChar char="•"/>
            </a:pPr>
            <a:endParaRPr lang="en-US" sz="2200" b="1" dirty="0">
              <a:latin typeface="Arial" panose="020B0604020202020204" pitchFamily="34" charset="0"/>
              <a:cs typeface="Arial" panose="020B0604020202020204" pitchFamily="34" charset="0"/>
            </a:endParaRPr>
          </a:p>
          <a:p>
            <a:pPr marL="0" indent="0">
              <a:buNone/>
            </a:pPr>
            <a:endParaRPr lang="en-US" sz="2200" b="1"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200" dirty="0">
                <a:latin typeface="Arial" panose="020B0604020202020204" pitchFamily="34" charset="0"/>
                <a:cs typeface="Arial" panose="020B0604020202020204" pitchFamily="34" charset="0"/>
              </a:rPr>
              <a:t> </a:t>
            </a:r>
          </a:p>
          <a:p>
            <a:pPr>
              <a:buFont typeface="Arial" panose="020B0604020202020204" pitchFamily="34" charset="0"/>
              <a:buChar char="•"/>
            </a:pPr>
            <a:r>
              <a:rPr lang="en-US" sz="2200" dirty="0">
                <a:latin typeface="Arial" panose="020B0604020202020204" pitchFamily="34" charset="0"/>
                <a:cs typeface="Arial" panose="020B0604020202020204" pitchFamily="34" charset="0"/>
              </a:rPr>
              <a:t> </a:t>
            </a:r>
            <a:endParaRPr lang="en-US" sz="2200" b="1"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p:txBody>
      </p:sp>
      <p:pic>
        <p:nvPicPr>
          <p:cNvPr id="4" name="Picture 2" descr="See the source image">
            <a:extLst>
              <a:ext uri="{FF2B5EF4-FFF2-40B4-BE49-F238E27FC236}">
                <a16:creationId xmlns:a16="http://schemas.microsoft.com/office/drawing/2014/main" id="{235D49D0-760B-4958-BB12-B73025F138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323" y="2020529"/>
            <a:ext cx="655040" cy="5870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ee the source image">
            <a:extLst>
              <a:ext uri="{FF2B5EF4-FFF2-40B4-BE49-F238E27FC236}">
                <a16:creationId xmlns:a16="http://schemas.microsoft.com/office/drawing/2014/main" id="{8660E6ED-1688-45A5-B0B9-0C75312FC9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6336" y="2497394"/>
            <a:ext cx="655040" cy="5870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ee the source image">
            <a:extLst>
              <a:ext uri="{FF2B5EF4-FFF2-40B4-BE49-F238E27FC236}">
                <a16:creationId xmlns:a16="http://schemas.microsoft.com/office/drawing/2014/main" id="{A3FFABB0-D531-4789-B4EE-CD8CD6BBE5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6233" y="2841910"/>
            <a:ext cx="655040" cy="587090"/>
          </a:xfrm>
          <a:prstGeom prst="rect">
            <a:avLst/>
          </a:prstGeom>
          <a:noFill/>
          <a:extLst>
            <a:ext uri="{909E8E84-426E-40DD-AFC4-6F175D3DCCD1}">
              <a14:hiddenFill xmlns:a14="http://schemas.microsoft.com/office/drawing/2010/main">
                <a:solidFill>
                  <a:srgbClr val="FFFFFF"/>
                </a:solidFill>
              </a14:hiddenFill>
            </a:ext>
          </a:extLst>
        </p:spPr>
      </p:pic>
      <p:sp>
        <p:nvSpPr>
          <p:cNvPr id="8" name="Arrow: Left 7">
            <a:extLst>
              <a:ext uri="{FF2B5EF4-FFF2-40B4-BE49-F238E27FC236}">
                <a16:creationId xmlns:a16="http://schemas.microsoft.com/office/drawing/2014/main" id="{3966201F-DF32-48A6-8E68-C0C9B6513F2E}"/>
              </a:ext>
            </a:extLst>
          </p:cNvPr>
          <p:cNvSpPr/>
          <p:nvPr/>
        </p:nvSpPr>
        <p:spPr>
          <a:xfrm>
            <a:off x="6101464" y="4283283"/>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See the source image">
            <a:extLst>
              <a:ext uri="{FF2B5EF4-FFF2-40B4-BE49-F238E27FC236}">
                <a16:creationId xmlns:a16="http://schemas.microsoft.com/office/drawing/2014/main" id="{9E083104-329A-44A1-B7FF-32B8A433C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4169" y="3259781"/>
            <a:ext cx="655040" cy="5870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ee the source image">
            <a:extLst>
              <a:ext uri="{FF2B5EF4-FFF2-40B4-BE49-F238E27FC236}">
                <a16:creationId xmlns:a16="http://schemas.microsoft.com/office/drawing/2014/main" id="{18B3CDEE-5E42-4325-9A8E-D0601C9E53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5628" y="3575344"/>
            <a:ext cx="655040" cy="58709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AA373EE-2F45-4F9B-B727-7FEF76F50947}"/>
              </a:ext>
            </a:extLst>
          </p:cNvPr>
          <p:cNvSpPr txBox="1"/>
          <p:nvPr/>
        </p:nvSpPr>
        <p:spPr>
          <a:xfrm>
            <a:off x="7272955" y="4162434"/>
            <a:ext cx="3690434" cy="830997"/>
          </a:xfrm>
          <a:prstGeom prst="rect">
            <a:avLst/>
          </a:prstGeom>
          <a:noFill/>
        </p:spPr>
        <p:txBody>
          <a:bodyPr wrap="none" rtlCol="0">
            <a:spAutoFit/>
          </a:bodyPr>
          <a:lstStyle/>
          <a:p>
            <a:pPr algn="ctr"/>
            <a:r>
              <a:rPr lang="en-US" sz="2400" b="1" dirty="0">
                <a:latin typeface="Arial" panose="020B0604020202020204" pitchFamily="34" charset="0"/>
                <a:cs typeface="Arial" panose="020B0604020202020204" pitchFamily="34" charset="0"/>
              </a:rPr>
              <a:t>It may take more than 2 </a:t>
            </a:r>
          </a:p>
          <a:p>
            <a:pPr algn="ctr"/>
            <a:r>
              <a:rPr lang="en-US" sz="2400" b="1" dirty="0">
                <a:latin typeface="Arial" panose="020B0604020202020204" pitchFamily="34" charset="0"/>
                <a:cs typeface="Arial" panose="020B0604020202020204" pitchFamily="34" charset="0"/>
              </a:rPr>
              <a:t>more work-sessions</a:t>
            </a:r>
          </a:p>
        </p:txBody>
      </p:sp>
    </p:spTree>
    <p:extLst>
      <p:ext uri="{BB962C8B-B14F-4D97-AF65-F5344CB8AC3E}">
        <p14:creationId xmlns:p14="http://schemas.microsoft.com/office/powerpoint/2010/main" val="72128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096" y="431795"/>
            <a:ext cx="8229600" cy="403953"/>
          </a:xfrm>
        </p:spPr>
        <p:txBody>
          <a:bodyPr/>
          <a:lstStyle/>
          <a:p>
            <a:r>
              <a:rPr lang="en-US" dirty="0"/>
              <a:t>2019 Artisanal Objective &amp; Plans</a:t>
            </a:r>
          </a:p>
        </p:txBody>
      </p:sp>
      <p:sp>
        <p:nvSpPr>
          <p:cNvPr id="3" name="Slide Number Placeholder 2"/>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D7E0B00-4FDE-D040-8275-1F4B80113D68}" type="slidenum">
              <a:rPr kumimoji="0" lang="en-US" sz="1200" b="0" i="0" u="none" strike="noStrike" kern="1200" cap="none" spc="0" normalizeH="0" baseline="0" noProof="0" smtClean="0">
                <a:ln>
                  <a:noFill/>
                </a:ln>
                <a:solidFill>
                  <a:srgbClr val="DF6421"/>
                </a:solidFill>
                <a:effectLst/>
                <a:uLnTx/>
                <a:uFillTx/>
                <a:latin typeface="Trebuchet MS"/>
                <a:ea typeface="ＭＳ Ｐゴシック" charset="-128"/>
              </a:rPr>
              <a:pPr marL="0" marR="0" lvl="0" indent="0" algn="ctr" defTabSz="914400" rtl="0" eaLnBrk="0" fontAlgn="base" latinLnBrk="0" hangingPunct="0">
                <a:lnSpc>
                  <a:spcPct val="100000"/>
                </a:lnSpc>
                <a:spcBef>
                  <a:spcPct val="0"/>
                </a:spcBef>
                <a:spcAft>
                  <a:spcPct val="0"/>
                </a:spcAft>
                <a:buClrTx/>
                <a:buSzTx/>
                <a:buFontTx/>
                <a:buNone/>
                <a:tabLst/>
                <a:defRPr/>
              </a:pPr>
              <a:t>61</a:t>
            </a:fld>
            <a:endParaRPr kumimoji="0" lang="en-US" sz="1200" b="0" i="0" u="none" strike="noStrike" kern="1200" cap="none" spc="0" normalizeH="0" baseline="0" noProof="0" dirty="0">
              <a:ln>
                <a:noFill/>
              </a:ln>
              <a:solidFill>
                <a:srgbClr val="DF6421"/>
              </a:solidFill>
              <a:effectLst/>
              <a:uLnTx/>
              <a:uFillTx/>
              <a:latin typeface="Trebuchet MS"/>
              <a:ea typeface="ＭＳ Ｐゴシック" charset="-128"/>
            </a:endParaRPr>
          </a:p>
        </p:txBody>
      </p:sp>
      <p:sp>
        <p:nvSpPr>
          <p:cNvPr id="6" name="Pentagon 5"/>
          <p:cNvSpPr/>
          <p:nvPr/>
        </p:nvSpPr>
        <p:spPr>
          <a:xfrm>
            <a:off x="1667668" y="1701387"/>
            <a:ext cx="1456532" cy="4779544"/>
          </a:xfrm>
          <a:prstGeom prst="homePlate">
            <a:avLst>
              <a:gd name="adj" fmla="val 26296"/>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452718"/>
                </a:solidFill>
                <a:effectLst/>
                <a:uLnTx/>
                <a:uFillTx/>
                <a:latin typeface="Trebuchet MS"/>
                <a:ea typeface="ＭＳ Ｐゴシック"/>
              </a:rPr>
              <a:t>Accelerate Profitable Sales Momentum in the Artisanal Channel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452718"/>
                </a:solidFill>
                <a:effectLst/>
                <a:uLnTx/>
                <a:uFillTx/>
                <a:latin typeface="Trebuchet MS"/>
                <a:ea typeface="ＭＳ Ｐゴシック"/>
              </a:rPr>
              <a:t>(+6.3%, +$27M)</a:t>
            </a:r>
          </a:p>
        </p:txBody>
      </p:sp>
      <p:sp>
        <p:nvSpPr>
          <p:cNvPr id="7" name="TextBox 6"/>
          <p:cNvSpPr txBox="1"/>
          <p:nvPr/>
        </p:nvSpPr>
        <p:spPr>
          <a:xfrm>
            <a:off x="1704201" y="1357692"/>
            <a:ext cx="963725" cy="307777"/>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sng" strike="noStrike" kern="1200" cap="none" spc="0" normalizeH="0" baseline="0" noProof="0" dirty="0">
                <a:ln>
                  <a:noFill/>
                </a:ln>
                <a:solidFill>
                  <a:srgbClr val="452718"/>
                </a:solidFill>
                <a:effectLst/>
                <a:uLnTx/>
                <a:uFillTx/>
                <a:latin typeface="Trebuchet MS"/>
                <a:ea typeface="ＭＳ Ｐゴシック" charset="-128"/>
              </a:rPr>
              <a:t>Objective</a:t>
            </a:r>
          </a:p>
        </p:txBody>
      </p:sp>
      <p:sp>
        <p:nvSpPr>
          <p:cNvPr id="8" name="TextBox 7"/>
          <p:cNvSpPr txBox="1"/>
          <p:nvPr/>
        </p:nvSpPr>
        <p:spPr>
          <a:xfrm>
            <a:off x="3525665" y="1388537"/>
            <a:ext cx="1681486" cy="307777"/>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sng" strike="noStrike" kern="1200" cap="none" spc="0" normalizeH="0" baseline="0" noProof="0" dirty="0">
                <a:ln>
                  <a:noFill/>
                </a:ln>
                <a:solidFill>
                  <a:srgbClr val="452718"/>
                </a:solidFill>
                <a:effectLst/>
                <a:uLnTx/>
                <a:uFillTx/>
                <a:latin typeface="Trebuchet MS"/>
                <a:ea typeface="ＭＳ Ｐゴシック" charset="-128"/>
              </a:rPr>
              <a:t>Strategic Priorities</a:t>
            </a:r>
          </a:p>
        </p:txBody>
      </p:sp>
      <p:sp>
        <p:nvSpPr>
          <p:cNvPr id="9" name="TextBox 8"/>
          <p:cNvSpPr txBox="1"/>
          <p:nvPr/>
        </p:nvSpPr>
        <p:spPr>
          <a:xfrm>
            <a:off x="7010401" y="1353037"/>
            <a:ext cx="2297113" cy="307777"/>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sng" strike="noStrike" kern="1200" cap="none" spc="0" normalizeH="0" baseline="0" noProof="0" dirty="0">
                <a:ln>
                  <a:noFill/>
                </a:ln>
                <a:solidFill>
                  <a:srgbClr val="452718"/>
                </a:solidFill>
                <a:effectLst/>
                <a:uLnTx/>
                <a:uFillTx/>
                <a:latin typeface="Trebuchet MS"/>
                <a:ea typeface="ＭＳ Ｐゴシック" charset="-128"/>
              </a:rPr>
              <a:t>Strategic Actions</a:t>
            </a:r>
          </a:p>
        </p:txBody>
      </p:sp>
      <p:sp>
        <p:nvSpPr>
          <p:cNvPr id="10" name="Rectangle 9"/>
          <p:cNvSpPr/>
          <p:nvPr/>
        </p:nvSpPr>
        <p:spPr>
          <a:xfrm>
            <a:off x="5762896" y="1712901"/>
            <a:ext cx="4828904" cy="175254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52718"/>
                </a:solidFill>
                <a:effectLst/>
                <a:uLnTx/>
                <a:uFillTx/>
                <a:latin typeface="Trebuchet MS"/>
                <a:ea typeface="ＭＳ Ｐゴシック"/>
              </a:rPr>
              <a:t>Create standard portfolio via Sunrise and deliver digital product catalog to enable sales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52718"/>
                </a:solidFill>
                <a:effectLst/>
                <a:uLnTx/>
                <a:uFillTx/>
                <a:latin typeface="Trebuchet MS"/>
                <a:ea typeface="ＭＳ Ｐゴシック"/>
              </a:rPr>
              <a:t>Drive activations with ‘always on’ umbrella programs focusing on core categories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52718"/>
                </a:solidFill>
                <a:effectLst/>
                <a:uLnTx/>
                <a:uFillTx/>
                <a:latin typeface="Trebuchet MS"/>
                <a:ea typeface="ＭＳ Ｐゴシック"/>
              </a:rPr>
              <a:t>Launch regional promos to address specific market needs and increase category penetration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52718"/>
                </a:solidFill>
                <a:effectLst/>
                <a:uLnTx/>
                <a:uFillTx/>
                <a:latin typeface="Trebuchet MS"/>
                <a:ea typeface="ＭＳ Ｐゴシック"/>
              </a:rPr>
              <a:t>Deliver full value proposition to drive growth in emerging chains and distributor partners (GiGi’s, VooDoo, Hurts)</a:t>
            </a:r>
          </a:p>
        </p:txBody>
      </p:sp>
      <p:sp>
        <p:nvSpPr>
          <p:cNvPr id="11" name="Rectangle 10"/>
          <p:cNvSpPr/>
          <p:nvPr/>
        </p:nvSpPr>
        <p:spPr>
          <a:xfrm>
            <a:off x="5743664" y="3543633"/>
            <a:ext cx="4848137" cy="122635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52718"/>
                </a:solidFill>
                <a:effectLst/>
                <a:uLnTx/>
                <a:uFillTx/>
                <a:latin typeface="Trebuchet MS"/>
                <a:ea typeface="ＭＳ Ｐゴシック"/>
              </a:rPr>
              <a:t>Improve lead generation and qualification capabilities to drive new customer acquisition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52718"/>
                </a:solidFill>
                <a:effectLst/>
                <a:uLnTx/>
                <a:uFillTx/>
                <a:latin typeface="Trebuchet MS"/>
                <a:ea typeface="ＭＳ Ｐゴシック"/>
              </a:rPr>
              <a:t>Develop geographic expansion plans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52718"/>
                </a:solidFill>
                <a:effectLst/>
                <a:uLnTx/>
                <a:uFillTx/>
                <a:latin typeface="Trebuchet MS"/>
                <a:ea typeface="ＭＳ Ｐゴシック"/>
              </a:rPr>
              <a:t>Acquire 2 new emerging chains and execute flawlessly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52718"/>
                </a:solidFill>
                <a:effectLst/>
                <a:uLnTx/>
                <a:uFillTx/>
                <a:latin typeface="Trebuchet MS"/>
                <a:ea typeface="ＭＳ Ｐゴシック"/>
              </a:rPr>
              <a:t>Identify regional opportunities for expansion (e.g. Latino)</a:t>
            </a:r>
          </a:p>
        </p:txBody>
      </p:sp>
      <p:sp>
        <p:nvSpPr>
          <p:cNvPr id="12" name="Pentagon 11"/>
          <p:cNvSpPr/>
          <p:nvPr/>
        </p:nvSpPr>
        <p:spPr>
          <a:xfrm>
            <a:off x="3200400" y="3323866"/>
            <a:ext cx="2395538" cy="1418326"/>
          </a:xfrm>
          <a:prstGeom prst="homePlate">
            <a:avLst>
              <a:gd name="adj" fmla="val 19943"/>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452718"/>
                </a:solidFill>
                <a:effectLst/>
                <a:uLnTx/>
                <a:uFillTx/>
                <a:latin typeface="Trebuchet MS"/>
                <a:ea typeface="ＭＳ Ｐゴシック"/>
              </a:rPr>
              <a:t>Aggressively acquire new customers in current and new markets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0000"/>
              </a:solidFill>
              <a:effectLst/>
              <a:uLnTx/>
              <a:uFillTx/>
              <a:latin typeface="Trebuchet MS"/>
              <a:ea typeface="ＭＳ Ｐゴシック"/>
            </a:endParaRPr>
          </a:p>
        </p:txBody>
      </p:sp>
      <p:sp>
        <p:nvSpPr>
          <p:cNvPr id="14" name="Pentagon 13"/>
          <p:cNvSpPr/>
          <p:nvPr/>
        </p:nvSpPr>
        <p:spPr>
          <a:xfrm>
            <a:off x="3267618" y="1712681"/>
            <a:ext cx="2395538" cy="1522930"/>
          </a:xfrm>
          <a:prstGeom prst="homePlate">
            <a:avLst>
              <a:gd name="adj" fmla="val 19943"/>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452718"/>
                </a:solidFill>
                <a:effectLst/>
                <a:uLnTx/>
                <a:uFillTx/>
                <a:latin typeface="Trebuchet MS"/>
                <a:ea typeface="ＭＳ Ｐゴシック"/>
              </a:rPr>
              <a:t>Grow existing Dawn customers with emphasis on Dawn MFGR  </a:t>
            </a:r>
          </a:p>
        </p:txBody>
      </p:sp>
      <p:sp>
        <p:nvSpPr>
          <p:cNvPr id="15" name="Pentagon 14"/>
          <p:cNvSpPr/>
          <p:nvPr/>
        </p:nvSpPr>
        <p:spPr>
          <a:xfrm>
            <a:off x="3233058" y="4841698"/>
            <a:ext cx="2395537" cy="1557338"/>
          </a:xfrm>
          <a:prstGeom prst="homePlate">
            <a:avLst>
              <a:gd name="adj" fmla="val 19943"/>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452718"/>
                </a:solidFill>
                <a:effectLst/>
                <a:uLnTx/>
                <a:uFillTx/>
                <a:latin typeface="Trebuchet MS"/>
                <a:ea typeface="ＭＳ Ｐゴシック"/>
              </a:rPr>
              <a:t>Deliver Dawn’s full value proposition with a focus on value added services</a:t>
            </a:r>
          </a:p>
        </p:txBody>
      </p:sp>
      <p:sp>
        <p:nvSpPr>
          <p:cNvPr id="17" name="Rectangle 16"/>
          <p:cNvSpPr/>
          <p:nvPr/>
        </p:nvSpPr>
        <p:spPr>
          <a:xfrm>
            <a:off x="5762898" y="4873833"/>
            <a:ext cx="4828903" cy="145148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52718"/>
                </a:solidFill>
                <a:effectLst/>
                <a:uLnTx/>
                <a:uFillTx/>
                <a:latin typeface="Trebuchet MS"/>
                <a:ea typeface="ＭＳ Ｐゴシック"/>
              </a:rPr>
              <a:t>Drive Dawn awareness of our value proposition via the Smile campaign and targeted media</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52718"/>
                </a:solidFill>
                <a:effectLst/>
                <a:uLnTx/>
                <a:uFillTx/>
                <a:latin typeface="Trebuchet MS"/>
                <a:ea typeface="ＭＳ Ｐゴシック"/>
              </a:rPr>
              <a:t>Leverage 2018 learnings to implement customer retention program and reduce churn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52718"/>
                </a:solidFill>
                <a:effectLst/>
                <a:uLnTx/>
                <a:uFillTx/>
                <a:latin typeface="Trebuchet MS"/>
                <a:ea typeface="ＭＳ Ｐゴシック"/>
              </a:rPr>
              <a:t>Implement TSR service model; develop new service proposition (consult need state) and test launch in 2019</a:t>
            </a:r>
          </a:p>
        </p:txBody>
      </p:sp>
      <p:sp>
        <p:nvSpPr>
          <p:cNvPr id="16" name="Rectangle 15"/>
          <p:cNvSpPr/>
          <p:nvPr/>
        </p:nvSpPr>
        <p:spPr>
          <a:xfrm>
            <a:off x="2146970" y="6426205"/>
            <a:ext cx="7831667" cy="334987"/>
          </a:xfrm>
          <a:prstGeom prst="rect">
            <a:avLst/>
          </a:prstGeom>
          <a:solidFill>
            <a:schemeClr val="accent1"/>
          </a:solidFill>
          <a:ln>
            <a:noFill/>
          </a:ln>
          <a:effectLst/>
        </p:spPr>
        <p:txBody>
          <a:bodyPr lIns="91440" rIns="9144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ea typeface="ＭＳ Ｐゴシック"/>
              </a:rPr>
              <a:t>Enablers: Customer/Consumer Insight, Demand/Supply &amp; Service excellence, KAM Model &amp; CRM System</a:t>
            </a:r>
          </a:p>
        </p:txBody>
      </p:sp>
      <p:sp>
        <p:nvSpPr>
          <p:cNvPr id="18" name="TextBox 17"/>
          <p:cNvSpPr txBox="1"/>
          <p:nvPr/>
        </p:nvSpPr>
        <p:spPr>
          <a:xfrm>
            <a:off x="1667669" y="1027845"/>
            <a:ext cx="1440797" cy="338554"/>
          </a:xfrm>
          <a:prstGeom prst="rect">
            <a:avLst/>
          </a:prstGeom>
          <a:noFill/>
          <a:ln>
            <a:noFill/>
          </a:ln>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Trebuchet MS"/>
                <a:ea typeface="ＭＳ Ｐゴシック" charset="-128"/>
              </a:rPr>
              <a:t>VISION</a:t>
            </a:r>
          </a:p>
        </p:txBody>
      </p:sp>
      <p:sp>
        <p:nvSpPr>
          <p:cNvPr id="19" name="Rectangle 18"/>
          <p:cNvSpPr/>
          <p:nvPr/>
        </p:nvSpPr>
        <p:spPr>
          <a:xfrm>
            <a:off x="2743200" y="995167"/>
            <a:ext cx="7848600" cy="40993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nchorCtr="0"/>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452718"/>
                </a:solidFill>
                <a:effectLst/>
                <a:uLnTx/>
                <a:uFillTx/>
                <a:latin typeface="Trebuchet MS"/>
                <a:ea typeface="ＭＳ Ｐゴシック"/>
              </a:rPr>
              <a:t>To be the leading supplier of bakery ingredients and services to the NA artisanal channel</a:t>
            </a:r>
          </a:p>
        </p:txBody>
      </p:sp>
      <p:sp>
        <p:nvSpPr>
          <p:cNvPr id="20" name="Oval 19"/>
          <p:cNvSpPr/>
          <p:nvPr/>
        </p:nvSpPr>
        <p:spPr bwMode="gray">
          <a:xfrm>
            <a:off x="3233058" y="1712901"/>
            <a:ext cx="304489" cy="292608"/>
          </a:xfrm>
          <a:prstGeom prst="ellipse">
            <a:avLst/>
          </a:prstGeom>
          <a:solidFill>
            <a:schemeClr val="accent5"/>
          </a:solidFill>
          <a:ln w="19050"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Trebuchet MS"/>
                <a:ea typeface="ＭＳ Ｐゴシック" charset="0"/>
              </a:rPr>
              <a:t>1</a:t>
            </a:r>
          </a:p>
        </p:txBody>
      </p:sp>
      <p:sp>
        <p:nvSpPr>
          <p:cNvPr id="21" name="Oval 20"/>
          <p:cNvSpPr/>
          <p:nvPr/>
        </p:nvSpPr>
        <p:spPr bwMode="gray">
          <a:xfrm>
            <a:off x="3233057" y="3318128"/>
            <a:ext cx="292608" cy="292608"/>
          </a:xfrm>
          <a:prstGeom prst="ellipse">
            <a:avLst/>
          </a:prstGeom>
          <a:solidFill>
            <a:schemeClr val="accent5"/>
          </a:solidFill>
          <a:ln w="19050"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Trebuchet MS"/>
                <a:ea typeface="ＭＳ Ｐゴシック" charset="0"/>
              </a:rPr>
              <a:t>2</a:t>
            </a:r>
          </a:p>
        </p:txBody>
      </p:sp>
      <p:sp>
        <p:nvSpPr>
          <p:cNvPr id="22" name="Oval 21"/>
          <p:cNvSpPr/>
          <p:nvPr/>
        </p:nvSpPr>
        <p:spPr bwMode="gray">
          <a:xfrm>
            <a:off x="3277144" y="4852761"/>
            <a:ext cx="304489" cy="292608"/>
          </a:xfrm>
          <a:prstGeom prst="ellipse">
            <a:avLst/>
          </a:prstGeom>
          <a:solidFill>
            <a:schemeClr val="accent5"/>
          </a:solidFill>
          <a:ln w="19050"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Trebuchet MS"/>
                <a:ea typeface="ＭＳ Ｐゴシック" charset="0"/>
              </a:rPr>
              <a:t>3</a:t>
            </a:r>
          </a:p>
        </p:txBody>
      </p:sp>
      <p:sp>
        <p:nvSpPr>
          <p:cNvPr id="24" name="Oval 23"/>
          <p:cNvSpPr/>
          <p:nvPr/>
        </p:nvSpPr>
        <p:spPr bwMode="gray">
          <a:xfrm>
            <a:off x="5762896" y="2133600"/>
            <a:ext cx="271604" cy="253032"/>
          </a:xfrm>
          <a:prstGeom prst="ellipse">
            <a:avLst/>
          </a:prstGeom>
          <a:solidFill>
            <a:schemeClr val="accent5"/>
          </a:solidFill>
          <a:ln w="19050"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Trebuchet MS"/>
                <a:ea typeface="ＭＳ Ｐゴシック" charset="0"/>
              </a:rPr>
              <a:t>1.2</a:t>
            </a:r>
          </a:p>
        </p:txBody>
      </p:sp>
      <p:sp>
        <p:nvSpPr>
          <p:cNvPr id="25" name="Oval 24"/>
          <p:cNvSpPr/>
          <p:nvPr/>
        </p:nvSpPr>
        <p:spPr bwMode="gray">
          <a:xfrm>
            <a:off x="5779118" y="2572512"/>
            <a:ext cx="271604" cy="246888"/>
          </a:xfrm>
          <a:prstGeom prst="ellipse">
            <a:avLst/>
          </a:prstGeom>
          <a:solidFill>
            <a:schemeClr val="accent5"/>
          </a:solidFill>
          <a:ln w="19050"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Trebuchet MS"/>
                <a:ea typeface="ＭＳ Ｐゴシック" charset="0"/>
              </a:rPr>
              <a:t>1.3</a:t>
            </a:r>
          </a:p>
        </p:txBody>
      </p:sp>
      <p:sp>
        <p:nvSpPr>
          <p:cNvPr id="27" name="Oval 26"/>
          <p:cNvSpPr/>
          <p:nvPr/>
        </p:nvSpPr>
        <p:spPr bwMode="gray">
          <a:xfrm>
            <a:off x="5755623" y="3639312"/>
            <a:ext cx="271604" cy="246888"/>
          </a:xfrm>
          <a:prstGeom prst="ellipse">
            <a:avLst/>
          </a:prstGeom>
          <a:solidFill>
            <a:schemeClr val="accent5"/>
          </a:solidFill>
          <a:ln w="19050"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Trebuchet MS"/>
                <a:ea typeface="ＭＳ Ｐゴシック" charset="0"/>
              </a:rPr>
              <a:t>2.1</a:t>
            </a:r>
          </a:p>
        </p:txBody>
      </p:sp>
      <p:sp>
        <p:nvSpPr>
          <p:cNvPr id="28" name="Oval 27"/>
          <p:cNvSpPr/>
          <p:nvPr/>
        </p:nvSpPr>
        <p:spPr bwMode="gray">
          <a:xfrm>
            <a:off x="5752812" y="4038600"/>
            <a:ext cx="271604" cy="246888"/>
          </a:xfrm>
          <a:prstGeom prst="ellipse">
            <a:avLst/>
          </a:prstGeom>
          <a:solidFill>
            <a:schemeClr val="accent5"/>
          </a:solidFill>
          <a:ln w="19050"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Trebuchet MS"/>
                <a:ea typeface="ＭＳ Ｐゴシック" charset="0"/>
              </a:rPr>
              <a:t>2.2</a:t>
            </a:r>
          </a:p>
        </p:txBody>
      </p:sp>
      <p:sp>
        <p:nvSpPr>
          <p:cNvPr id="29" name="Oval 28"/>
          <p:cNvSpPr/>
          <p:nvPr/>
        </p:nvSpPr>
        <p:spPr bwMode="gray">
          <a:xfrm>
            <a:off x="5748196" y="4267200"/>
            <a:ext cx="271604" cy="246888"/>
          </a:xfrm>
          <a:prstGeom prst="ellipse">
            <a:avLst/>
          </a:prstGeom>
          <a:solidFill>
            <a:schemeClr val="accent5"/>
          </a:solidFill>
          <a:ln w="19050"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Trebuchet MS"/>
                <a:ea typeface="ＭＳ Ｐゴシック" charset="0"/>
              </a:rPr>
              <a:t>2.3</a:t>
            </a:r>
          </a:p>
        </p:txBody>
      </p:sp>
      <p:sp>
        <p:nvSpPr>
          <p:cNvPr id="31" name="Oval 30"/>
          <p:cNvSpPr/>
          <p:nvPr/>
        </p:nvSpPr>
        <p:spPr bwMode="gray">
          <a:xfrm>
            <a:off x="5772421" y="4934712"/>
            <a:ext cx="271604" cy="246888"/>
          </a:xfrm>
          <a:prstGeom prst="ellipse">
            <a:avLst/>
          </a:prstGeom>
          <a:solidFill>
            <a:schemeClr val="accent5"/>
          </a:solidFill>
          <a:ln w="19050"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Trebuchet MS"/>
                <a:ea typeface="ＭＳ Ｐゴシック" charset="0"/>
              </a:rPr>
              <a:t>3.1</a:t>
            </a:r>
          </a:p>
        </p:txBody>
      </p:sp>
      <p:sp>
        <p:nvSpPr>
          <p:cNvPr id="32" name="Oval 31"/>
          <p:cNvSpPr/>
          <p:nvPr/>
        </p:nvSpPr>
        <p:spPr bwMode="gray">
          <a:xfrm>
            <a:off x="5779118" y="5346323"/>
            <a:ext cx="271604" cy="246888"/>
          </a:xfrm>
          <a:prstGeom prst="ellipse">
            <a:avLst/>
          </a:prstGeom>
          <a:solidFill>
            <a:schemeClr val="accent5"/>
          </a:solidFill>
          <a:ln w="19050"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Trebuchet MS"/>
                <a:ea typeface="ＭＳ Ｐゴシック" charset="0"/>
              </a:rPr>
              <a:t>3.2</a:t>
            </a:r>
          </a:p>
        </p:txBody>
      </p:sp>
      <p:sp>
        <p:nvSpPr>
          <p:cNvPr id="33" name="Oval 32"/>
          <p:cNvSpPr/>
          <p:nvPr/>
        </p:nvSpPr>
        <p:spPr bwMode="gray">
          <a:xfrm>
            <a:off x="5779118" y="5772912"/>
            <a:ext cx="271604" cy="246888"/>
          </a:xfrm>
          <a:prstGeom prst="ellipse">
            <a:avLst/>
          </a:prstGeom>
          <a:solidFill>
            <a:schemeClr val="accent5"/>
          </a:solidFill>
          <a:ln w="19050"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Trebuchet MS"/>
                <a:ea typeface="ＭＳ Ｐゴシック" charset="0"/>
              </a:rPr>
              <a:t>3.3</a:t>
            </a:r>
          </a:p>
        </p:txBody>
      </p:sp>
      <p:sp>
        <p:nvSpPr>
          <p:cNvPr id="35" name="Oval 34"/>
          <p:cNvSpPr/>
          <p:nvPr/>
        </p:nvSpPr>
        <p:spPr bwMode="gray">
          <a:xfrm>
            <a:off x="5755999" y="1752600"/>
            <a:ext cx="271604" cy="246888"/>
          </a:xfrm>
          <a:prstGeom prst="ellipse">
            <a:avLst/>
          </a:prstGeom>
          <a:solidFill>
            <a:schemeClr val="accent5"/>
          </a:solidFill>
          <a:ln w="19050"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Trebuchet MS"/>
                <a:ea typeface="ＭＳ Ｐゴシック" charset="0"/>
              </a:rPr>
              <a:t>1.1</a:t>
            </a:r>
          </a:p>
        </p:txBody>
      </p:sp>
      <p:sp>
        <p:nvSpPr>
          <p:cNvPr id="30" name="Oval 29">
            <a:extLst>
              <a:ext uri="{FF2B5EF4-FFF2-40B4-BE49-F238E27FC236}">
                <a16:creationId xmlns:a16="http://schemas.microsoft.com/office/drawing/2014/main" id="{99BA606A-8B4A-43F0-8674-8AB1692F6A57}"/>
              </a:ext>
            </a:extLst>
          </p:cNvPr>
          <p:cNvSpPr/>
          <p:nvPr/>
        </p:nvSpPr>
        <p:spPr bwMode="gray">
          <a:xfrm>
            <a:off x="5791200" y="2953512"/>
            <a:ext cx="271604" cy="246888"/>
          </a:xfrm>
          <a:prstGeom prst="ellipse">
            <a:avLst/>
          </a:prstGeom>
          <a:solidFill>
            <a:schemeClr val="accent5"/>
          </a:solidFill>
          <a:ln w="19050"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Trebuchet MS"/>
                <a:ea typeface="ＭＳ Ｐゴシック" charset="0"/>
              </a:rPr>
              <a:t>1.4</a:t>
            </a:r>
          </a:p>
        </p:txBody>
      </p:sp>
      <p:sp>
        <p:nvSpPr>
          <p:cNvPr id="34" name="Oval 33">
            <a:extLst>
              <a:ext uri="{FF2B5EF4-FFF2-40B4-BE49-F238E27FC236}">
                <a16:creationId xmlns:a16="http://schemas.microsoft.com/office/drawing/2014/main" id="{E1755701-B91E-4101-BB9E-58D450C985C1}"/>
              </a:ext>
            </a:extLst>
          </p:cNvPr>
          <p:cNvSpPr/>
          <p:nvPr/>
        </p:nvSpPr>
        <p:spPr bwMode="gray">
          <a:xfrm>
            <a:off x="5748196" y="4495800"/>
            <a:ext cx="271604" cy="246888"/>
          </a:xfrm>
          <a:prstGeom prst="ellipse">
            <a:avLst/>
          </a:prstGeom>
          <a:solidFill>
            <a:schemeClr val="accent5"/>
          </a:solidFill>
          <a:ln w="19050"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Trebuchet MS"/>
                <a:ea typeface="ＭＳ Ｐゴシック" charset="0"/>
              </a:rPr>
              <a:t>2.4</a:t>
            </a:r>
          </a:p>
        </p:txBody>
      </p:sp>
      <p:sp>
        <p:nvSpPr>
          <p:cNvPr id="4" name="TextBox 3">
            <a:extLst>
              <a:ext uri="{FF2B5EF4-FFF2-40B4-BE49-F238E27FC236}">
                <a16:creationId xmlns:a16="http://schemas.microsoft.com/office/drawing/2014/main" id="{CE699A3B-D222-4AFD-95FB-F07B81EE9B2E}"/>
              </a:ext>
            </a:extLst>
          </p:cNvPr>
          <p:cNvSpPr txBox="1"/>
          <p:nvPr/>
        </p:nvSpPr>
        <p:spPr>
          <a:xfrm>
            <a:off x="6667500" y="259702"/>
            <a:ext cx="914400" cy="91440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52718"/>
                </a:solidFill>
                <a:effectLst/>
                <a:uLnTx/>
                <a:uFillTx/>
                <a:latin typeface="Trebuchet MS"/>
                <a:ea typeface="ＭＳ Ｐゴシック"/>
              </a:rPr>
              <a:t>We will get here…..be patient</a:t>
            </a:r>
          </a:p>
        </p:txBody>
      </p:sp>
    </p:spTree>
    <p:extLst>
      <p:ext uri="{BB962C8B-B14F-4D97-AF65-F5344CB8AC3E}">
        <p14:creationId xmlns:p14="http://schemas.microsoft.com/office/powerpoint/2010/main" val="9730641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CDF7F-5804-436A-804C-FC98CE65D9CB}"/>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Next Steps </a:t>
            </a:r>
          </a:p>
        </p:txBody>
      </p:sp>
      <p:sp>
        <p:nvSpPr>
          <p:cNvPr id="3" name="Content Placeholder 2">
            <a:extLst>
              <a:ext uri="{FF2B5EF4-FFF2-40B4-BE49-F238E27FC236}">
                <a16:creationId xmlns:a16="http://schemas.microsoft.com/office/drawing/2014/main" id="{F2736B5E-7F3F-4F21-B603-1F1F3CF2E094}"/>
              </a:ext>
            </a:extLst>
          </p:cNvPr>
          <p:cNvSpPr>
            <a:spLocks noGrp="1"/>
          </p:cNvSpPr>
          <p:nvPr>
            <p:ph idx="1"/>
          </p:nvPr>
        </p:nvSpPr>
        <p:spPr>
          <a:xfrm>
            <a:off x="830580" y="1917701"/>
            <a:ext cx="11361420" cy="4165599"/>
          </a:xfrm>
        </p:spPr>
        <p:txBody>
          <a:bodyPr>
            <a:normAutofit/>
          </a:bodyPr>
          <a:lstStyle/>
          <a:p>
            <a:pPr>
              <a:buFont typeface="Arial" panose="020B0604020202020204" pitchFamily="34" charset="0"/>
              <a:buChar char="•"/>
            </a:pPr>
            <a:r>
              <a:rPr lang="en-US" sz="22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Dependent on progress of this meeting</a:t>
            </a:r>
          </a:p>
          <a:p>
            <a:pPr>
              <a:buFont typeface="Arial" panose="020B0604020202020204" pitchFamily="34" charset="0"/>
              <a:buChar char="•"/>
            </a:pPr>
            <a:r>
              <a:rPr lang="en-US" sz="2800" dirty="0">
                <a:latin typeface="Arial" panose="020B0604020202020204" pitchFamily="34" charset="0"/>
                <a:cs typeface="Arial" panose="020B0604020202020204" pitchFamily="34" charset="0"/>
              </a:rPr>
              <a:t>  Establish Goals/get consensus on 4-5 goals</a:t>
            </a:r>
          </a:p>
          <a:p>
            <a:pPr>
              <a:buFont typeface="Arial" panose="020B0604020202020204" pitchFamily="34" charset="0"/>
              <a:buChar char="•"/>
            </a:pPr>
            <a:r>
              <a:rPr lang="en-US" sz="2800" dirty="0">
                <a:latin typeface="Arial" panose="020B0604020202020204" pitchFamily="34" charset="0"/>
                <a:cs typeface="Arial" panose="020B0604020202020204" pitchFamily="34" charset="0"/>
              </a:rPr>
              <a:t>  Look for:</a:t>
            </a:r>
          </a:p>
          <a:p>
            <a:pPr lvl="1">
              <a:buFont typeface="Arial" panose="020B0604020202020204" pitchFamily="34" charset="0"/>
              <a:buChar char="•"/>
            </a:pPr>
            <a:r>
              <a:rPr lang="en-US" sz="2600" dirty="0">
                <a:latin typeface="Arial" panose="020B0604020202020204" pitchFamily="34" charset="0"/>
                <a:cs typeface="Arial" panose="020B0604020202020204" pitchFamily="34" charset="0"/>
              </a:rPr>
              <a:t>Recap of meeting &amp; copy of slides (will also be posted online)</a:t>
            </a:r>
          </a:p>
          <a:p>
            <a:pPr lvl="1">
              <a:buFont typeface="Arial" panose="020B0604020202020204" pitchFamily="34" charset="0"/>
              <a:buChar char="•"/>
            </a:pPr>
            <a:r>
              <a:rPr lang="en-US" sz="2600" dirty="0">
                <a:latin typeface="Arial" panose="020B0604020202020204" pitchFamily="34" charset="0"/>
                <a:cs typeface="Arial" panose="020B0604020202020204" pitchFamily="34" charset="0"/>
              </a:rPr>
              <a:t>Anonymous Survey Monkey survey</a:t>
            </a:r>
          </a:p>
          <a:p>
            <a:pPr lvl="1">
              <a:buFont typeface="Arial" panose="020B0604020202020204" pitchFamily="34" charset="0"/>
              <a:buChar char="•"/>
            </a:pPr>
            <a:r>
              <a:rPr lang="en-US" sz="2600" dirty="0">
                <a:latin typeface="Arial" panose="020B0604020202020204" pitchFamily="34" charset="0"/>
                <a:cs typeface="Arial" panose="020B0604020202020204" pitchFamily="34" charset="0"/>
              </a:rPr>
              <a:t>Next work-session </a:t>
            </a:r>
          </a:p>
        </p:txBody>
      </p:sp>
    </p:spTree>
    <p:extLst>
      <p:ext uri="{BB962C8B-B14F-4D97-AF65-F5344CB8AC3E}">
        <p14:creationId xmlns:p14="http://schemas.microsoft.com/office/powerpoint/2010/main" val="21759239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A2C55-1D97-41C3-895F-D9C4456D4F5D}"/>
              </a:ext>
            </a:extLst>
          </p:cNvPr>
          <p:cNvSpPr>
            <a:spLocks noGrp="1"/>
          </p:cNvSpPr>
          <p:nvPr>
            <p:ph type="title"/>
          </p:nvPr>
        </p:nvSpPr>
        <p:spPr>
          <a:xfrm>
            <a:off x="321515" y="286602"/>
            <a:ext cx="10058400" cy="1450757"/>
          </a:xfrm>
        </p:spPr>
        <p:txBody>
          <a:bodyPr>
            <a:normAutofit/>
          </a:bodyPr>
          <a:lstStyle/>
          <a:p>
            <a:r>
              <a:rPr lang="en-US" sz="3200" b="1" dirty="0">
                <a:latin typeface="Arial" panose="020B0604020202020204" pitchFamily="34" charset="0"/>
                <a:cs typeface="Arial" panose="020B0604020202020204" pitchFamily="34" charset="0"/>
              </a:rPr>
              <a:t>Agenda</a:t>
            </a:r>
          </a:p>
        </p:txBody>
      </p:sp>
      <p:sp>
        <p:nvSpPr>
          <p:cNvPr id="3" name="Content Placeholder 2">
            <a:extLst>
              <a:ext uri="{FF2B5EF4-FFF2-40B4-BE49-F238E27FC236}">
                <a16:creationId xmlns:a16="http://schemas.microsoft.com/office/drawing/2014/main" id="{7F2233CF-BC3F-4686-A1F4-9368EF407B30}"/>
              </a:ext>
            </a:extLst>
          </p:cNvPr>
          <p:cNvSpPr>
            <a:spLocks noGrp="1"/>
          </p:cNvSpPr>
          <p:nvPr>
            <p:ph idx="1"/>
          </p:nvPr>
        </p:nvSpPr>
        <p:spPr>
          <a:xfrm>
            <a:off x="321515" y="1688295"/>
            <a:ext cx="11641589" cy="4883103"/>
          </a:xfrm>
        </p:spPr>
        <p:txBody>
          <a:bodyPr>
            <a:normAutofit fontScale="92500"/>
          </a:bodyPr>
          <a:lstStyle/>
          <a:p>
            <a:pPr marL="0" indent="0">
              <a:buNone/>
            </a:pPr>
            <a:endParaRPr lang="en-US" b="1"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Review work-session agenda &amp; objectives						9:00-9:15</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Review situation analysis &amp; conclusions/implications					9:15-9:50</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Get input/feedback and/or alignment on analysis, conclusions &amp; implications		9:50-10:10</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Public comments									10:10-10:20</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Start to develop preliminary 5-year goals for Ocean Pines*				10:20-10:45</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Review next steps/timing						 		10:45-10:50</a:t>
            </a:r>
          </a:p>
          <a:p>
            <a:pPr lvl="1">
              <a:buFont typeface="Arial" panose="020B0604020202020204" pitchFamily="34" charset="0"/>
              <a:buChar char="•"/>
            </a:pPr>
            <a:r>
              <a:rPr lang="en-US" sz="2600" b="1" dirty="0">
                <a:latin typeface="Arial" panose="020B0604020202020204" pitchFamily="34" charset="0"/>
                <a:cs typeface="Arial" panose="020B0604020202020204" pitchFamily="34" charset="0"/>
              </a:rPr>
              <a:t>Public comments						                   10:50-11:00</a:t>
            </a:r>
            <a:r>
              <a:rPr lang="en-US" sz="22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							</a:t>
            </a:r>
          </a:p>
          <a:p>
            <a:pPr marL="201168" lvl="1" indent="0">
              <a:buNone/>
            </a:pPr>
            <a:r>
              <a:rPr lang="en-US" dirty="0">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E60E3972-24F2-4C5D-A976-5350D8481631}"/>
              </a:ext>
            </a:extLst>
          </p:cNvPr>
          <p:cNvSpPr txBox="1"/>
          <p:nvPr/>
        </p:nvSpPr>
        <p:spPr>
          <a:xfrm>
            <a:off x="1188164" y="5169705"/>
            <a:ext cx="10243638" cy="646331"/>
          </a:xfrm>
          <a:prstGeom prst="rect">
            <a:avLst/>
          </a:prstGeom>
          <a:noFill/>
        </p:spPr>
        <p:txBody>
          <a:bodyPr wrap="none" rtlCol="0">
            <a:spAutoFit/>
          </a:bodyPr>
          <a:lstStyle/>
          <a:p>
            <a:r>
              <a:rPr lang="en-US" dirty="0"/>
              <a:t>*Time permitting. Note-If there is significant input and or feedback to the situation analysis, we will not </a:t>
            </a:r>
          </a:p>
          <a:p>
            <a:r>
              <a:rPr lang="en-US" dirty="0"/>
              <a:t>   move to preliminary goal setting</a:t>
            </a:r>
          </a:p>
        </p:txBody>
      </p:sp>
      <p:sp>
        <p:nvSpPr>
          <p:cNvPr id="5" name="TextBox 4">
            <a:extLst>
              <a:ext uri="{FF2B5EF4-FFF2-40B4-BE49-F238E27FC236}">
                <a16:creationId xmlns:a16="http://schemas.microsoft.com/office/drawing/2014/main" id="{C4A96A0B-7705-436F-B7FC-7F53CF9E25DC}"/>
              </a:ext>
            </a:extLst>
          </p:cNvPr>
          <p:cNvSpPr txBox="1"/>
          <p:nvPr/>
        </p:nvSpPr>
        <p:spPr>
          <a:xfrm>
            <a:off x="760198" y="5816036"/>
            <a:ext cx="10554171"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We may need to be flexible with the agenda but  we will end at 11:00 AM</a:t>
            </a:r>
          </a:p>
        </p:txBody>
      </p:sp>
    </p:spTree>
    <p:extLst>
      <p:ext uri="{BB962C8B-B14F-4D97-AF65-F5344CB8AC3E}">
        <p14:creationId xmlns:p14="http://schemas.microsoft.com/office/powerpoint/2010/main" val="15756346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CDF7F-5804-436A-804C-FC98CE65D9CB}"/>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Public Comments </a:t>
            </a:r>
          </a:p>
        </p:txBody>
      </p:sp>
      <p:sp>
        <p:nvSpPr>
          <p:cNvPr id="3" name="Content Placeholder 2">
            <a:extLst>
              <a:ext uri="{FF2B5EF4-FFF2-40B4-BE49-F238E27FC236}">
                <a16:creationId xmlns:a16="http://schemas.microsoft.com/office/drawing/2014/main" id="{F2736B5E-7F3F-4F21-B603-1F1F3CF2E094}"/>
              </a:ext>
            </a:extLst>
          </p:cNvPr>
          <p:cNvSpPr>
            <a:spLocks noGrp="1"/>
          </p:cNvSpPr>
          <p:nvPr>
            <p:ph idx="1"/>
          </p:nvPr>
        </p:nvSpPr>
        <p:spPr>
          <a:xfrm>
            <a:off x="830580" y="1917701"/>
            <a:ext cx="11361420" cy="4165599"/>
          </a:xfrm>
        </p:spPr>
        <p:txBody>
          <a:bodyPr>
            <a:normAutofit/>
          </a:bodyPr>
          <a:lstStyle/>
          <a:p>
            <a:pPr>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58347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810E59D0-5150-41A2-89FD-4DB97809F8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9753600" cy="649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4096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7825A-D9BB-4236-9F68-BF039D66512E}"/>
              </a:ext>
            </a:extLst>
          </p:cNvPr>
          <p:cNvSpPr>
            <a:spLocks noGrp="1"/>
          </p:cNvSpPr>
          <p:nvPr>
            <p:ph type="ctrTitle"/>
          </p:nvPr>
        </p:nvSpPr>
        <p:spPr/>
        <p:txBody>
          <a:bodyPr/>
          <a:lstStyle/>
          <a:p>
            <a:r>
              <a:rPr lang="en-US" dirty="0"/>
              <a:t>Appendix</a:t>
            </a:r>
          </a:p>
        </p:txBody>
      </p:sp>
      <p:sp>
        <p:nvSpPr>
          <p:cNvPr id="3" name="Subtitle 2">
            <a:extLst>
              <a:ext uri="{FF2B5EF4-FFF2-40B4-BE49-F238E27FC236}">
                <a16:creationId xmlns:a16="http://schemas.microsoft.com/office/drawing/2014/main" id="{E9AC5D3F-E4B3-43A8-B1D1-205A26C5C2C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18481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10993-CEE1-4595-8944-9109349C1860}"/>
              </a:ext>
            </a:extLst>
          </p:cNvPr>
          <p:cNvSpPr>
            <a:spLocks noGrp="1"/>
          </p:cNvSpPr>
          <p:nvPr>
            <p:ph type="title"/>
          </p:nvPr>
        </p:nvSpPr>
        <p:spPr>
          <a:xfrm>
            <a:off x="30673" y="-115461"/>
            <a:ext cx="10058400" cy="1450757"/>
          </a:xfrm>
        </p:spPr>
        <p:txBody>
          <a:bodyPr>
            <a:normAutofit/>
          </a:bodyPr>
          <a:lstStyle/>
          <a:p>
            <a:r>
              <a:rPr lang="en-US" sz="3600" b="1" dirty="0">
                <a:latin typeface="Arial" panose="020B0604020202020204" pitchFamily="34" charset="0"/>
                <a:cs typeface="Arial" panose="020B0604020202020204" pitchFamily="34" charset="0"/>
              </a:rPr>
              <a:t>What is most important?</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18CD58E-2F8C-4AEF-9E55-ADB31E9E2D2F}"/>
              </a:ext>
            </a:extLst>
          </p:cNvPr>
          <p:cNvSpPr>
            <a:spLocks noGrp="1"/>
          </p:cNvSpPr>
          <p:nvPr>
            <p:ph idx="1"/>
          </p:nvPr>
        </p:nvSpPr>
        <p:spPr>
          <a:xfrm>
            <a:off x="305709" y="2108201"/>
            <a:ext cx="10994637" cy="4463196"/>
          </a:xfrm>
        </p:spPr>
        <p:txBody>
          <a:bodyPr>
            <a:normAutofit/>
          </a:bodyPr>
          <a:lstStyle/>
          <a:p>
            <a:pPr marL="201168" lvl="1" indent="0">
              <a:spcBef>
                <a:spcPts val="0"/>
              </a:spcBef>
              <a:spcAft>
                <a:spcPts val="0"/>
              </a:spcAft>
              <a:buNone/>
              <a:tabLst>
                <a:tab pos="457200" algn="l"/>
              </a:tabLst>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p>
        </p:txBody>
      </p:sp>
      <p:graphicFrame>
        <p:nvGraphicFramePr>
          <p:cNvPr id="4" name="Table 4">
            <a:extLst>
              <a:ext uri="{FF2B5EF4-FFF2-40B4-BE49-F238E27FC236}">
                <a16:creationId xmlns:a16="http://schemas.microsoft.com/office/drawing/2014/main" id="{A2BE5DAE-5D96-4E09-BB74-037C7BBF40F6}"/>
              </a:ext>
            </a:extLst>
          </p:cNvPr>
          <p:cNvGraphicFramePr>
            <a:graphicFrameLocks noGrp="1"/>
          </p:cNvGraphicFramePr>
          <p:nvPr/>
        </p:nvGraphicFramePr>
        <p:xfrm>
          <a:off x="209453" y="1412431"/>
          <a:ext cx="11773089" cy="3631824"/>
        </p:xfrm>
        <a:graphic>
          <a:graphicData uri="http://schemas.openxmlformats.org/drawingml/2006/table">
            <a:tbl>
              <a:tblPr firstRow="1" bandRow="1">
                <a:tableStyleId>{5C22544A-7EE6-4342-B048-85BDC9FD1C3A}</a:tableStyleId>
              </a:tblPr>
              <a:tblGrid>
                <a:gridCol w="1062176">
                  <a:extLst>
                    <a:ext uri="{9D8B030D-6E8A-4147-A177-3AD203B41FA5}">
                      <a16:colId xmlns:a16="http://schemas.microsoft.com/office/drawing/2014/main" val="2100641239"/>
                    </a:ext>
                  </a:extLst>
                </a:gridCol>
                <a:gridCol w="4145760">
                  <a:extLst>
                    <a:ext uri="{9D8B030D-6E8A-4147-A177-3AD203B41FA5}">
                      <a16:colId xmlns:a16="http://schemas.microsoft.com/office/drawing/2014/main" val="3964036983"/>
                    </a:ext>
                  </a:extLst>
                </a:gridCol>
                <a:gridCol w="1242200">
                  <a:extLst>
                    <a:ext uri="{9D8B030D-6E8A-4147-A177-3AD203B41FA5}">
                      <a16:colId xmlns:a16="http://schemas.microsoft.com/office/drawing/2014/main" val="3502342836"/>
                    </a:ext>
                  </a:extLst>
                </a:gridCol>
                <a:gridCol w="1276710">
                  <a:extLst>
                    <a:ext uri="{9D8B030D-6E8A-4147-A177-3AD203B41FA5}">
                      <a16:colId xmlns:a16="http://schemas.microsoft.com/office/drawing/2014/main" val="311537967"/>
                    </a:ext>
                  </a:extLst>
                </a:gridCol>
                <a:gridCol w="1466490">
                  <a:extLst>
                    <a:ext uri="{9D8B030D-6E8A-4147-A177-3AD203B41FA5}">
                      <a16:colId xmlns:a16="http://schemas.microsoft.com/office/drawing/2014/main" val="1145386352"/>
                    </a:ext>
                  </a:extLst>
                </a:gridCol>
                <a:gridCol w="1345721">
                  <a:extLst>
                    <a:ext uri="{9D8B030D-6E8A-4147-A177-3AD203B41FA5}">
                      <a16:colId xmlns:a16="http://schemas.microsoft.com/office/drawing/2014/main" val="3155790308"/>
                    </a:ext>
                  </a:extLst>
                </a:gridCol>
                <a:gridCol w="1234032">
                  <a:extLst>
                    <a:ext uri="{9D8B030D-6E8A-4147-A177-3AD203B41FA5}">
                      <a16:colId xmlns:a16="http://schemas.microsoft.com/office/drawing/2014/main" val="3751056965"/>
                    </a:ext>
                  </a:extLst>
                </a:gridCol>
              </a:tblGrid>
              <a:tr h="0">
                <a:tc>
                  <a:txBody>
                    <a:bodyPr/>
                    <a:lstStyle/>
                    <a:p>
                      <a:pPr algn="ctr"/>
                      <a:r>
                        <a:rPr lang="en-US" sz="2000" dirty="0"/>
                        <a:t>Rank</a:t>
                      </a:r>
                    </a:p>
                  </a:txBody>
                  <a:tcPr/>
                </a:tc>
                <a:tc>
                  <a:txBody>
                    <a:bodyPr/>
                    <a:lstStyle/>
                    <a:p>
                      <a:pPr algn="ctr"/>
                      <a:r>
                        <a:rPr lang="en-US" sz="2000" dirty="0">
                          <a:latin typeface="Arial" panose="020B0604020202020204" pitchFamily="34" charset="0"/>
                          <a:cs typeface="Arial" panose="020B0604020202020204" pitchFamily="34" charset="0"/>
                        </a:rPr>
                        <a:t>Attribute</a:t>
                      </a:r>
                    </a:p>
                  </a:txBody>
                  <a:tcPr/>
                </a:tc>
                <a:tc>
                  <a:txBody>
                    <a:bodyPr/>
                    <a:lstStyle/>
                    <a:p>
                      <a:pPr algn="ctr"/>
                      <a:r>
                        <a:rPr lang="en-US" sz="2000" dirty="0">
                          <a:latin typeface="Arial" panose="020B0604020202020204" pitchFamily="34" charset="0"/>
                          <a:cs typeface="Arial" panose="020B0604020202020204" pitchFamily="34" charset="0"/>
                        </a:rPr>
                        <a:t>Total</a:t>
                      </a:r>
                    </a:p>
                    <a:p>
                      <a:pPr algn="ctr"/>
                      <a:r>
                        <a:rPr lang="en-US" sz="2000" dirty="0">
                          <a:latin typeface="Arial" panose="020B0604020202020204" pitchFamily="34" charset="0"/>
                          <a:cs typeface="Arial" panose="020B0604020202020204" pitchFamily="34" charset="0"/>
                        </a:rPr>
                        <a:t>(Avg.)</a:t>
                      </a:r>
                    </a:p>
                  </a:txBody>
                  <a:tcPr/>
                </a:tc>
                <a:tc>
                  <a:txBody>
                    <a:bodyPr/>
                    <a:lstStyle/>
                    <a:p>
                      <a:pPr algn="ctr"/>
                      <a:r>
                        <a:rPr lang="en-US" sz="2000" dirty="0">
                          <a:latin typeface="Arial" panose="020B0604020202020204" pitchFamily="34" charset="0"/>
                          <a:cs typeface="Arial" panose="020B0604020202020204" pitchFamily="34" charset="0"/>
                        </a:rPr>
                        <a:t>Full Time</a:t>
                      </a:r>
                    </a:p>
                  </a:txBody>
                  <a:tcPr/>
                </a:tc>
                <a:tc>
                  <a:txBody>
                    <a:bodyPr/>
                    <a:lstStyle/>
                    <a:p>
                      <a:pPr algn="ctr"/>
                      <a:r>
                        <a:rPr lang="en-US" sz="2000" dirty="0">
                          <a:latin typeface="Arial" panose="020B0604020202020204" pitchFamily="34" charset="0"/>
                          <a:cs typeface="Arial" panose="020B0604020202020204" pitchFamily="34" charset="0"/>
                        </a:rPr>
                        <a:t>Part </a:t>
                      </a:r>
                    </a:p>
                    <a:p>
                      <a:pPr algn="ctr"/>
                      <a:r>
                        <a:rPr lang="en-US" sz="2000" dirty="0">
                          <a:latin typeface="Arial" panose="020B0604020202020204" pitchFamily="34" charset="0"/>
                          <a:cs typeface="Arial" panose="020B0604020202020204" pitchFamily="34" charset="0"/>
                        </a:rPr>
                        <a:t>Time</a:t>
                      </a:r>
                    </a:p>
                  </a:txBody>
                  <a:tcPr/>
                </a:tc>
                <a:tc>
                  <a:txBody>
                    <a:bodyPr/>
                    <a:lstStyle/>
                    <a:p>
                      <a:pPr algn="ctr"/>
                      <a:r>
                        <a:rPr lang="en-US" sz="2000" dirty="0">
                          <a:latin typeface="Arial" panose="020B0604020202020204" pitchFamily="34" charset="0"/>
                          <a:cs typeface="Arial" panose="020B0604020202020204" pitchFamily="34" charset="0"/>
                        </a:rPr>
                        <a:t>&lt; </a:t>
                      </a:r>
                    </a:p>
                    <a:p>
                      <a:pPr algn="ctr"/>
                      <a:r>
                        <a:rPr lang="en-US" sz="2000" dirty="0">
                          <a:latin typeface="Arial" panose="020B0604020202020204" pitchFamily="34" charset="0"/>
                          <a:cs typeface="Arial" panose="020B0604020202020204" pitchFamily="34" charset="0"/>
                        </a:rPr>
                        <a:t>50 Years</a:t>
                      </a:r>
                    </a:p>
                  </a:txBody>
                  <a:tcPr/>
                </a:tc>
                <a:tc>
                  <a:txBody>
                    <a:bodyPr/>
                    <a:lstStyle/>
                    <a:p>
                      <a:pPr algn="ctr"/>
                      <a:r>
                        <a:rPr lang="en-US" sz="2000" dirty="0">
                          <a:latin typeface="Arial" panose="020B0604020202020204" pitchFamily="34" charset="0"/>
                          <a:cs typeface="Arial" panose="020B0604020202020204" pitchFamily="34" charset="0"/>
                        </a:rPr>
                        <a:t>&gt;</a:t>
                      </a:r>
                    </a:p>
                    <a:p>
                      <a:pPr algn="ctr"/>
                      <a:r>
                        <a:rPr lang="en-US" sz="2000" dirty="0">
                          <a:latin typeface="Arial" panose="020B0604020202020204" pitchFamily="34" charset="0"/>
                          <a:cs typeface="Arial" panose="020B0604020202020204" pitchFamily="34" charset="0"/>
                        </a:rPr>
                        <a:t>70 Years</a:t>
                      </a:r>
                    </a:p>
                  </a:txBody>
                  <a:tcPr/>
                </a:tc>
                <a:extLst>
                  <a:ext uri="{0D108BD9-81ED-4DB2-BD59-A6C34878D82A}">
                    <a16:rowId xmlns:a16="http://schemas.microsoft.com/office/drawing/2014/main" val="2344859517"/>
                  </a:ext>
                </a:extLst>
              </a:tr>
              <a:tr h="509568">
                <a:tc>
                  <a:txBody>
                    <a:bodyPr/>
                    <a:lstStyle/>
                    <a:p>
                      <a:pPr algn="ctr"/>
                      <a:r>
                        <a:rPr lang="en-US" sz="2400" b="1" dirty="0">
                          <a:latin typeface="Arial" panose="020B0604020202020204" pitchFamily="34" charset="0"/>
                          <a:cs typeface="Arial" panose="020B0604020202020204" pitchFamily="34" charset="0"/>
                        </a:rPr>
                        <a:t>#1</a:t>
                      </a:r>
                    </a:p>
                  </a:txBody>
                  <a:tcPr/>
                </a:tc>
                <a:tc>
                  <a:txBody>
                    <a:bodyPr/>
                    <a:lstStyle/>
                    <a:p>
                      <a:pPr algn="l"/>
                      <a:r>
                        <a:rPr lang="en-US" sz="2000" b="1" dirty="0">
                          <a:latin typeface="Arial" panose="020B0604020202020204" pitchFamily="34" charset="0"/>
                          <a:cs typeface="Arial" panose="020B0604020202020204" pitchFamily="34" charset="0"/>
                        </a:rPr>
                        <a:t>Safety</a:t>
                      </a:r>
                    </a:p>
                  </a:txBody>
                  <a:tcPr/>
                </a:tc>
                <a:tc>
                  <a:txBody>
                    <a:bodyPr/>
                    <a:lstStyle/>
                    <a:p>
                      <a:pPr algn="ctr"/>
                      <a:r>
                        <a:rPr lang="en-US" sz="2400" b="1" dirty="0">
                          <a:latin typeface="Arial" panose="020B0604020202020204" pitchFamily="34" charset="0"/>
                          <a:cs typeface="Arial" panose="020B0604020202020204" pitchFamily="34" charset="0"/>
                        </a:rPr>
                        <a:t>4.58</a:t>
                      </a:r>
                    </a:p>
                  </a:txBody>
                  <a:tcPr/>
                </a:tc>
                <a:tc>
                  <a:txBody>
                    <a:bodyPr/>
                    <a:lstStyle/>
                    <a:p>
                      <a:pPr algn="ctr"/>
                      <a:r>
                        <a:rPr lang="en-US" sz="2400" b="1" dirty="0">
                          <a:latin typeface="Arial" panose="020B0604020202020204" pitchFamily="34" charset="0"/>
                          <a:cs typeface="Arial" panose="020B0604020202020204" pitchFamily="34" charset="0"/>
                        </a:rPr>
                        <a:t>4.59</a:t>
                      </a:r>
                    </a:p>
                  </a:txBody>
                  <a:tcPr/>
                </a:tc>
                <a:tc>
                  <a:txBody>
                    <a:bodyPr/>
                    <a:lstStyle/>
                    <a:p>
                      <a:pPr algn="ctr"/>
                      <a:r>
                        <a:rPr lang="en-US" sz="2400" b="1" dirty="0">
                          <a:latin typeface="Arial" panose="020B0604020202020204" pitchFamily="34" charset="0"/>
                          <a:cs typeface="Arial" panose="020B0604020202020204" pitchFamily="34" charset="0"/>
                        </a:rPr>
                        <a:t>4.58</a:t>
                      </a:r>
                    </a:p>
                  </a:txBody>
                  <a:tcPr/>
                </a:tc>
                <a:tc>
                  <a:txBody>
                    <a:bodyPr/>
                    <a:lstStyle/>
                    <a:p>
                      <a:pPr algn="ctr"/>
                      <a:r>
                        <a:rPr lang="en-US" sz="2400" b="1" dirty="0">
                          <a:latin typeface="Arial" panose="020B0604020202020204" pitchFamily="34" charset="0"/>
                          <a:cs typeface="Arial" panose="020B0604020202020204" pitchFamily="34" charset="0"/>
                        </a:rPr>
                        <a:t>4.53</a:t>
                      </a:r>
                    </a:p>
                  </a:txBody>
                  <a:tcPr/>
                </a:tc>
                <a:tc>
                  <a:txBody>
                    <a:bodyPr/>
                    <a:lstStyle/>
                    <a:p>
                      <a:pPr algn="ctr"/>
                      <a:r>
                        <a:rPr lang="en-US" sz="2400" b="1" dirty="0">
                          <a:latin typeface="Arial" panose="020B0604020202020204" pitchFamily="34" charset="0"/>
                          <a:cs typeface="Arial" panose="020B0604020202020204" pitchFamily="34" charset="0"/>
                        </a:rPr>
                        <a:t>4.54</a:t>
                      </a:r>
                    </a:p>
                  </a:txBody>
                  <a:tcPr/>
                </a:tc>
                <a:extLst>
                  <a:ext uri="{0D108BD9-81ED-4DB2-BD59-A6C34878D82A}">
                    <a16:rowId xmlns:a16="http://schemas.microsoft.com/office/drawing/2014/main" val="2849829415"/>
                  </a:ext>
                </a:extLst>
              </a:tr>
              <a:tr h="509568">
                <a:tc>
                  <a:txBody>
                    <a:bodyPr/>
                    <a:lstStyle/>
                    <a:p>
                      <a:pPr algn="ctr"/>
                      <a:r>
                        <a:rPr lang="en-US" sz="2400" b="1" dirty="0">
                          <a:latin typeface="Arial" panose="020B0604020202020204" pitchFamily="34" charset="0"/>
                          <a:cs typeface="Arial" panose="020B0604020202020204" pitchFamily="34" charset="0"/>
                        </a:rPr>
                        <a:t>#2</a:t>
                      </a:r>
                    </a:p>
                  </a:txBody>
                  <a:tcPr/>
                </a:tc>
                <a:tc>
                  <a:txBody>
                    <a:bodyPr/>
                    <a:lstStyle/>
                    <a:p>
                      <a:pPr algn="l"/>
                      <a:r>
                        <a:rPr lang="en-US" sz="2000" b="1" dirty="0">
                          <a:latin typeface="Arial" panose="020B0604020202020204" pitchFamily="34" charset="0"/>
                          <a:cs typeface="Arial" panose="020B0604020202020204" pitchFamily="34" charset="0"/>
                        </a:rPr>
                        <a:t>Maintenance of Infrastructure</a:t>
                      </a:r>
                    </a:p>
                  </a:txBody>
                  <a:tcPr/>
                </a:tc>
                <a:tc>
                  <a:txBody>
                    <a:bodyPr/>
                    <a:lstStyle/>
                    <a:p>
                      <a:pPr algn="ctr"/>
                      <a:r>
                        <a:rPr lang="en-US" sz="2400" b="1" dirty="0">
                          <a:latin typeface="Arial" panose="020B0604020202020204" pitchFamily="34" charset="0"/>
                          <a:cs typeface="Arial" panose="020B0604020202020204" pitchFamily="34" charset="0"/>
                        </a:rPr>
                        <a:t>4.49</a:t>
                      </a:r>
                    </a:p>
                  </a:txBody>
                  <a:tcPr/>
                </a:tc>
                <a:tc>
                  <a:txBody>
                    <a:bodyPr/>
                    <a:lstStyle/>
                    <a:p>
                      <a:pPr algn="ctr"/>
                      <a:r>
                        <a:rPr lang="en-US" sz="2400" b="1" dirty="0">
                          <a:latin typeface="Arial" panose="020B0604020202020204" pitchFamily="34" charset="0"/>
                          <a:cs typeface="Arial" panose="020B0604020202020204" pitchFamily="34" charset="0"/>
                        </a:rPr>
                        <a:t>4.51</a:t>
                      </a:r>
                    </a:p>
                  </a:txBody>
                  <a:tcPr/>
                </a:tc>
                <a:tc>
                  <a:txBody>
                    <a:bodyPr/>
                    <a:lstStyle/>
                    <a:p>
                      <a:pPr algn="ctr"/>
                      <a:r>
                        <a:rPr lang="en-US" sz="2400" b="1" dirty="0">
                          <a:latin typeface="Arial" panose="020B0604020202020204" pitchFamily="34" charset="0"/>
                          <a:cs typeface="Arial" panose="020B0604020202020204" pitchFamily="34" charset="0"/>
                        </a:rPr>
                        <a:t>4.47</a:t>
                      </a:r>
                    </a:p>
                  </a:txBody>
                  <a:tcPr/>
                </a:tc>
                <a:tc>
                  <a:txBody>
                    <a:bodyPr/>
                    <a:lstStyle/>
                    <a:p>
                      <a:pPr algn="ctr"/>
                      <a:r>
                        <a:rPr lang="en-US" sz="2400" b="1" dirty="0">
                          <a:latin typeface="Arial" panose="020B0604020202020204" pitchFamily="34" charset="0"/>
                          <a:cs typeface="Arial" panose="020B0604020202020204" pitchFamily="34" charset="0"/>
                        </a:rPr>
                        <a:t>4.35</a:t>
                      </a:r>
                    </a:p>
                  </a:txBody>
                  <a:tcPr/>
                </a:tc>
                <a:tc>
                  <a:txBody>
                    <a:bodyPr/>
                    <a:lstStyle/>
                    <a:p>
                      <a:pPr algn="ctr"/>
                      <a:r>
                        <a:rPr lang="en-US" sz="2400" b="1" dirty="0">
                          <a:latin typeface="Arial" panose="020B0604020202020204" pitchFamily="34" charset="0"/>
                          <a:cs typeface="Arial" panose="020B0604020202020204" pitchFamily="34" charset="0"/>
                        </a:rPr>
                        <a:t>4.43</a:t>
                      </a:r>
                    </a:p>
                  </a:txBody>
                  <a:tcPr/>
                </a:tc>
                <a:extLst>
                  <a:ext uri="{0D108BD9-81ED-4DB2-BD59-A6C34878D82A}">
                    <a16:rowId xmlns:a16="http://schemas.microsoft.com/office/drawing/2014/main" val="1437123860"/>
                  </a:ext>
                </a:extLst>
              </a:tr>
              <a:tr h="5611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Community Appearance/Aesthetics</a:t>
                      </a:r>
                    </a:p>
                  </a:txBody>
                  <a:tcPr/>
                </a:tc>
                <a:tc>
                  <a:txBody>
                    <a:bodyPr/>
                    <a:lstStyle/>
                    <a:p>
                      <a:pPr algn="ctr"/>
                      <a:r>
                        <a:rPr lang="en-US" sz="2400" b="1" dirty="0">
                          <a:latin typeface="Arial" panose="020B0604020202020204" pitchFamily="34" charset="0"/>
                          <a:cs typeface="Arial" panose="020B0604020202020204" pitchFamily="34" charset="0"/>
                        </a:rPr>
                        <a:t>4.32</a:t>
                      </a:r>
                    </a:p>
                  </a:txBody>
                  <a:tcPr/>
                </a:tc>
                <a:tc>
                  <a:txBody>
                    <a:bodyPr/>
                    <a:lstStyle/>
                    <a:p>
                      <a:pPr algn="ctr"/>
                      <a:r>
                        <a:rPr lang="en-US" sz="2400" b="1" dirty="0">
                          <a:latin typeface="Arial" panose="020B0604020202020204" pitchFamily="34" charset="0"/>
                          <a:cs typeface="Arial" panose="020B0604020202020204" pitchFamily="34" charset="0"/>
                        </a:rPr>
                        <a:t>4.31</a:t>
                      </a:r>
                    </a:p>
                  </a:txBody>
                  <a:tcPr/>
                </a:tc>
                <a:tc>
                  <a:txBody>
                    <a:bodyPr/>
                    <a:lstStyle/>
                    <a:p>
                      <a:pPr algn="ctr"/>
                      <a:r>
                        <a:rPr lang="en-US" sz="2400" b="1" dirty="0">
                          <a:latin typeface="Arial" panose="020B0604020202020204" pitchFamily="34" charset="0"/>
                          <a:cs typeface="Arial" panose="020B0604020202020204" pitchFamily="34" charset="0"/>
                        </a:rPr>
                        <a:t>4.36</a:t>
                      </a:r>
                    </a:p>
                  </a:txBody>
                  <a:tcPr/>
                </a:tc>
                <a:tc>
                  <a:txBody>
                    <a:bodyPr/>
                    <a:lstStyle/>
                    <a:p>
                      <a:pPr algn="ctr"/>
                      <a:r>
                        <a:rPr lang="en-US" sz="2400" b="1" dirty="0">
                          <a:latin typeface="Arial" panose="020B0604020202020204" pitchFamily="34" charset="0"/>
                          <a:cs typeface="Arial" panose="020B0604020202020204" pitchFamily="34" charset="0"/>
                        </a:rPr>
                        <a:t>4.10</a:t>
                      </a:r>
                    </a:p>
                  </a:txBody>
                  <a:tcPr/>
                </a:tc>
                <a:tc>
                  <a:txBody>
                    <a:bodyPr/>
                    <a:lstStyle/>
                    <a:p>
                      <a:pPr algn="ctr"/>
                      <a:r>
                        <a:rPr lang="en-US" sz="2400" b="1" dirty="0">
                          <a:latin typeface="Arial" panose="020B0604020202020204" pitchFamily="34" charset="0"/>
                          <a:cs typeface="Arial" panose="020B0604020202020204" pitchFamily="34" charset="0"/>
                        </a:rPr>
                        <a:t>4.34</a:t>
                      </a:r>
                    </a:p>
                  </a:txBody>
                  <a:tcPr/>
                </a:tc>
                <a:extLst>
                  <a:ext uri="{0D108BD9-81ED-4DB2-BD59-A6C34878D82A}">
                    <a16:rowId xmlns:a16="http://schemas.microsoft.com/office/drawing/2014/main" val="3595790698"/>
                  </a:ext>
                </a:extLst>
              </a:tr>
              <a:tr h="509568">
                <a:tc>
                  <a:txBody>
                    <a:bodyPr/>
                    <a:lstStyle/>
                    <a:p>
                      <a:pPr algn="ctr"/>
                      <a:r>
                        <a:rPr lang="en-US" sz="2000" b="1" dirty="0">
                          <a:latin typeface="Arial" panose="020B0604020202020204" pitchFamily="34" charset="0"/>
                          <a:cs typeface="Arial" panose="020B0604020202020204" pitchFamily="34" charset="0"/>
                        </a:rPr>
                        <a:t>#4</a:t>
                      </a:r>
                    </a:p>
                  </a:txBody>
                  <a:tcPr/>
                </a:tc>
                <a:tc>
                  <a:txBody>
                    <a:bodyPr/>
                    <a:lstStyle/>
                    <a:p>
                      <a:pPr algn="l"/>
                      <a:r>
                        <a:rPr lang="en-US" sz="2000" b="1" dirty="0">
                          <a:latin typeface="Arial" panose="020B0604020202020204" pitchFamily="34" charset="0"/>
                          <a:cs typeface="Arial" panose="020B0604020202020204" pitchFamily="34" charset="0"/>
                        </a:rPr>
                        <a:t>Assessment Fee Value for the $</a:t>
                      </a:r>
                    </a:p>
                  </a:txBody>
                  <a:tcPr/>
                </a:tc>
                <a:tc>
                  <a:txBody>
                    <a:bodyPr/>
                    <a:lstStyle/>
                    <a:p>
                      <a:pPr algn="ctr"/>
                      <a:r>
                        <a:rPr lang="en-US" sz="2000" b="1" dirty="0">
                          <a:latin typeface="Arial" panose="020B0604020202020204" pitchFamily="34" charset="0"/>
                          <a:cs typeface="Arial" panose="020B0604020202020204" pitchFamily="34" charset="0"/>
                        </a:rPr>
                        <a:t>4.18</a:t>
                      </a:r>
                    </a:p>
                  </a:txBody>
                  <a:tcPr/>
                </a:tc>
                <a:tc>
                  <a:txBody>
                    <a:bodyPr/>
                    <a:lstStyle/>
                    <a:p>
                      <a:pPr algn="ctr"/>
                      <a:r>
                        <a:rPr lang="en-US" sz="2000" b="1" dirty="0">
                          <a:latin typeface="Arial" panose="020B0604020202020204" pitchFamily="34" charset="0"/>
                          <a:cs typeface="Arial" panose="020B0604020202020204" pitchFamily="34" charset="0"/>
                        </a:rPr>
                        <a:t>4.20</a:t>
                      </a:r>
                    </a:p>
                  </a:txBody>
                  <a:tcPr/>
                </a:tc>
                <a:tc>
                  <a:txBody>
                    <a:bodyPr/>
                    <a:lstStyle/>
                    <a:p>
                      <a:pPr algn="ctr"/>
                      <a:r>
                        <a:rPr lang="en-US" sz="2000" b="1" dirty="0">
                          <a:latin typeface="Arial" panose="020B0604020202020204" pitchFamily="34" charset="0"/>
                          <a:cs typeface="Arial" panose="020B0604020202020204" pitchFamily="34" charset="0"/>
                        </a:rPr>
                        <a:t>4.16</a:t>
                      </a:r>
                    </a:p>
                  </a:txBody>
                  <a:tcPr/>
                </a:tc>
                <a:tc>
                  <a:txBody>
                    <a:bodyPr/>
                    <a:lstStyle/>
                    <a:p>
                      <a:pPr algn="ctr"/>
                      <a:r>
                        <a:rPr lang="en-US" sz="2400" b="1" dirty="0">
                          <a:solidFill>
                            <a:srgbClr val="FF0000"/>
                          </a:solidFill>
                          <a:latin typeface="Arial" panose="020B0604020202020204" pitchFamily="34" charset="0"/>
                          <a:cs typeface="Arial" panose="020B0604020202020204" pitchFamily="34" charset="0"/>
                        </a:rPr>
                        <a:t>4.36*</a:t>
                      </a:r>
                    </a:p>
                  </a:txBody>
                  <a:tcPr/>
                </a:tc>
                <a:tc>
                  <a:txBody>
                    <a:bodyPr/>
                    <a:lstStyle/>
                    <a:p>
                      <a:pPr algn="ctr"/>
                      <a:r>
                        <a:rPr lang="en-US" sz="2400" b="1" dirty="0">
                          <a:solidFill>
                            <a:schemeClr val="tx1"/>
                          </a:solidFill>
                          <a:latin typeface="Arial" panose="020B0604020202020204" pitchFamily="34" charset="0"/>
                          <a:cs typeface="Arial" panose="020B0604020202020204" pitchFamily="34" charset="0"/>
                        </a:rPr>
                        <a:t>4.08</a:t>
                      </a:r>
                    </a:p>
                  </a:txBody>
                  <a:tcPr/>
                </a:tc>
                <a:extLst>
                  <a:ext uri="{0D108BD9-81ED-4DB2-BD59-A6C34878D82A}">
                    <a16:rowId xmlns:a16="http://schemas.microsoft.com/office/drawing/2014/main" val="1733360917"/>
                  </a:ext>
                </a:extLst>
              </a:tr>
              <a:tr h="509568">
                <a:tc>
                  <a:txBody>
                    <a:bodyPr/>
                    <a:lstStyle/>
                    <a:p>
                      <a:pPr algn="ctr"/>
                      <a:r>
                        <a:rPr lang="en-US" sz="2000" b="1" dirty="0">
                          <a:latin typeface="Arial" panose="020B0604020202020204" pitchFamily="34" charset="0"/>
                          <a:cs typeface="Arial" panose="020B0604020202020204" pitchFamily="34" charset="0"/>
                        </a:rPr>
                        <a:t>#5</a:t>
                      </a:r>
                    </a:p>
                  </a:txBody>
                  <a:tcPr/>
                </a:tc>
                <a:tc>
                  <a:txBody>
                    <a:bodyPr/>
                    <a:lstStyle/>
                    <a:p>
                      <a:pPr algn="l"/>
                      <a:r>
                        <a:rPr lang="en-US" sz="2000" b="1" dirty="0">
                          <a:latin typeface="Arial" panose="020B0604020202020204" pitchFamily="34" charset="0"/>
                          <a:cs typeface="Arial" panose="020B0604020202020204" pitchFamily="34" charset="0"/>
                        </a:rPr>
                        <a:t>Ocean Pines Overall Customer Service</a:t>
                      </a:r>
                    </a:p>
                  </a:txBody>
                  <a:tcPr/>
                </a:tc>
                <a:tc>
                  <a:txBody>
                    <a:bodyPr/>
                    <a:lstStyle/>
                    <a:p>
                      <a:pPr algn="ctr"/>
                      <a:r>
                        <a:rPr lang="en-US" sz="2000" b="1" dirty="0">
                          <a:latin typeface="Arial" panose="020B0604020202020204" pitchFamily="34" charset="0"/>
                          <a:cs typeface="Arial" panose="020B0604020202020204" pitchFamily="34" charset="0"/>
                        </a:rPr>
                        <a:t>4.13</a:t>
                      </a:r>
                    </a:p>
                  </a:txBody>
                  <a:tcPr/>
                </a:tc>
                <a:tc>
                  <a:txBody>
                    <a:bodyPr/>
                    <a:lstStyle/>
                    <a:p>
                      <a:pPr algn="ctr"/>
                      <a:r>
                        <a:rPr lang="en-US" sz="2000" b="1" dirty="0">
                          <a:latin typeface="Arial" panose="020B0604020202020204" pitchFamily="34" charset="0"/>
                          <a:cs typeface="Arial" panose="020B0604020202020204" pitchFamily="34" charset="0"/>
                        </a:rPr>
                        <a:t>4.13</a:t>
                      </a:r>
                    </a:p>
                  </a:txBody>
                  <a:tcPr/>
                </a:tc>
                <a:tc>
                  <a:txBody>
                    <a:bodyPr/>
                    <a:lstStyle/>
                    <a:p>
                      <a:pPr algn="ctr"/>
                      <a:r>
                        <a:rPr lang="en-US" sz="2000" b="1" dirty="0">
                          <a:latin typeface="Arial" panose="020B0604020202020204" pitchFamily="34" charset="0"/>
                          <a:cs typeface="Arial" panose="020B0604020202020204" pitchFamily="34" charset="0"/>
                        </a:rPr>
                        <a:t>4.14</a:t>
                      </a:r>
                    </a:p>
                  </a:txBody>
                  <a:tcPr/>
                </a:tc>
                <a:tc>
                  <a:txBody>
                    <a:bodyPr/>
                    <a:lstStyle/>
                    <a:p>
                      <a:pPr algn="ctr"/>
                      <a:r>
                        <a:rPr lang="en-US" sz="2000" b="1" dirty="0">
                          <a:latin typeface="Arial" panose="020B0604020202020204" pitchFamily="34" charset="0"/>
                          <a:cs typeface="Arial" panose="020B0604020202020204" pitchFamily="34" charset="0"/>
                        </a:rPr>
                        <a:t>4.0</a:t>
                      </a:r>
                    </a:p>
                  </a:txBody>
                  <a:tcPr/>
                </a:tc>
                <a:tc>
                  <a:txBody>
                    <a:bodyPr/>
                    <a:lstStyle/>
                    <a:p>
                      <a:pPr algn="ctr"/>
                      <a:r>
                        <a:rPr lang="en-US" sz="2000" b="1" dirty="0">
                          <a:latin typeface="Arial" panose="020B0604020202020204" pitchFamily="34" charset="0"/>
                          <a:cs typeface="Arial" panose="020B0604020202020204" pitchFamily="34" charset="0"/>
                        </a:rPr>
                        <a:t>4.04</a:t>
                      </a:r>
                    </a:p>
                  </a:txBody>
                  <a:tcPr/>
                </a:tc>
                <a:extLst>
                  <a:ext uri="{0D108BD9-81ED-4DB2-BD59-A6C34878D82A}">
                    <a16:rowId xmlns:a16="http://schemas.microsoft.com/office/drawing/2014/main" val="290508318"/>
                  </a:ext>
                </a:extLst>
              </a:tr>
            </a:tbl>
          </a:graphicData>
        </a:graphic>
      </p:graphicFrame>
      <p:sp>
        <p:nvSpPr>
          <p:cNvPr id="5" name="TextBox 4">
            <a:extLst>
              <a:ext uri="{FF2B5EF4-FFF2-40B4-BE49-F238E27FC236}">
                <a16:creationId xmlns:a16="http://schemas.microsoft.com/office/drawing/2014/main" id="{CC7144A9-8FF3-421B-A5E2-61CEDC65411D}"/>
              </a:ext>
            </a:extLst>
          </p:cNvPr>
          <p:cNvSpPr txBox="1"/>
          <p:nvPr/>
        </p:nvSpPr>
        <p:spPr>
          <a:xfrm>
            <a:off x="306786" y="5226139"/>
            <a:ext cx="11578426" cy="1015663"/>
          </a:xfrm>
          <a:prstGeom prst="rect">
            <a:avLst/>
          </a:prstGeom>
          <a:noFill/>
        </p:spPr>
        <p:txBody>
          <a:bodyPr wrap="none" rtlCol="0">
            <a:spAutoFit/>
          </a:bodyPr>
          <a:lstStyle/>
          <a:p>
            <a:pPr algn="ctr"/>
            <a:r>
              <a:rPr lang="en-US" sz="2000" dirty="0">
                <a:latin typeface="Arial Black" panose="020B0A04020102020204" pitchFamily="34" charset="0"/>
                <a:cs typeface="Arial" panose="020B0604020202020204" pitchFamily="34" charset="0"/>
              </a:rPr>
              <a:t>Safety, Maintenance of Infrastructure and Community Appearance Were Most</a:t>
            </a:r>
          </a:p>
          <a:p>
            <a:pPr algn="ctr"/>
            <a:r>
              <a:rPr lang="en-US" sz="2000" dirty="0">
                <a:latin typeface="Arial Black" panose="020B0A04020102020204" pitchFamily="34" charset="0"/>
                <a:cs typeface="Arial" panose="020B0604020202020204" pitchFamily="34" charset="0"/>
              </a:rPr>
              <a:t>Important for Full-time, Part-time &amp; Older Residents. Those Less than 50 Yrs. Old </a:t>
            </a:r>
          </a:p>
          <a:p>
            <a:pPr algn="ctr"/>
            <a:r>
              <a:rPr lang="en-US" sz="2000" dirty="0">
                <a:latin typeface="Arial Black" panose="020B0A04020102020204" pitchFamily="34" charset="0"/>
                <a:cs typeface="Arial" panose="020B0604020202020204" pitchFamily="34" charset="0"/>
              </a:rPr>
              <a:t>ranked Assessment Fee Value higher than Community Appearance</a:t>
            </a:r>
          </a:p>
        </p:txBody>
      </p:sp>
      <p:sp>
        <p:nvSpPr>
          <p:cNvPr id="6" name="Title 1">
            <a:extLst>
              <a:ext uri="{FF2B5EF4-FFF2-40B4-BE49-F238E27FC236}">
                <a16:creationId xmlns:a16="http://schemas.microsoft.com/office/drawing/2014/main" id="{AD685709-E6F2-493D-B81A-9C28D802897C}"/>
              </a:ext>
            </a:extLst>
          </p:cNvPr>
          <p:cNvSpPr txBox="1">
            <a:spLocks/>
          </p:cNvSpPr>
          <p:nvPr/>
        </p:nvSpPr>
        <p:spPr>
          <a:xfrm>
            <a:off x="209456" y="940947"/>
            <a:ext cx="9700834" cy="391272"/>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1" kern="1200">
                <a:solidFill>
                  <a:schemeClr val="tx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a:ln>
                  <a:noFill/>
                </a:ln>
                <a:solidFill>
                  <a:srgbClr val="333333"/>
                </a:solidFill>
                <a:effectLst/>
                <a:uLnTx/>
                <a:uFillTx/>
                <a:latin typeface="Arial"/>
                <a:ea typeface="+mj-ea"/>
                <a:cs typeface="Arial"/>
              </a:rPr>
              <a:t>Q4: As an Ocean Pines property owner or resident, how important are each of the following to you? (1=Not Important at All; 5=Extremely Important)</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BC81A892-765E-42CC-89C9-FDB5EDA20EF4}"/>
                  </a:ext>
                </a:extLst>
              </p14:cNvPr>
              <p14:cNvContentPartPr/>
              <p14:nvPr/>
            </p14:nvContentPartPr>
            <p14:xfrm>
              <a:off x="8934960" y="3047855"/>
              <a:ext cx="360" cy="360"/>
            </p14:xfrm>
          </p:contentPart>
        </mc:Choice>
        <mc:Fallback xmlns="">
          <p:pic>
            <p:nvPicPr>
              <p:cNvPr id="8" name="Ink 7">
                <a:extLst>
                  <a:ext uri="{FF2B5EF4-FFF2-40B4-BE49-F238E27FC236}">
                    <a16:creationId xmlns:a16="http://schemas.microsoft.com/office/drawing/2014/main" id="{BC81A892-765E-42CC-89C9-FDB5EDA20EF4}"/>
                  </a:ext>
                </a:extLst>
              </p:cNvPr>
              <p:cNvPicPr/>
              <p:nvPr/>
            </p:nvPicPr>
            <p:blipFill>
              <a:blip r:embed="rId4"/>
              <a:stretch>
                <a:fillRect/>
              </a:stretch>
            </p:blipFill>
            <p:spPr>
              <a:xfrm>
                <a:off x="8925960" y="30388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3" name="Ink 22">
                <a:extLst>
                  <a:ext uri="{FF2B5EF4-FFF2-40B4-BE49-F238E27FC236}">
                    <a16:creationId xmlns:a16="http://schemas.microsoft.com/office/drawing/2014/main" id="{AB94A7BC-4047-4EF0-9927-62BBA03A0022}"/>
                  </a:ext>
                </a:extLst>
              </p14:cNvPr>
              <p14:cNvContentPartPr/>
              <p14:nvPr/>
            </p14:nvContentPartPr>
            <p14:xfrm>
              <a:off x="-754800" y="817655"/>
              <a:ext cx="360" cy="360"/>
            </p14:xfrm>
          </p:contentPart>
        </mc:Choice>
        <mc:Fallback xmlns="">
          <p:pic>
            <p:nvPicPr>
              <p:cNvPr id="23" name="Ink 22">
                <a:extLst>
                  <a:ext uri="{FF2B5EF4-FFF2-40B4-BE49-F238E27FC236}">
                    <a16:creationId xmlns:a16="http://schemas.microsoft.com/office/drawing/2014/main" id="{AB94A7BC-4047-4EF0-9927-62BBA03A0022}"/>
                  </a:ext>
                </a:extLst>
              </p:cNvPr>
              <p:cNvPicPr/>
              <p:nvPr/>
            </p:nvPicPr>
            <p:blipFill>
              <a:blip r:embed="rId6"/>
              <a:stretch>
                <a:fillRect/>
              </a:stretch>
            </p:blipFill>
            <p:spPr>
              <a:xfrm>
                <a:off x="-772440" y="800015"/>
                <a:ext cx="36000" cy="36000"/>
              </a:xfrm>
              <a:prstGeom prst="rect">
                <a:avLst/>
              </a:prstGeom>
            </p:spPr>
          </p:pic>
        </mc:Fallback>
      </mc:AlternateContent>
      <p:grpSp>
        <p:nvGrpSpPr>
          <p:cNvPr id="30" name="Group 29">
            <a:extLst>
              <a:ext uri="{FF2B5EF4-FFF2-40B4-BE49-F238E27FC236}">
                <a16:creationId xmlns:a16="http://schemas.microsoft.com/office/drawing/2014/main" id="{6C64E92C-2500-459D-81D5-45A23168446B}"/>
              </a:ext>
            </a:extLst>
          </p:cNvPr>
          <p:cNvGrpSpPr/>
          <p:nvPr/>
        </p:nvGrpSpPr>
        <p:grpSpPr>
          <a:xfrm>
            <a:off x="7089960" y="2934815"/>
            <a:ext cx="64440" cy="32760"/>
            <a:chOff x="7089960" y="2934815"/>
            <a:chExt cx="64440" cy="32760"/>
          </a:xfrm>
        </p:grpSpPr>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462FA94A-65E0-456B-A55A-8862DBE81E47}"/>
                    </a:ext>
                  </a:extLst>
                </p14:cNvPr>
                <p14:cNvContentPartPr/>
                <p14:nvPr/>
              </p14:nvContentPartPr>
              <p14:xfrm>
                <a:off x="7154040" y="2967215"/>
                <a:ext cx="360" cy="360"/>
              </p14:xfrm>
            </p:contentPart>
          </mc:Choice>
          <mc:Fallback xmlns="">
            <p:pic>
              <p:nvPicPr>
                <p:cNvPr id="10" name="Ink 9">
                  <a:extLst>
                    <a:ext uri="{FF2B5EF4-FFF2-40B4-BE49-F238E27FC236}">
                      <a16:creationId xmlns:a16="http://schemas.microsoft.com/office/drawing/2014/main" id="{462FA94A-65E0-456B-A55A-8862DBE81E47}"/>
                    </a:ext>
                  </a:extLst>
                </p:cNvPr>
                <p:cNvPicPr/>
                <p:nvPr/>
              </p:nvPicPr>
              <p:blipFill>
                <a:blip r:embed="rId4"/>
                <a:stretch>
                  <a:fillRect/>
                </a:stretch>
              </p:blipFill>
              <p:spPr>
                <a:xfrm>
                  <a:off x="7145400" y="295821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311A5558-E2C3-4F6E-A23B-241B43B57FA5}"/>
                    </a:ext>
                  </a:extLst>
                </p14:cNvPr>
                <p14:cNvContentPartPr/>
                <p14:nvPr/>
              </p14:nvContentPartPr>
              <p14:xfrm>
                <a:off x="7089960" y="2934815"/>
                <a:ext cx="360" cy="360"/>
              </p14:xfrm>
            </p:contentPart>
          </mc:Choice>
          <mc:Fallback xmlns="">
            <p:pic>
              <p:nvPicPr>
                <p:cNvPr id="11" name="Ink 10">
                  <a:extLst>
                    <a:ext uri="{FF2B5EF4-FFF2-40B4-BE49-F238E27FC236}">
                      <a16:creationId xmlns:a16="http://schemas.microsoft.com/office/drawing/2014/main" id="{311A5558-E2C3-4F6E-A23B-241B43B57FA5}"/>
                    </a:ext>
                  </a:extLst>
                </p:cNvPr>
                <p:cNvPicPr/>
                <p:nvPr/>
              </p:nvPicPr>
              <p:blipFill>
                <a:blip r:embed="rId4"/>
                <a:stretch>
                  <a:fillRect/>
                </a:stretch>
              </p:blipFill>
              <p:spPr>
                <a:xfrm>
                  <a:off x="7080960" y="292617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F7ECE24E-8184-4C65-AEEB-C5AC9CA2A1CC}"/>
                    </a:ext>
                  </a:extLst>
                </p14:cNvPr>
                <p14:cNvContentPartPr/>
                <p14:nvPr/>
              </p14:nvContentPartPr>
              <p14:xfrm>
                <a:off x="7089960" y="2934815"/>
                <a:ext cx="360" cy="360"/>
              </p14:xfrm>
            </p:contentPart>
          </mc:Choice>
          <mc:Fallback xmlns="">
            <p:pic>
              <p:nvPicPr>
                <p:cNvPr id="12" name="Ink 11">
                  <a:extLst>
                    <a:ext uri="{FF2B5EF4-FFF2-40B4-BE49-F238E27FC236}">
                      <a16:creationId xmlns:a16="http://schemas.microsoft.com/office/drawing/2014/main" id="{F7ECE24E-8184-4C65-AEEB-C5AC9CA2A1CC}"/>
                    </a:ext>
                  </a:extLst>
                </p:cNvPr>
                <p:cNvPicPr/>
                <p:nvPr/>
              </p:nvPicPr>
              <p:blipFill>
                <a:blip r:embed="rId4"/>
                <a:stretch>
                  <a:fillRect/>
                </a:stretch>
              </p:blipFill>
              <p:spPr>
                <a:xfrm>
                  <a:off x="7080960" y="292617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C06DDA5B-CD94-4A3B-BDA3-AD32A3A53AB6}"/>
                    </a:ext>
                  </a:extLst>
                </p14:cNvPr>
                <p14:cNvContentPartPr/>
                <p14:nvPr/>
              </p14:nvContentPartPr>
              <p14:xfrm>
                <a:off x="7089960" y="2934815"/>
                <a:ext cx="360" cy="360"/>
              </p14:xfrm>
            </p:contentPart>
          </mc:Choice>
          <mc:Fallback xmlns="">
            <p:pic>
              <p:nvPicPr>
                <p:cNvPr id="13" name="Ink 12">
                  <a:extLst>
                    <a:ext uri="{FF2B5EF4-FFF2-40B4-BE49-F238E27FC236}">
                      <a16:creationId xmlns:a16="http://schemas.microsoft.com/office/drawing/2014/main" id="{C06DDA5B-CD94-4A3B-BDA3-AD32A3A53AB6}"/>
                    </a:ext>
                  </a:extLst>
                </p:cNvPr>
                <p:cNvPicPr/>
                <p:nvPr/>
              </p:nvPicPr>
              <p:blipFill>
                <a:blip r:embed="rId4"/>
                <a:stretch>
                  <a:fillRect/>
                </a:stretch>
              </p:blipFill>
              <p:spPr>
                <a:xfrm>
                  <a:off x="7080960" y="2926175"/>
                  <a:ext cx="18000" cy="18000"/>
                </a:xfrm>
                <a:prstGeom prst="rect">
                  <a:avLst/>
                </a:prstGeom>
              </p:spPr>
            </p:pic>
          </mc:Fallback>
        </mc:AlternateContent>
      </p:grpSp>
      <p:sp>
        <p:nvSpPr>
          <p:cNvPr id="21" name="Conector recto 20">
            <a:extLst>
              <a:ext uri="{FF2B5EF4-FFF2-40B4-BE49-F238E27FC236}">
                <a16:creationId xmlns:a16="http://schemas.microsoft.com/office/drawing/2014/main" id="{C7E10599-4048-41FA-8822-9DA701FB815C}"/>
              </a:ext>
            </a:extLst>
          </p:cNvPr>
          <p:cNvSpPr/>
          <p:nvPr/>
        </p:nvSpPr>
        <p:spPr>
          <a:xfrm>
            <a:off x="8726400" y="3913560"/>
            <a:ext cx="0" cy="0"/>
          </a:xfrm>
          <a:prstGeom prst="line">
            <a:avLst/>
          </a:prstGeom>
          <a:solidFill>
            <a:srgbClr val="000000">
              <a:alpha val="5000"/>
            </a:srgbClr>
          </a:solidFill>
          <a:ln w="18000">
            <a:solidFill>
              <a:srgbClr val="0000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dirty="0">
              <a:solidFill>
                <a:srgbClr val="000000"/>
              </a:solidFill>
            </a:endParaRPr>
          </a:p>
        </p:txBody>
      </p:sp>
      <p:sp>
        <p:nvSpPr>
          <p:cNvPr id="14" name="TextBox 13">
            <a:extLst>
              <a:ext uri="{FF2B5EF4-FFF2-40B4-BE49-F238E27FC236}">
                <a16:creationId xmlns:a16="http://schemas.microsoft.com/office/drawing/2014/main" id="{912D1E14-4EC8-47A3-B31F-5AE7B0E4EAEB}"/>
              </a:ext>
            </a:extLst>
          </p:cNvPr>
          <p:cNvSpPr txBox="1"/>
          <p:nvPr/>
        </p:nvSpPr>
        <p:spPr>
          <a:xfrm>
            <a:off x="-30691" y="6423687"/>
            <a:ext cx="3540950" cy="369332"/>
          </a:xfrm>
          <a:prstGeom prst="rect">
            <a:avLst/>
          </a:prstGeom>
          <a:noFill/>
        </p:spPr>
        <p:txBody>
          <a:bodyPr wrap="square" rtlCol="0">
            <a:spAutoFit/>
          </a:bodyPr>
          <a:lstStyle/>
          <a:p>
            <a:pPr algn="ctr"/>
            <a:r>
              <a:rPr lang="en-US" b="1" dirty="0">
                <a:solidFill>
                  <a:schemeClr val="bg1"/>
                </a:solidFill>
              </a:rPr>
              <a:t>* Not Significant</a:t>
            </a:r>
          </a:p>
        </p:txBody>
      </p:sp>
    </p:spTree>
    <p:extLst>
      <p:ext uri="{BB962C8B-B14F-4D97-AF65-F5344CB8AC3E}">
        <p14:creationId xmlns:p14="http://schemas.microsoft.com/office/powerpoint/2010/main" val="13451666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10993-CEE1-4595-8944-9109349C1860}"/>
              </a:ext>
            </a:extLst>
          </p:cNvPr>
          <p:cNvSpPr>
            <a:spLocks noGrp="1"/>
          </p:cNvSpPr>
          <p:nvPr>
            <p:ph type="title"/>
          </p:nvPr>
        </p:nvSpPr>
        <p:spPr>
          <a:xfrm>
            <a:off x="0" y="-361007"/>
            <a:ext cx="12401515" cy="1450757"/>
          </a:xfrm>
        </p:spPr>
        <p:txBody>
          <a:bodyPr>
            <a:normAutofit fontScale="90000"/>
          </a:bodyPr>
          <a:lstStyle/>
          <a:p>
            <a:br>
              <a:rPr lang="en-US" sz="3600" b="1" dirty="0">
                <a:latin typeface="Arial" panose="020B0604020202020204" pitchFamily="34" charset="0"/>
                <a:cs typeface="Arial" panose="020B0604020202020204" pitchFamily="34" charset="0"/>
              </a:rPr>
            </a:b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How is Ocean Pines Currently Meeting Expectations?</a:t>
            </a:r>
            <a:br>
              <a:rPr lang="en-US"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Q5. As a property owner or resident, please rate how Ocean Pines is currently meeting your expectations with regard to the following? (1=Significantly Below Expectations; 5=Significantly Above Expectations)</a:t>
            </a:r>
          </a:p>
        </p:txBody>
      </p:sp>
      <p:sp>
        <p:nvSpPr>
          <p:cNvPr id="3" name="Content Placeholder 2">
            <a:extLst>
              <a:ext uri="{FF2B5EF4-FFF2-40B4-BE49-F238E27FC236}">
                <a16:creationId xmlns:a16="http://schemas.microsoft.com/office/drawing/2014/main" id="{518CD58E-2F8C-4AEF-9E55-ADB31E9E2D2F}"/>
              </a:ext>
            </a:extLst>
          </p:cNvPr>
          <p:cNvSpPr>
            <a:spLocks noGrp="1"/>
          </p:cNvSpPr>
          <p:nvPr>
            <p:ph idx="1"/>
          </p:nvPr>
        </p:nvSpPr>
        <p:spPr>
          <a:xfrm>
            <a:off x="305709" y="2108201"/>
            <a:ext cx="10994637" cy="4463196"/>
          </a:xfrm>
        </p:spPr>
        <p:txBody>
          <a:bodyPr>
            <a:normAutofit/>
          </a:bodyPr>
          <a:lstStyle/>
          <a:p>
            <a:pPr marL="201168" lvl="1" indent="0">
              <a:spcBef>
                <a:spcPts val="0"/>
              </a:spcBef>
              <a:spcAft>
                <a:spcPts val="0"/>
              </a:spcAft>
              <a:buNone/>
              <a:tabLst>
                <a:tab pos="457200" algn="l"/>
              </a:tabLst>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p>
        </p:txBody>
      </p:sp>
      <p:graphicFrame>
        <p:nvGraphicFramePr>
          <p:cNvPr id="4" name="Table 4">
            <a:extLst>
              <a:ext uri="{FF2B5EF4-FFF2-40B4-BE49-F238E27FC236}">
                <a16:creationId xmlns:a16="http://schemas.microsoft.com/office/drawing/2014/main" id="{A2BE5DAE-5D96-4E09-BB74-037C7BBF40F6}"/>
              </a:ext>
            </a:extLst>
          </p:cNvPr>
          <p:cNvGraphicFramePr>
            <a:graphicFrameLocks noGrp="1"/>
          </p:cNvGraphicFramePr>
          <p:nvPr/>
        </p:nvGraphicFramePr>
        <p:xfrm>
          <a:off x="108436" y="1066077"/>
          <a:ext cx="12083564" cy="4319568"/>
        </p:xfrm>
        <a:graphic>
          <a:graphicData uri="http://schemas.openxmlformats.org/drawingml/2006/table">
            <a:tbl>
              <a:tblPr firstRow="1" bandRow="1">
                <a:tableStyleId>{5C22544A-7EE6-4342-B048-85BDC9FD1C3A}</a:tableStyleId>
              </a:tblPr>
              <a:tblGrid>
                <a:gridCol w="765707">
                  <a:extLst>
                    <a:ext uri="{9D8B030D-6E8A-4147-A177-3AD203B41FA5}">
                      <a16:colId xmlns:a16="http://schemas.microsoft.com/office/drawing/2014/main" val="2100641239"/>
                    </a:ext>
                  </a:extLst>
                </a:gridCol>
                <a:gridCol w="1949569">
                  <a:extLst>
                    <a:ext uri="{9D8B030D-6E8A-4147-A177-3AD203B41FA5}">
                      <a16:colId xmlns:a16="http://schemas.microsoft.com/office/drawing/2014/main" val="3964036983"/>
                    </a:ext>
                  </a:extLst>
                </a:gridCol>
                <a:gridCol w="1252486">
                  <a:extLst>
                    <a:ext uri="{9D8B030D-6E8A-4147-A177-3AD203B41FA5}">
                      <a16:colId xmlns:a16="http://schemas.microsoft.com/office/drawing/2014/main" val="3502342836"/>
                    </a:ext>
                  </a:extLst>
                </a:gridCol>
                <a:gridCol w="1732254">
                  <a:extLst>
                    <a:ext uri="{9D8B030D-6E8A-4147-A177-3AD203B41FA5}">
                      <a16:colId xmlns:a16="http://schemas.microsoft.com/office/drawing/2014/main" val="311537967"/>
                    </a:ext>
                  </a:extLst>
                </a:gridCol>
                <a:gridCol w="1587260">
                  <a:extLst>
                    <a:ext uri="{9D8B030D-6E8A-4147-A177-3AD203B41FA5}">
                      <a16:colId xmlns:a16="http://schemas.microsoft.com/office/drawing/2014/main" val="2841619686"/>
                    </a:ext>
                  </a:extLst>
                </a:gridCol>
                <a:gridCol w="1621767">
                  <a:extLst>
                    <a:ext uri="{9D8B030D-6E8A-4147-A177-3AD203B41FA5}">
                      <a16:colId xmlns:a16="http://schemas.microsoft.com/office/drawing/2014/main" val="2027044803"/>
                    </a:ext>
                  </a:extLst>
                </a:gridCol>
                <a:gridCol w="1518249">
                  <a:extLst>
                    <a:ext uri="{9D8B030D-6E8A-4147-A177-3AD203B41FA5}">
                      <a16:colId xmlns:a16="http://schemas.microsoft.com/office/drawing/2014/main" val="3128150879"/>
                    </a:ext>
                  </a:extLst>
                </a:gridCol>
                <a:gridCol w="1656272">
                  <a:extLst>
                    <a:ext uri="{9D8B030D-6E8A-4147-A177-3AD203B41FA5}">
                      <a16:colId xmlns:a16="http://schemas.microsoft.com/office/drawing/2014/main" val="3569616317"/>
                    </a:ext>
                  </a:extLst>
                </a:gridCol>
              </a:tblGrid>
              <a:tr h="0">
                <a:tc>
                  <a:txBody>
                    <a:bodyPr/>
                    <a:lstStyle/>
                    <a:p>
                      <a:pPr algn="ctr"/>
                      <a:r>
                        <a:rPr lang="en-US" sz="2000" dirty="0"/>
                        <a:t>Rank</a:t>
                      </a:r>
                    </a:p>
                  </a:txBody>
                  <a:tcPr/>
                </a:tc>
                <a:tc>
                  <a:txBody>
                    <a:bodyPr/>
                    <a:lstStyle/>
                    <a:p>
                      <a:pPr algn="ctr"/>
                      <a:r>
                        <a:rPr lang="en-US" sz="2400" dirty="0"/>
                        <a:t>Attribute</a:t>
                      </a:r>
                    </a:p>
                  </a:txBody>
                  <a:tcPr/>
                </a:tc>
                <a:tc>
                  <a:txBody>
                    <a:bodyPr/>
                    <a:lstStyle/>
                    <a:p>
                      <a:pPr algn="ctr"/>
                      <a:r>
                        <a:rPr lang="en-US" sz="1600" dirty="0"/>
                        <a:t>Importance</a:t>
                      </a:r>
                    </a:p>
                  </a:txBody>
                  <a:tcPr/>
                </a:tc>
                <a:tc>
                  <a:txBody>
                    <a:bodyPr/>
                    <a:lstStyle/>
                    <a:p>
                      <a:pPr algn="ctr"/>
                      <a:r>
                        <a:rPr lang="en-US" sz="2000" b="1" dirty="0">
                          <a:latin typeface="Arial" panose="020B0604020202020204" pitchFamily="34" charset="0"/>
                          <a:cs typeface="Arial" panose="020B0604020202020204" pitchFamily="34" charset="0"/>
                        </a:rPr>
                        <a:t>Total</a:t>
                      </a:r>
                    </a:p>
                    <a:p>
                      <a:pPr algn="ctr"/>
                      <a:r>
                        <a:rPr lang="en-US" sz="2000" b="1" dirty="0">
                          <a:latin typeface="Arial" panose="020B0604020202020204" pitchFamily="34" charset="0"/>
                          <a:cs typeface="Arial" panose="020B0604020202020204" pitchFamily="34" charset="0"/>
                        </a:rPr>
                        <a:t>Satisfaction</a:t>
                      </a:r>
                    </a:p>
                  </a:txBody>
                  <a:tcPr/>
                </a:tc>
                <a:tc>
                  <a:txBody>
                    <a:bodyPr/>
                    <a:lstStyle/>
                    <a:p>
                      <a:pPr algn="ctr"/>
                      <a:r>
                        <a:rPr lang="en-US" sz="2000" dirty="0"/>
                        <a:t>Full Time</a:t>
                      </a:r>
                    </a:p>
                    <a:p>
                      <a:pPr algn="ctr"/>
                      <a:r>
                        <a:rPr lang="en-US" sz="2000" dirty="0"/>
                        <a:t>Satisfaction</a:t>
                      </a:r>
                    </a:p>
                  </a:txBody>
                  <a:tcPr/>
                </a:tc>
                <a:tc>
                  <a:txBody>
                    <a:bodyPr/>
                    <a:lstStyle/>
                    <a:p>
                      <a:pPr algn="ctr"/>
                      <a:r>
                        <a:rPr lang="en-US" sz="2000" dirty="0"/>
                        <a:t>Part Time</a:t>
                      </a:r>
                    </a:p>
                    <a:p>
                      <a:pPr algn="ctr"/>
                      <a:r>
                        <a:rPr lang="en-US" sz="2000" dirty="0"/>
                        <a:t>Satisfaction</a:t>
                      </a:r>
                    </a:p>
                  </a:txBody>
                  <a:tcPr/>
                </a:tc>
                <a:tc>
                  <a:txBody>
                    <a:bodyPr/>
                    <a:lstStyle/>
                    <a:p>
                      <a:pPr algn="ctr"/>
                      <a:r>
                        <a:rPr lang="en-US" sz="2000" dirty="0"/>
                        <a:t>&lt; 50 Years</a:t>
                      </a:r>
                    </a:p>
                    <a:p>
                      <a:pPr algn="ctr"/>
                      <a:r>
                        <a:rPr lang="en-US" sz="2000" dirty="0"/>
                        <a:t>Satisfaction</a:t>
                      </a:r>
                    </a:p>
                  </a:txBody>
                  <a:tcPr/>
                </a:tc>
                <a:tc>
                  <a:txBody>
                    <a:bodyPr/>
                    <a:lstStyle/>
                    <a:p>
                      <a:pPr marL="342900" indent="-342900" algn="ctr">
                        <a:buFont typeface="Wingdings" panose="05000000000000000000" pitchFamily="2" charset="2"/>
                        <a:buChar char="Ø"/>
                      </a:pPr>
                      <a:r>
                        <a:rPr lang="en-US" sz="2000" dirty="0"/>
                        <a:t>70 Years</a:t>
                      </a:r>
                    </a:p>
                    <a:p>
                      <a:pPr marL="0" indent="0" algn="ctr">
                        <a:buFont typeface="Wingdings" panose="05000000000000000000" pitchFamily="2" charset="2"/>
                        <a:buNone/>
                      </a:pPr>
                      <a:r>
                        <a:rPr lang="en-US" sz="2000" dirty="0"/>
                        <a:t>Satisfaction</a:t>
                      </a:r>
                    </a:p>
                  </a:txBody>
                  <a:tcPr/>
                </a:tc>
                <a:extLst>
                  <a:ext uri="{0D108BD9-81ED-4DB2-BD59-A6C34878D82A}">
                    <a16:rowId xmlns:a16="http://schemas.microsoft.com/office/drawing/2014/main" val="2344859517"/>
                  </a:ext>
                </a:extLst>
              </a:tr>
              <a:tr h="509568">
                <a:tc>
                  <a:txBody>
                    <a:bodyPr/>
                    <a:lstStyle/>
                    <a:p>
                      <a:pPr algn="ctr"/>
                      <a:r>
                        <a:rPr lang="en-US" sz="1800" b="1" dirty="0"/>
                        <a:t>#1</a:t>
                      </a:r>
                    </a:p>
                  </a:txBody>
                  <a:tcPr/>
                </a:tc>
                <a:tc>
                  <a:txBody>
                    <a:bodyPr/>
                    <a:lstStyle/>
                    <a:p>
                      <a:pPr algn="l"/>
                      <a:r>
                        <a:rPr lang="en-US" sz="1800" b="1" dirty="0">
                          <a:latin typeface="Arial" panose="020B0604020202020204" pitchFamily="34" charset="0"/>
                          <a:cs typeface="Arial" panose="020B0604020202020204" pitchFamily="34" charset="0"/>
                        </a:rPr>
                        <a:t>Safety</a:t>
                      </a:r>
                    </a:p>
                  </a:txBody>
                  <a:tcPr/>
                </a:tc>
                <a:tc>
                  <a:txBody>
                    <a:bodyPr/>
                    <a:lstStyle/>
                    <a:p>
                      <a:pPr algn="ctr"/>
                      <a:r>
                        <a:rPr lang="en-US" sz="2000" b="0" dirty="0"/>
                        <a:t>4.58</a:t>
                      </a:r>
                    </a:p>
                  </a:txBody>
                  <a:tcPr/>
                </a:tc>
                <a:tc>
                  <a:txBody>
                    <a:bodyPr/>
                    <a:lstStyle/>
                    <a:p>
                      <a:pPr algn="ctr"/>
                      <a:r>
                        <a:rPr lang="en-US" sz="2000" b="0" dirty="0">
                          <a:latin typeface="Arial" panose="020B0604020202020204" pitchFamily="34" charset="0"/>
                          <a:cs typeface="Arial" panose="020B0604020202020204" pitchFamily="34" charset="0"/>
                        </a:rPr>
                        <a:t>3.83</a:t>
                      </a:r>
                    </a:p>
                  </a:txBody>
                  <a:tcPr/>
                </a:tc>
                <a:tc>
                  <a:txBody>
                    <a:bodyPr/>
                    <a:lstStyle/>
                    <a:p>
                      <a:pPr algn="ctr"/>
                      <a:r>
                        <a:rPr lang="en-US" sz="2000" b="0" dirty="0">
                          <a:latin typeface="Arial" panose="020B0604020202020204" pitchFamily="34" charset="0"/>
                          <a:cs typeface="Arial" panose="020B0604020202020204" pitchFamily="34" charset="0"/>
                        </a:rPr>
                        <a:t>3.81</a:t>
                      </a:r>
                    </a:p>
                  </a:txBody>
                  <a:tcPr/>
                </a:tc>
                <a:tc>
                  <a:txBody>
                    <a:bodyPr/>
                    <a:lstStyle/>
                    <a:p>
                      <a:pPr algn="ctr"/>
                      <a:r>
                        <a:rPr lang="en-US" sz="2000" b="0" dirty="0">
                          <a:latin typeface="Arial" panose="020B0604020202020204" pitchFamily="34" charset="0"/>
                          <a:cs typeface="Arial" panose="020B0604020202020204" pitchFamily="34" charset="0"/>
                        </a:rPr>
                        <a:t>3.87</a:t>
                      </a:r>
                    </a:p>
                  </a:txBody>
                  <a:tcPr/>
                </a:tc>
                <a:tc>
                  <a:txBody>
                    <a:bodyPr/>
                    <a:lstStyle/>
                    <a:p>
                      <a:pPr algn="ctr"/>
                      <a:r>
                        <a:rPr lang="en-US" sz="2000" b="0" dirty="0">
                          <a:latin typeface="Arial" panose="020B0604020202020204" pitchFamily="34" charset="0"/>
                          <a:cs typeface="Arial" panose="020B0604020202020204" pitchFamily="34" charset="0"/>
                        </a:rPr>
                        <a:t>3.74</a:t>
                      </a:r>
                    </a:p>
                  </a:txBody>
                  <a:tcPr/>
                </a:tc>
                <a:tc>
                  <a:txBody>
                    <a:bodyPr/>
                    <a:lstStyle/>
                    <a:p>
                      <a:pPr algn="ctr"/>
                      <a:r>
                        <a:rPr lang="en-US" sz="2000" b="0" dirty="0">
                          <a:latin typeface="Arial" panose="020B0604020202020204" pitchFamily="34" charset="0"/>
                          <a:cs typeface="Arial" panose="020B0604020202020204" pitchFamily="34" charset="0"/>
                        </a:rPr>
                        <a:t>3.86</a:t>
                      </a:r>
                    </a:p>
                  </a:txBody>
                  <a:tcPr/>
                </a:tc>
                <a:extLst>
                  <a:ext uri="{0D108BD9-81ED-4DB2-BD59-A6C34878D82A}">
                    <a16:rowId xmlns:a16="http://schemas.microsoft.com/office/drawing/2014/main" val="2849829415"/>
                  </a:ext>
                </a:extLst>
              </a:tr>
              <a:tr h="509568">
                <a:tc>
                  <a:txBody>
                    <a:bodyPr/>
                    <a:lstStyle/>
                    <a:p>
                      <a:pPr algn="ctr"/>
                      <a:r>
                        <a:rPr lang="en-US" sz="1800" b="1" dirty="0"/>
                        <a:t>#2</a:t>
                      </a:r>
                    </a:p>
                  </a:txBody>
                  <a:tcPr/>
                </a:tc>
                <a:tc>
                  <a:txBody>
                    <a:bodyPr/>
                    <a:lstStyle/>
                    <a:p>
                      <a:pPr algn="l"/>
                      <a:r>
                        <a:rPr lang="en-US" sz="1800" b="1" dirty="0">
                          <a:latin typeface="Arial" panose="020B0604020202020204" pitchFamily="34" charset="0"/>
                          <a:cs typeface="Arial" panose="020B0604020202020204" pitchFamily="34" charset="0"/>
                        </a:rPr>
                        <a:t>Maintenance of Infrastructure</a:t>
                      </a:r>
                    </a:p>
                  </a:txBody>
                  <a:tcPr/>
                </a:tc>
                <a:tc>
                  <a:txBody>
                    <a:bodyPr/>
                    <a:lstStyle/>
                    <a:p>
                      <a:pPr algn="ctr"/>
                      <a:r>
                        <a:rPr lang="en-US" sz="2000" b="0" dirty="0"/>
                        <a:t>4.49</a:t>
                      </a:r>
                    </a:p>
                  </a:txBody>
                  <a:tcPr/>
                </a:tc>
                <a:tc>
                  <a:txBody>
                    <a:bodyPr/>
                    <a:lstStyle/>
                    <a:p>
                      <a:pPr algn="ctr"/>
                      <a:r>
                        <a:rPr lang="en-US" sz="2000" b="0" dirty="0">
                          <a:latin typeface="Arial" panose="020B0604020202020204" pitchFamily="34" charset="0"/>
                          <a:cs typeface="Arial" panose="020B0604020202020204" pitchFamily="34" charset="0"/>
                        </a:rPr>
                        <a:t>2.78</a:t>
                      </a:r>
                    </a:p>
                  </a:txBody>
                  <a:tcPr/>
                </a:tc>
                <a:tc>
                  <a:txBody>
                    <a:bodyPr/>
                    <a:lstStyle/>
                    <a:p>
                      <a:pPr algn="ctr"/>
                      <a:r>
                        <a:rPr lang="en-US" sz="2000" b="0" dirty="0">
                          <a:latin typeface="Arial" panose="020B0604020202020204" pitchFamily="34" charset="0"/>
                          <a:cs typeface="Arial" panose="020B0604020202020204" pitchFamily="34" charset="0"/>
                        </a:rPr>
                        <a:t>2.64</a:t>
                      </a:r>
                    </a:p>
                  </a:txBody>
                  <a:tcPr/>
                </a:tc>
                <a:tc>
                  <a:txBody>
                    <a:bodyPr/>
                    <a:lstStyle/>
                    <a:p>
                      <a:pPr algn="ctr"/>
                      <a:r>
                        <a:rPr lang="en-US" sz="2000" b="0" dirty="0">
                          <a:latin typeface="Arial" panose="020B0604020202020204" pitchFamily="34" charset="0"/>
                          <a:cs typeface="Arial" panose="020B0604020202020204" pitchFamily="34" charset="0"/>
                        </a:rPr>
                        <a:t>3.00</a:t>
                      </a:r>
                    </a:p>
                  </a:txBody>
                  <a:tcPr/>
                </a:tc>
                <a:tc>
                  <a:txBody>
                    <a:bodyPr/>
                    <a:lstStyle/>
                    <a:p>
                      <a:pPr algn="ctr"/>
                      <a:r>
                        <a:rPr lang="en-US" sz="2000" b="0" dirty="0">
                          <a:latin typeface="Arial" panose="020B0604020202020204" pitchFamily="34" charset="0"/>
                          <a:cs typeface="Arial" panose="020B0604020202020204" pitchFamily="34" charset="0"/>
                        </a:rPr>
                        <a:t>2.56</a:t>
                      </a:r>
                    </a:p>
                  </a:txBody>
                  <a:tcPr/>
                </a:tc>
                <a:tc>
                  <a:txBody>
                    <a:bodyPr/>
                    <a:lstStyle/>
                    <a:p>
                      <a:pPr algn="ctr"/>
                      <a:r>
                        <a:rPr lang="en-US" sz="2000" b="0" dirty="0">
                          <a:latin typeface="Arial" panose="020B0604020202020204" pitchFamily="34" charset="0"/>
                          <a:cs typeface="Arial" panose="020B0604020202020204" pitchFamily="34" charset="0"/>
                        </a:rPr>
                        <a:t>2.92</a:t>
                      </a:r>
                    </a:p>
                  </a:txBody>
                  <a:tcPr/>
                </a:tc>
                <a:extLst>
                  <a:ext uri="{0D108BD9-81ED-4DB2-BD59-A6C34878D82A}">
                    <a16:rowId xmlns:a16="http://schemas.microsoft.com/office/drawing/2014/main" val="1437123860"/>
                  </a:ext>
                </a:extLst>
              </a:tr>
              <a:tr h="5611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Community Appearance</a:t>
                      </a:r>
                    </a:p>
                  </a:txBody>
                  <a:tcPr/>
                </a:tc>
                <a:tc>
                  <a:txBody>
                    <a:bodyPr/>
                    <a:lstStyle/>
                    <a:p>
                      <a:pPr algn="ctr"/>
                      <a:r>
                        <a:rPr lang="en-US" sz="2000" b="0" dirty="0"/>
                        <a:t>4.39</a:t>
                      </a:r>
                    </a:p>
                  </a:txBody>
                  <a:tcPr/>
                </a:tc>
                <a:tc>
                  <a:txBody>
                    <a:bodyPr/>
                    <a:lstStyle/>
                    <a:p>
                      <a:pPr algn="ctr"/>
                      <a:r>
                        <a:rPr lang="en-US" sz="2000" b="0" dirty="0">
                          <a:latin typeface="Arial" panose="020B0604020202020204" pitchFamily="34" charset="0"/>
                          <a:cs typeface="Arial" panose="020B0604020202020204" pitchFamily="34" charset="0"/>
                        </a:rPr>
                        <a:t>3.16</a:t>
                      </a:r>
                    </a:p>
                  </a:txBody>
                  <a:tcPr/>
                </a:tc>
                <a:tc>
                  <a:txBody>
                    <a:bodyPr/>
                    <a:lstStyle/>
                    <a:p>
                      <a:pPr algn="ctr"/>
                      <a:r>
                        <a:rPr lang="en-US" sz="2000" b="0" dirty="0">
                          <a:latin typeface="Arial" panose="020B0604020202020204" pitchFamily="34" charset="0"/>
                          <a:cs typeface="Arial" panose="020B0604020202020204" pitchFamily="34" charset="0"/>
                        </a:rPr>
                        <a:t>3.02</a:t>
                      </a:r>
                    </a:p>
                  </a:txBody>
                  <a:tcPr/>
                </a:tc>
                <a:tc>
                  <a:txBody>
                    <a:bodyPr/>
                    <a:lstStyle/>
                    <a:p>
                      <a:pPr algn="ctr"/>
                      <a:r>
                        <a:rPr lang="en-US" sz="2000" b="0" dirty="0">
                          <a:latin typeface="Arial" panose="020B0604020202020204" pitchFamily="34" charset="0"/>
                          <a:cs typeface="Arial" panose="020B0604020202020204" pitchFamily="34" charset="0"/>
                        </a:rPr>
                        <a:t>3.34</a:t>
                      </a:r>
                    </a:p>
                  </a:txBody>
                  <a:tcPr/>
                </a:tc>
                <a:tc>
                  <a:txBody>
                    <a:bodyPr/>
                    <a:lstStyle/>
                    <a:p>
                      <a:pPr algn="ctr"/>
                      <a:r>
                        <a:rPr lang="en-US" sz="2000" b="0" dirty="0">
                          <a:latin typeface="Arial" panose="020B0604020202020204" pitchFamily="34" charset="0"/>
                          <a:cs typeface="Arial" panose="020B0604020202020204" pitchFamily="34" charset="0"/>
                        </a:rPr>
                        <a:t>2.92</a:t>
                      </a:r>
                    </a:p>
                  </a:txBody>
                  <a:tcPr/>
                </a:tc>
                <a:tc>
                  <a:txBody>
                    <a:bodyPr/>
                    <a:lstStyle/>
                    <a:p>
                      <a:pPr algn="ctr"/>
                      <a:r>
                        <a:rPr lang="en-US" sz="2000" b="0" dirty="0">
                          <a:latin typeface="Arial" panose="020B0604020202020204" pitchFamily="34" charset="0"/>
                          <a:cs typeface="Arial" panose="020B0604020202020204" pitchFamily="34" charset="0"/>
                        </a:rPr>
                        <a:t>3.29</a:t>
                      </a:r>
                    </a:p>
                  </a:txBody>
                  <a:tcPr/>
                </a:tc>
                <a:extLst>
                  <a:ext uri="{0D108BD9-81ED-4DB2-BD59-A6C34878D82A}">
                    <a16:rowId xmlns:a16="http://schemas.microsoft.com/office/drawing/2014/main" val="3595790698"/>
                  </a:ext>
                </a:extLst>
              </a:tr>
              <a:tr h="509568">
                <a:tc>
                  <a:txBody>
                    <a:bodyPr/>
                    <a:lstStyle/>
                    <a:p>
                      <a:pPr algn="ctr"/>
                      <a:r>
                        <a:rPr lang="en-US" sz="1800" dirty="0"/>
                        <a:t>#4</a:t>
                      </a:r>
                    </a:p>
                  </a:txBody>
                  <a:tcPr/>
                </a:tc>
                <a:tc>
                  <a:txBody>
                    <a:bodyPr/>
                    <a:lstStyle/>
                    <a:p>
                      <a:pPr algn="l"/>
                      <a:r>
                        <a:rPr lang="en-US" sz="1800" b="1" dirty="0">
                          <a:latin typeface="Arial" panose="020B0604020202020204" pitchFamily="34" charset="0"/>
                          <a:cs typeface="Arial" panose="020B0604020202020204" pitchFamily="34" charset="0"/>
                        </a:rPr>
                        <a:t>Assessment Fee Value for the $</a:t>
                      </a:r>
                    </a:p>
                  </a:txBody>
                  <a:tcPr/>
                </a:tc>
                <a:tc>
                  <a:txBody>
                    <a:bodyPr/>
                    <a:lstStyle/>
                    <a:p>
                      <a:pPr algn="ctr"/>
                      <a:r>
                        <a:rPr lang="en-US" sz="2000" dirty="0"/>
                        <a:t>4.18</a:t>
                      </a:r>
                    </a:p>
                  </a:txBody>
                  <a:tcPr/>
                </a:tc>
                <a:tc>
                  <a:txBody>
                    <a:bodyPr/>
                    <a:lstStyle/>
                    <a:p>
                      <a:pPr algn="ctr"/>
                      <a:r>
                        <a:rPr lang="en-US" sz="2000" b="0" dirty="0">
                          <a:latin typeface="Arial" panose="020B0604020202020204" pitchFamily="34" charset="0"/>
                          <a:cs typeface="Arial" panose="020B0604020202020204" pitchFamily="34" charset="0"/>
                        </a:rPr>
                        <a:t>3.02</a:t>
                      </a:r>
                    </a:p>
                  </a:txBody>
                  <a:tcPr/>
                </a:tc>
                <a:tc>
                  <a:txBody>
                    <a:bodyPr/>
                    <a:lstStyle/>
                    <a:p>
                      <a:pPr algn="ctr"/>
                      <a:r>
                        <a:rPr lang="en-US" sz="2000" b="0" dirty="0">
                          <a:latin typeface="Arial" panose="020B0604020202020204" pitchFamily="34" charset="0"/>
                          <a:cs typeface="Arial" panose="020B0604020202020204" pitchFamily="34" charset="0"/>
                        </a:rPr>
                        <a:t>2.88</a:t>
                      </a:r>
                    </a:p>
                  </a:txBody>
                  <a:tcPr/>
                </a:tc>
                <a:tc>
                  <a:txBody>
                    <a:bodyPr/>
                    <a:lstStyle/>
                    <a:p>
                      <a:pPr algn="ctr"/>
                      <a:r>
                        <a:rPr lang="en-US" sz="2000" b="0" dirty="0">
                          <a:latin typeface="Arial" panose="020B0604020202020204" pitchFamily="34" charset="0"/>
                          <a:cs typeface="Arial" panose="020B0604020202020204" pitchFamily="34" charset="0"/>
                        </a:rPr>
                        <a:t>3.06</a:t>
                      </a:r>
                    </a:p>
                  </a:txBody>
                  <a:tcPr/>
                </a:tc>
                <a:tc>
                  <a:txBody>
                    <a:bodyPr/>
                    <a:lstStyle/>
                    <a:p>
                      <a:pPr algn="ctr"/>
                      <a:r>
                        <a:rPr lang="en-US" sz="2000" b="0" dirty="0">
                          <a:solidFill>
                            <a:srgbClr val="FF0000"/>
                          </a:solidFill>
                          <a:latin typeface="Arial" panose="020B0604020202020204" pitchFamily="34" charset="0"/>
                          <a:cs typeface="Arial" panose="020B0604020202020204" pitchFamily="34" charset="0"/>
                        </a:rPr>
                        <a:t>2.54*</a:t>
                      </a:r>
                    </a:p>
                  </a:txBody>
                  <a:tcPr/>
                </a:tc>
                <a:tc>
                  <a:txBody>
                    <a:bodyPr/>
                    <a:lstStyle/>
                    <a:p>
                      <a:pPr algn="ctr"/>
                      <a:r>
                        <a:rPr lang="en-US" sz="2000" b="0" dirty="0">
                          <a:solidFill>
                            <a:schemeClr val="tx1"/>
                          </a:solidFill>
                          <a:latin typeface="Arial" panose="020B0604020202020204" pitchFamily="34" charset="0"/>
                          <a:cs typeface="Arial" panose="020B0604020202020204" pitchFamily="34" charset="0"/>
                        </a:rPr>
                        <a:t>3.06</a:t>
                      </a:r>
                    </a:p>
                  </a:txBody>
                  <a:tcPr/>
                </a:tc>
                <a:extLst>
                  <a:ext uri="{0D108BD9-81ED-4DB2-BD59-A6C34878D82A}">
                    <a16:rowId xmlns:a16="http://schemas.microsoft.com/office/drawing/2014/main" val="1733360917"/>
                  </a:ext>
                </a:extLst>
              </a:tr>
              <a:tr h="509568">
                <a:tc>
                  <a:txBody>
                    <a:bodyPr/>
                    <a:lstStyle/>
                    <a:p>
                      <a:pPr algn="ctr"/>
                      <a:r>
                        <a:rPr lang="en-US" sz="1800" dirty="0"/>
                        <a:t>#5</a:t>
                      </a:r>
                    </a:p>
                  </a:txBody>
                  <a:tcPr/>
                </a:tc>
                <a:tc>
                  <a:txBody>
                    <a:bodyPr/>
                    <a:lstStyle/>
                    <a:p>
                      <a:pPr algn="l"/>
                      <a:r>
                        <a:rPr lang="en-US" sz="1800" b="1" dirty="0">
                          <a:latin typeface="Arial" panose="020B0604020202020204" pitchFamily="34" charset="0"/>
                          <a:cs typeface="Arial" panose="020B0604020202020204" pitchFamily="34" charset="0"/>
                        </a:rPr>
                        <a:t>Ocean Pines Customer Service</a:t>
                      </a:r>
                    </a:p>
                  </a:txBody>
                  <a:tcPr/>
                </a:tc>
                <a:tc>
                  <a:txBody>
                    <a:bodyPr/>
                    <a:lstStyle/>
                    <a:p>
                      <a:pPr algn="ctr"/>
                      <a:r>
                        <a:rPr lang="en-US" sz="2000" dirty="0"/>
                        <a:t>4.13</a:t>
                      </a:r>
                    </a:p>
                  </a:txBody>
                  <a:tcPr/>
                </a:tc>
                <a:tc>
                  <a:txBody>
                    <a:bodyPr/>
                    <a:lstStyle/>
                    <a:p>
                      <a:pPr algn="ctr"/>
                      <a:r>
                        <a:rPr lang="en-US" sz="2000" b="0" dirty="0">
                          <a:latin typeface="Arial" panose="020B0604020202020204" pitchFamily="34" charset="0"/>
                          <a:cs typeface="Arial" panose="020B0604020202020204" pitchFamily="34" charset="0"/>
                        </a:rPr>
                        <a:t>3.22</a:t>
                      </a:r>
                    </a:p>
                  </a:txBody>
                  <a:tcPr/>
                </a:tc>
                <a:tc>
                  <a:txBody>
                    <a:bodyPr/>
                    <a:lstStyle/>
                    <a:p>
                      <a:pPr algn="ctr"/>
                      <a:r>
                        <a:rPr lang="en-US" sz="2000" b="0" dirty="0">
                          <a:latin typeface="Arial" panose="020B0604020202020204" pitchFamily="34" charset="0"/>
                          <a:cs typeface="Arial" panose="020B0604020202020204" pitchFamily="34" charset="0"/>
                        </a:rPr>
                        <a:t>3.05</a:t>
                      </a:r>
                    </a:p>
                  </a:txBody>
                  <a:tcPr/>
                </a:tc>
                <a:tc>
                  <a:txBody>
                    <a:bodyPr/>
                    <a:lstStyle/>
                    <a:p>
                      <a:pPr algn="ctr"/>
                      <a:r>
                        <a:rPr lang="en-US" sz="2000" b="0" dirty="0">
                          <a:latin typeface="Arial" panose="020B0604020202020204" pitchFamily="34" charset="0"/>
                          <a:cs typeface="Arial" panose="020B0604020202020204" pitchFamily="34" charset="0"/>
                        </a:rPr>
                        <a:t>3.33</a:t>
                      </a:r>
                    </a:p>
                  </a:txBody>
                  <a:tcPr/>
                </a:tc>
                <a:tc>
                  <a:txBody>
                    <a:bodyPr/>
                    <a:lstStyle/>
                    <a:p>
                      <a:pPr algn="ctr"/>
                      <a:r>
                        <a:rPr lang="en-US" sz="2000" b="0" dirty="0">
                          <a:latin typeface="Arial" panose="020B0604020202020204" pitchFamily="34" charset="0"/>
                          <a:cs typeface="Arial" panose="020B0604020202020204" pitchFamily="34" charset="0"/>
                        </a:rPr>
                        <a:t>2.92</a:t>
                      </a:r>
                    </a:p>
                  </a:txBody>
                  <a:tcPr/>
                </a:tc>
                <a:tc>
                  <a:txBody>
                    <a:bodyPr/>
                    <a:lstStyle/>
                    <a:p>
                      <a:pPr algn="ctr"/>
                      <a:r>
                        <a:rPr lang="en-US" sz="2000" b="0" dirty="0">
                          <a:latin typeface="Arial" panose="020B0604020202020204" pitchFamily="34" charset="0"/>
                          <a:cs typeface="Arial" panose="020B0604020202020204" pitchFamily="34" charset="0"/>
                        </a:rPr>
                        <a:t>3.20</a:t>
                      </a:r>
                    </a:p>
                  </a:txBody>
                  <a:tcPr/>
                </a:tc>
                <a:extLst>
                  <a:ext uri="{0D108BD9-81ED-4DB2-BD59-A6C34878D82A}">
                    <a16:rowId xmlns:a16="http://schemas.microsoft.com/office/drawing/2014/main" val="290508318"/>
                  </a:ext>
                </a:extLst>
              </a:tr>
            </a:tbl>
          </a:graphicData>
        </a:graphic>
      </p:graphicFrame>
      <p:sp>
        <p:nvSpPr>
          <p:cNvPr id="5" name="TextBox 4">
            <a:extLst>
              <a:ext uri="{FF2B5EF4-FFF2-40B4-BE49-F238E27FC236}">
                <a16:creationId xmlns:a16="http://schemas.microsoft.com/office/drawing/2014/main" id="{CC7144A9-8FF3-421B-A5E2-61CEDC65411D}"/>
              </a:ext>
            </a:extLst>
          </p:cNvPr>
          <p:cNvSpPr txBox="1"/>
          <p:nvPr/>
        </p:nvSpPr>
        <p:spPr>
          <a:xfrm>
            <a:off x="-51260" y="5399069"/>
            <a:ext cx="12402955" cy="830997"/>
          </a:xfrm>
          <a:prstGeom prst="rect">
            <a:avLst/>
          </a:prstGeom>
          <a:noFill/>
        </p:spPr>
        <p:txBody>
          <a:bodyPr wrap="square" rtlCol="0">
            <a:spAutoFit/>
          </a:bodyPr>
          <a:lstStyle/>
          <a:p>
            <a:pPr algn="ctr"/>
            <a:r>
              <a:rPr lang="en-US" sz="1600" dirty="0">
                <a:latin typeface="Arial Black" panose="020B0A04020102020204" pitchFamily="34" charset="0"/>
                <a:cs typeface="Arial" panose="020B0604020202020204" pitchFamily="34" charset="0"/>
              </a:rPr>
              <a:t>Safety Had the Highest Satisfaction Across All Demographics while Maintenance of Infrastructure Had The Lowest Satisfaction. Generally, Part-Time &amp; Older Residents had slightly Higher Satisfaction While Those &lt;50 Years Old Had Slightly Lower Satisfaction. Those &lt; 50 Had The Lowest Score for Assessment Fee Value for $</a:t>
            </a:r>
          </a:p>
        </p:txBody>
      </p:sp>
      <p:sp>
        <p:nvSpPr>
          <p:cNvPr id="6" name="Title 1">
            <a:extLst>
              <a:ext uri="{FF2B5EF4-FFF2-40B4-BE49-F238E27FC236}">
                <a16:creationId xmlns:a16="http://schemas.microsoft.com/office/drawing/2014/main" id="{AD685709-E6F2-493D-B81A-9C28D802897C}"/>
              </a:ext>
            </a:extLst>
          </p:cNvPr>
          <p:cNvSpPr txBox="1">
            <a:spLocks/>
          </p:cNvSpPr>
          <p:nvPr/>
        </p:nvSpPr>
        <p:spPr>
          <a:xfrm>
            <a:off x="948702" y="680584"/>
            <a:ext cx="8229600" cy="391272"/>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1" kern="1200">
                <a:solidFill>
                  <a:schemeClr val="tx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b="1" i="0" u="none" strike="noStrike" kern="1200" cap="none" spc="0" normalizeH="0" baseline="0" noProof="0" dirty="0">
              <a:ln>
                <a:noFill/>
              </a:ln>
              <a:solidFill>
                <a:srgbClr val="333333"/>
              </a:solidFill>
              <a:effectLst/>
              <a:uLnTx/>
              <a:uFillTx/>
              <a:latin typeface="Arial"/>
              <a:ea typeface="+mj-ea"/>
              <a:cs typeface="Arial"/>
            </a:endParaRPr>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37E5E61E-D468-41CC-8694-3A47D009381B}"/>
                  </a:ext>
                </a:extLst>
              </p14:cNvPr>
              <p14:cNvContentPartPr/>
              <p14:nvPr/>
            </p14:nvContentPartPr>
            <p14:xfrm>
              <a:off x="79680" y="897575"/>
              <a:ext cx="360" cy="360"/>
            </p14:xfrm>
          </p:contentPart>
        </mc:Choice>
        <mc:Fallback xmlns="">
          <p:pic>
            <p:nvPicPr>
              <p:cNvPr id="8" name="Ink 7">
                <a:extLst>
                  <a:ext uri="{FF2B5EF4-FFF2-40B4-BE49-F238E27FC236}">
                    <a16:creationId xmlns:a16="http://schemas.microsoft.com/office/drawing/2014/main" id="{37E5E61E-D468-41CC-8694-3A47D009381B}"/>
                  </a:ext>
                </a:extLst>
              </p:cNvPr>
              <p:cNvPicPr/>
              <p:nvPr/>
            </p:nvPicPr>
            <p:blipFill>
              <a:blip r:embed="rId3"/>
              <a:stretch>
                <a:fillRect/>
              </a:stretch>
            </p:blipFill>
            <p:spPr>
              <a:xfrm>
                <a:off x="70680" y="888935"/>
                <a:ext cx="18000" cy="18000"/>
              </a:xfrm>
              <a:prstGeom prst="rect">
                <a:avLst/>
              </a:prstGeom>
            </p:spPr>
          </p:pic>
        </mc:Fallback>
      </mc:AlternateContent>
      <p:grpSp>
        <p:nvGrpSpPr>
          <p:cNvPr id="13" name="Group 12">
            <a:extLst>
              <a:ext uri="{FF2B5EF4-FFF2-40B4-BE49-F238E27FC236}">
                <a16:creationId xmlns:a16="http://schemas.microsoft.com/office/drawing/2014/main" id="{81F1D3DB-75A6-4F4F-AECD-7E3B7F61ABA4}"/>
              </a:ext>
            </a:extLst>
          </p:cNvPr>
          <p:cNvGrpSpPr/>
          <p:nvPr/>
        </p:nvGrpSpPr>
        <p:grpSpPr>
          <a:xfrm>
            <a:off x="10892280" y="95495"/>
            <a:ext cx="360" cy="360"/>
            <a:chOff x="10892280" y="95495"/>
            <a:chExt cx="360" cy="360"/>
          </a:xfrm>
        </p:grpSpPr>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D97F31D1-9192-4132-A67F-E6F5E37EB160}"/>
                    </a:ext>
                  </a:extLst>
                </p14:cNvPr>
                <p14:cNvContentPartPr/>
                <p14:nvPr/>
              </p14:nvContentPartPr>
              <p14:xfrm>
                <a:off x="10892280" y="95495"/>
                <a:ext cx="360" cy="360"/>
              </p14:xfrm>
            </p:contentPart>
          </mc:Choice>
          <mc:Fallback xmlns="">
            <p:pic>
              <p:nvPicPr>
                <p:cNvPr id="11" name="Ink 10">
                  <a:extLst>
                    <a:ext uri="{FF2B5EF4-FFF2-40B4-BE49-F238E27FC236}">
                      <a16:creationId xmlns:a16="http://schemas.microsoft.com/office/drawing/2014/main" id="{D97F31D1-9192-4132-A67F-E6F5E37EB160}"/>
                    </a:ext>
                  </a:extLst>
                </p:cNvPr>
                <p:cNvPicPr/>
                <p:nvPr/>
              </p:nvPicPr>
              <p:blipFill>
                <a:blip r:embed="rId3"/>
                <a:stretch>
                  <a:fillRect/>
                </a:stretch>
              </p:blipFill>
              <p:spPr>
                <a:xfrm>
                  <a:off x="10883280" y="868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EC59C508-8904-4C6E-A255-92A2102E6F12}"/>
                    </a:ext>
                  </a:extLst>
                </p14:cNvPr>
                <p14:cNvContentPartPr/>
                <p14:nvPr/>
              </p14:nvContentPartPr>
              <p14:xfrm>
                <a:off x="10892280" y="95495"/>
                <a:ext cx="360" cy="360"/>
              </p14:xfrm>
            </p:contentPart>
          </mc:Choice>
          <mc:Fallback xmlns="">
            <p:pic>
              <p:nvPicPr>
                <p:cNvPr id="12" name="Ink 11">
                  <a:extLst>
                    <a:ext uri="{FF2B5EF4-FFF2-40B4-BE49-F238E27FC236}">
                      <a16:creationId xmlns:a16="http://schemas.microsoft.com/office/drawing/2014/main" id="{EC59C508-8904-4C6E-A255-92A2102E6F12}"/>
                    </a:ext>
                  </a:extLst>
                </p:cNvPr>
                <p:cNvPicPr/>
                <p:nvPr/>
              </p:nvPicPr>
              <p:blipFill>
                <a:blip r:embed="rId3"/>
                <a:stretch>
                  <a:fillRect/>
                </a:stretch>
              </p:blipFill>
              <p:spPr>
                <a:xfrm>
                  <a:off x="10883280" y="86855"/>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35B76F1D-D2E6-40C0-9EB3-0D51445A202B}"/>
                  </a:ext>
                </a:extLst>
              </p14:cNvPr>
              <p14:cNvContentPartPr/>
              <p14:nvPr/>
            </p14:nvContentPartPr>
            <p14:xfrm>
              <a:off x="10892280" y="239855"/>
              <a:ext cx="360" cy="360"/>
            </p14:xfrm>
          </p:contentPart>
        </mc:Choice>
        <mc:Fallback xmlns="">
          <p:pic>
            <p:nvPicPr>
              <p:cNvPr id="14" name="Ink 13">
                <a:extLst>
                  <a:ext uri="{FF2B5EF4-FFF2-40B4-BE49-F238E27FC236}">
                    <a16:creationId xmlns:a16="http://schemas.microsoft.com/office/drawing/2014/main" id="{35B76F1D-D2E6-40C0-9EB3-0D51445A202B}"/>
                  </a:ext>
                </a:extLst>
              </p:cNvPr>
              <p:cNvPicPr/>
              <p:nvPr/>
            </p:nvPicPr>
            <p:blipFill>
              <a:blip r:embed="rId3"/>
              <a:stretch>
                <a:fillRect/>
              </a:stretch>
            </p:blipFill>
            <p:spPr>
              <a:xfrm>
                <a:off x="10883280" y="23121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F514316C-F357-4D1A-9D79-3ABBE6D95CDE}"/>
                  </a:ext>
                </a:extLst>
              </p14:cNvPr>
              <p14:cNvContentPartPr/>
              <p14:nvPr/>
            </p14:nvContentPartPr>
            <p14:xfrm>
              <a:off x="11052840" y="464855"/>
              <a:ext cx="360" cy="360"/>
            </p14:xfrm>
          </p:contentPart>
        </mc:Choice>
        <mc:Fallback xmlns="">
          <p:pic>
            <p:nvPicPr>
              <p:cNvPr id="15" name="Ink 14">
                <a:extLst>
                  <a:ext uri="{FF2B5EF4-FFF2-40B4-BE49-F238E27FC236}">
                    <a16:creationId xmlns:a16="http://schemas.microsoft.com/office/drawing/2014/main" id="{F514316C-F357-4D1A-9D79-3ABBE6D95CDE}"/>
                  </a:ext>
                </a:extLst>
              </p:cNvPr>
              <p:cNvPicPr/>
              <p:nvPr/>
            </p:nvPicPr>
            <p:blipFill>
              <a:blip r:embed="rId3"/>
              <a:stretch>
                <a:fillRect/>
              </a:stretch>
            </p:blipFill>
            <p:spPr>
              <a:xfrm>
                <a:off x="11043840" y="4558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id="{36C0CF04-9967-40D5-9371-2B5313F0DEA5}"/>
                  </a:ext>
                </a:extLst>
              </p14:cNvPr>
              <p14:cNvContentPartPr/>
              <p14:nvPr/>
            </p14:nvContentPartPr>
            <p14:xfrm>
              <a:off x="14180880" y="561335"/>
              <a:ext cx="360" cy="360"/>
            </p14:xfrm>
          </p:contentPart>
        </mc:Choice>
        <mc:Fallback xmlns="">
          <p:pic>
            <p:nvPicPr>
              <p:cNvPr id="16" name="Ink 15">
                <a:extLst>
                  <a:ext uri="{FF2B5EF4-FFF2-40B4-BE49-F238E27FC236}">
                    <a16:creationId xmlns:a16="http://schemas.microsoft.com/office/drawing/2014/main" id="{36C0CF04-9967-40D5-9371-2B5313F0DEA5}"/>
                  </a:ext>
                </a:extLst>
              </p:cNvPr>
              <p:cNvPicPr/>
              <p:nvPr/>
            </p:nvPicPr>
            <p:blipFill>
              <a:blip r:embed="rId3"/>
              <a:stretch>
                <a:fillRect/>
              </a:stretch>
            </p:blipFill>
            <p:spPr>
              <a:xfrm>
                <a:off x="14171880" y="55233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CCB541A7-A07B-4774-87D6-E896DBE1B35E}"/>
                  </a:ext>
                </a:extLst>
              </p14:cNvPr>
              <p14:cNvContentPartPr/>
              <p14:nvPr/>
            </p14:nvContentPartPr>
            <p14:xfrm>
              <a:off x="8630040" y="3753455"/>
              <a:ext cx="360" cy="360"/>
            </p14:xfrm>
          </p:contentPart>
        </mc:Choice>
        <mc:Fallback xmlns="">
          <p:pic>
            <p:nvPicPr>
              <p:cNvPr id="19" name="Ink 18">
                <a:extLst>
                  <a:ext uri="{FF2B5EF4-FFF2-40B4-BE49-F238E27FC236}">
                    <a16:creationId xmlns:a16="http://schemas.microsoft.com/office/drawing/2014/main" id="{CCB541A7-A07B-4774-87D6-E896DBE1B35E}"/>
                  </a:ext>
                </a:extLst>
              </p:cNvPr>
              <p:cNvPicPr/>
              <p:nvPr/>
            </p:nvPicPr>
            <p:blipFill>
              <a:blip r:embed="rId10"/>
              <a:stretch>
                <a:fillRect/>
              </a:stretch>
            </p:blipFill>
            <p:spPr>
              <a:xfrm>
                <a:off x="8612040" y="373581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 name="Ink 19">
                <a:extLst>
                  <a:ext uri="{FF2B5EF4-FFF2-40B4-BE49-F238E27FC236}">
                    <a16:creationId xmlns:a16="http://schemas.microsoft.com/office/drawing/2014/main" id="{954B5F3F-F2C3-4124-83B5-866F1A20C898}"/>
                  </a:ext>
                </a:extLst>
              </p14:cNvPr>
              <p14:cNvContentPartPr/>
              <p14:nvPr/>
            </p14:nvContentPartPr>
            <p14:xfrm>
              <a:off x="3304200" y="-48865"/>
              <a:ext cx="360" cy="360"/>
            </p14:xfrm>
          </p:contentPart>
        </mc:Choice>
        <mc:Fallback xmlns="">
          <p:pic>
            <p:nvPicPr>
              <p:cNvPr id="20" name="Ink 19">
                <a:extLst>
                  <a:ext uri="{FF2B5EF4-FFF2-40B4-BE49-F238E27FC236}">
                    <a16:creationId xmlns:a16="http://schemas.microsoft.com/office/drawing/2014/main" id="{954B5F3F-F2C3-4124-83B5-866F1A20C898}"/>
                  </a:ext>
                </a:extLst>
              </p:cNvPr>
              <p:cNvPicPr/>
              <p:nvPr/>
            </p:nvPicPr>
            <p:blipFill>
              <a:blip r:embed="rId10"/>
              <a:stretch>
                <a:fillRect/>
              </a:stretch>
            </p:blipFill>
            <p:spPr>
              <a:xfrm>
                <a:off x="3286200" y="-6650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 name="Ink 24">
                <a:extLst>
                  <a:ext uri="{FF2B5EF4-FFF2-40B4-BE49-F238E27FC236}">
                    <a16:creationId xmlns:a16="http://schemas.microsoft.com/office/drawing/2014/main" id="{A8B038EA-8D39-4374-8425-BA2B345D0811}"/>
                  </a:ext>
                </a:extLst>
              </p14:cNvPr>
              <p14:cNvContentPartPr/>
              <p14:nvPr/>
            </p14:nvContentPartPr>
            <p14:xfrm>
              <a:off x="9352200" y="3641451"/>
              <a:ext cx="360" cy="360"/>
            </p14:xfrm>
          </p:contentPart>
        </mc:Choice>
        <mc:Fallback xmlns="">
          <p:pic>
            <p:nvPicPr>
              <p:cNvPr id="25" name="Ink 24">
                <a:extLst>
                  <a:ext uri="{FF2B5EF4-FFF2-40B4-BE49-F238E27FC236}">
                    <a16:creationId xmlns:a16="http://schemas.microsoft.com/office/drawing/2014/main" id="{A8B038EA-8D39-4374-8425-BA2B345D0811}"/>
                  </a:ext>
                </a:extLst>
              </p:cNvPr>
              <p:cNvPicPr/>
              <p:nvPr/>
            </p:nvPicPr>
            <p:blipFill>
              <a:blip r:embed="rId10"/>
              <a:stretch>
                <a:fillRect/>
              </a:stretch>
            </p:blipFill>
            <p:spPr>
              <a:xfrm>
                <a:off x="9334200" y="362345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2" name="Ink 31">
                <a:extLst>
                  <a:ext uri="{FF2B5EF4-FFF2-40B4-BE49-F238E27FC236}">
                    <a16:creationId xmlns:a16="http://schemas.microsoft.com/office/drawing/2014/main" id="{84658E5B-2A2A-4D78-9577-C89FBC48507B}"/>
                  </a:ext>
                </a:extLst>
              </p14:cNvPr>
              <p14:cNvContentPartPr/>
              <p14:nvPr/>
            </p14:nvContentPartPr>
            <p14:xfrm>
              <a:off x="14453760" y="2806971"/>
              <a:ext cx="360" cy="360"/>
            </p14:xfrm>
          </p:contentPart>
        </mc:Choice>
        <mc:Fallback xmlns="">
          <p:pic>
            <p:nvPicPr>
              <p:cNvPr id="32" name="Ink 31">
                <a:extLst>
                  <a:ext uri="{FF2B5EF4-FFF2-40B4-BE49-F238E27FC236}">
                    <a16:creationId xmlns:a16="http://schemas.microsoft.com/office/drawing/2014/main" id="{84658E5B-2A2A-4D78-9577-C89FBC48507B}"/>
                  </a:ext>
                </a:extLst>
              </p:cNvPr>
              <p:cNvPicPr/>
              <p:nvPr/>
            </p:nvPicPr>
            <p:blipFill>
              <a:blip r:embed="rId10"/>
              <a:stretch>
                <a:fillRect/>
              </a:stretch>
            </p:blipFill>
            <p:spPr>
              <a:xfrm>
                <a:off x="14435760" y="2789331"/>
                <a:ext cx="36000" cy="36000"/>
              </a:xfrm>
              <a:prstGeom prst="rect">
                <a:avLst/>
              </a:prstGeom>
            </p:spPr>
          </p:pic>
        </mc:Fallback>
      </mc:AlternateContent>
      <p:sp>
        <p:nvSpPr>
          <p:cNvPr id="7" name="TextBox 6">
            <a:extLst>
              <a:ext uri="{FF2B5EF4-FFF2-40B4-BE49-F238E27FC236}">
                <a16:creationId xmlns:a16="http://schemas.microsoft.com/office/drawing/2014/main" id="{8FA2EF55-6DFE-437C-B467-1890F3573A4B}"/>
              </a:ext>
            </a:extLst>
          </p:cNvPr>
          <p:cNvSpPr txBox="1"/>
          <p:nvPr/>
        </p:nvSpPr>
        <p:spPr>
          <a:xfrm>
            <a:off x="543338" y="6460482"/>
            <a:ext cx="4227445"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*Significantly different than total </a:t>
            </a:r>
          </a:p>
        </p:txBody>
      </p:sp>
    </p:spTree>
    <p:extLst>
      <p:ext uri="{BB962C8B-B14F-4D97-AF65-F5344CB8AC3E}">
        <p14:creationId xmlns:p14="http://schemas.microsoft.com/office/powerpoint/2010/main" val="32226226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10993-CEE1-4595-8944-9109349C1860}"/>
              </a:ext>
            </a:extLst>
          </p:cNvPr>
          <p:cNvSpPr>
            <a:spLocks noGrp="1"/>
          </p:cNvSpPr>
          <p:nvPr>
            <p:ph type="title"/>
          </p:nvPr>
        </p:nvSpPr>
        <p:spPr>
          <a:xfrm>
            <a:off x="138177" y="-159139"/>
            <a:ext cx="11766276" cy="1450757"/>
          </a:xfrm>
        </p:spPr>
        <p:txBody>
          <a:bodyPr>
            <a:normAutofit/>
          </a:bodyPr>
          <a:lstStyle/>
          <a:p>
            <a:r>
              <a:rPr lang="en-US" sz="3600" b="1" dirty="0">
                <a:latin typeface="Arial" panose="020B0604020202020204" pitchFamily="34" charset="0"/>
                <a:cs typeface="Arial" panose="020B0604020202020204" pitchFamily="34" charset="0"/>
              </a:rPr>
              <a:t>What is the gap between what is most important &amp; how Ocean Pines is currently meeting expectations?</a:t>
            </a:r>
            <a:br>
              <a:rPr lang="en-US"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18CD58E-2F8C-4AEF-9E55-ADB31E9E2D2F}"/>
              </a:ext>
            </a:extLst>
          </p:cNvPr>
          <p:cNvSpPr>
            <a:spLocks noGrp="1"/>
          </p:cNvSpPr>
          <p:nvPr>
            <p:ph idx="1"/>
          </p:nvPr>
        </p:nvSpPr>
        <p:spPr>
          <a:xfrm>
            <a:off x="305709" y="2108201"/>
            <a:ext cx="10994637" cy="4463196"/>
          </a:xfrm>
        </p:spPr>
        <p:txBody>
          <a:bodyPr>
            <a:normAutofit/>
          </a:bodyPr>
          <a:lstStyle/>
          <a:p>
            <a:pPr marL="201168" lvl="1" indent="0">
              <a:spcBef>
                <a:spcPts val="0"/>
              </a:spcBef>
              <a:spcAft>
                <a:spcPts val="0"/>
              </a:spcAft>
              <a:buNone/>
              <a:tabLst>
                <a:tab pos="457200" algn="l"/>
              </a:tabLst>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p>
        </p:txBody>
      </p:sp>
      <p:graphicFrame>
        <p:nvGraphicFramePr>
          <p:cNvPr id="4" name="Table 4">
            <a:extLst>
              <a:ext uri="{FF2B5EF4-FFF2-40B4-BE49-F238E27FC236}">
                <a16:creationId xmlns:a16="http://schemas.microsoft.com/office/drawing/2014/main" id="{A2BE5DAE-5D96-4E09-BB74-037C7BBF40F6}"/>
              </a:ext>
            </a:extLst>
          </p:cNvPr>
          <p:cNvGraphicFramePr>
            <a:graphicFrameLocks noGrp="1"/>
          </p:cNvGraphicFramePr>
          <p:nvPr/>
        </p:nvGraphicFramePr>
        <p:xfrm>
          <a:off x="138177" y="953178"/>
          <a:ext cx="11091081" cy="4014768"/>
        </p:xfrm>
        <a:graphic>
          <a:graphicData uri="http://schemas.openxmlformats.org/drawingml/2006/table">
            <a:tbl>
              <a:tblPr firstRow="1" bandRow="1">
                <a:tableStyleId>{5C22544A-7EE6-4342-B048-85BDC9FD1C3A}</a:tableStyleId>
              </a:tblPr>
              <a:tblGrid>
                <a:gridCol w="1569853">
                  <a:extLst>
                    <a:ext uri="{9D8B030D-6E8A-4147-A177-3AD203B41FA5}">
                      <a16:colId xmlns:a16="http://schemas.microsoft.com/office/drawing/2014/main" val="2100641239"/>
                    </a:ext>
                  </a:extLst>
                </a:gridCol>
                <a:gridCol w="3130224">
                  <a:extLst>
                    <a:ext uri="{9D8B030D-6E8A-4147-A177-3AD203B41FA5}">
                      <a16:colId xmlns:a16="http://schemas.microsoft.com/office/drawing/2014/main" val="3964036983"/>
                    </a:ext>
                  </a:extLst>
                </a:gridCol>
                <a:gridCol w="949116">
                  <a:extLst>
                    <a:ext uri="{9D8B030D-6E8A-4147-A177-3AD203B41FA5}">
                      <a16:colId xmlns:a16="http://schemas.microsoft.com/office/drawing/2014/main" val="3502342836"/>
                    </a:ext>
                  </a:extLst>
                </a:gridCol>
                <a:gridCol w="1614094">
                  <a:extLst>
                    <a:ext uri="{9D8B030D-6E8A-4147-A177-3AD203B41FA5}">
                      <a16:colId xmlns:a16="http://schemas.microsoft.com/office/drawing/2014/main" val="311537967"/>
                    </a:ext>
                  </a:extLst>
                </a:gridCol>
                <a:gridCol w="1650368">
                  <a:extLst>
                    <a:ext uri="{9D8B030D-6E8A-4147-A177-3AD203B41FA5}">
                      <a16:colId xmlns:a16="http://schemas.microsoft.com/office/drawing/2014/main" val="2841619686"/>
                    </a:ext>
                  </a:extLst>
                </a:gridCol>
                <a:gridCol w="1088713">
                  <a:extLst>
                    <a:ext uri="{9D8B030D-6E8A-4147-A177-3AD203B41FA5}">
                      <a16:colId xmlns:a16="http://schemas.microsoft.com/office/drawing/2014/main" val="3002815785"/>
                    </a:ext>
                  </a:extLst>
                </a:gridCol>
                <a:gridCol w="1088713">
                  <a:extLst>
                    <a:ext uri="{9D8B030D-6E8A-4147-A177-3AD203B41FA5}">
                      <a16:colId xmlns:a16="http://schemas.microsoft.com/office/drawing/2014/main" val="1240767181"/>
                    </a:ext>
                  </a:extLst>
                </a:gridCol>
              </a:tblGrid>
              <a:tr h="212340">
                <a:tc>
                  <a:txBody>
                    <a:bodyPr/>
                    <a:lstStyle/>
                    <a:p>
                      <a:pPr algn="ctr"/>
                      <a:r>
                        <a:rPr lang="en-US" sz="2000" dirty="0"/>
                        <a:t>Rank</a:t>
                      </a:r>
                    </a:p>
                    <a:p>
                      <a:pPr algn="ctr"/>
                      <a:r>
                        <a:rPr lang="en-US" sz="2000" dirty="0"/>
                        <a:t>(Importance)</a:t>
                      </a:r>
                    </a:p>
                  </a:txBody>
                  <a:tcPr/>
                </a:tc>
                <a:tc>
                  <a:txBody>
                    <a:bodyPr/>
                    <a:lstStyle/>
                    <a:p>
                      <a:pPr algn="ctr"/>
                      <a:endParaRPr lang="en-US" sz="2000" dirty="0"/>
                    </a:p>
                  </a:txBody>
                  <a:tcPr/>
                </a:tc>
                <a:tc>
                  <a:txBody>
                    <a:bodyPr/>
                    <a:lstStyle/>
                    <a:p>
                      <a:pPr algn="ctr"/>
                      <a:r>
                        <a:rPr lang="en-US" sz="2000" dirty="0"/>
                        <a:t>Gap</a:t>
                      </a:r>
                    </a:p>
                    <a:p>
                      <a:pPr algn="ctr"/>
                      <a:r>
                        <a:rPr lang="en-US" sz="2000" dirty="0"/>
                        <a:t>Total</a:t>
                      </a:r>
                    </a:p>
                  </a:txBody>
                  <a:tcPr/>
                </a:tc>
                <a:tc>
                  <a:txBody>
                    <a:bodyPr/>
                    <a:lstStyle/>
                    <a:p>
                      <a:pPr algn="ctr"/>
                      <a:r>
                        <a:rPr lang="en-US" sz="2000" b="1" dirty="0">
                          <a:latin typeface="Arial" panose="020B0604020202020204" pitchFamily="34" charset="0"/>
                          <a:cs typeface="Arial" panose="020B0604020202020204" pitchFamily="34" charset="0"/>
                        </a:rPr>
                        <a:t>Gap</a:t>
                      </a:r>
                    </a:p>
                    <a:p>
                      <a:pPr algn="ctr"/>
                      <a:r>
                        <a:rPr lang="en-US" sz="2000" b="1" dirty="0">
                          <a:latin typeface="Arial" panose="020B0604020202020204" pitchFamily="34" charset="0"/>
                          <a:cs typeface="Arial" panose="020B0604020202020204" pitchFamily="34" charset="0"/>
                        </a:rPr>
                        <a:t>Full Time</a:t>
                      </a:r>
                    </a:p>
                  </a:txBody>
                  <a:tcPr/>
                </a:tc>
                <a:tc>
                  <a:txBody>
                    <a:bodyPr/>
                    <a:lstStyle/>
                    <a:p>
                      <a:pPr algn="ctr"/>
                      <a:r>
                        <a:rPr lang="en-US" sz="2000" b="1" dirty="0">
                          <a:latin typeface="Arial" panose="020B0604020202020204" pitchFamily="34" charset="0"/>
                          <a:cs typeface="Arial" panose="020B0604020202020204" pitchFamily="34" charset="0"/>
                        </a:rPr>
                        <a:t>Gap</a:t>
                      </a:r>
                    </a:p>
                    <a:p>
                      <a:pPr algn="ctr"/>
                      <a:r>
                        <a:rPr lang="en-US" sz="2000" b="1" dirty="0">
                          <a:latin typeface="Arial" panose="020B0604020202020204" pitchFamily="34" charset="0"/>
                          <a:cs typeface="Arial" panose="020B0604020202020204" pitchFamily="34" charset="0"/>
                        </a:rPr>
                        <a:t>Part Time</a:t>
                      </a:r>
                    </a:p>
                  </a:txBody>
                  <a:tcPr/>
                </a:tc>
                <a:tc>
                  <a:txBody>
                    <a:bodyPr/>
                    <a:lstStyle/>
                    <a:p>
                      <a:pPr algn="ctr"/>
                      <a:r>
                        <a:rPr lang="en-US" sz="2000" b="1" dirty="0">
                          <a:latin typeface="Arial" panose="020B0604020202020204" pitchFamily="34" charset="0"/>
                          <a:cs typeface="Arial" panose="020B0604020202020204" pitchFamily="34" charset="0"/>
                        </a:rPr>
                        <a:t>Gap</a:t>
                      </a:r>
                    </a:p>
                    <a:p>
                      <a:pPr algn="ctr"/>
                      <a:r>
                        <a:rPr lang="en-US" sz="2000" b="1" dirty="0">
                          <a:latin typeface="Arial" panose="020B0604020202020204" pitchFamily="34" charset="0"/>
                          <a:cs typeface="Arial" panose="020B0604020202020204" pitchFamily="34" charset="0"/>
                        </a:rPr>
                        <a:t>&lt; 50</a:t>
                      </a:r>
                    </a:p>
                  </a:txBody>
                  <a:tcPr/>
                </a:tc>
                <a:tc>
                  <a:txBody>
                    <a:bodyPr/>
                    <a:lstStyle/>
                    <a:p>
                      <a:pPr algn="ctr"/>
                      <a:r>
                        <a:rPr lang="en-US" sz="2000" b="1" dirty="0">
                          <a:latin typeface="Arial" panose="020B0604020202020204" pitchFamily="34" charset="0"/>
                          <a:cs typeface="Arial" panose="020B0604020202020204" pitchFamily="34" charset="0"/>
                        </a:rPr>
                        <a:t>Gap</a:t>
                      </a:r>
                    </a:p>
                    <a:p>
                      <a:pPr algn="ctr"/>
                      <a:r>
                        <a:rPr lang="en-US" sz="2000" b="1" dirty="0">
                          <a:latin typeface="Arial" panose="020B0604020202020204" pitchFamily="34" charset="0"/>
                          <a:cs typeface="Arial" panose="020B0604020202020204" pitchFamily="34" charset="0"/>
                        </a:rPr>
                        <a:t>&gt; 70</a:t>
                      </a:r>
                    </a:p>
                  </a:txBody>
                  <a:tcPr/>
                </a:tc>
                <a:extLst>
                  <a:ext uri="{0D108BD9-81ED-4DB2-BD59-A6C34878D82A}">
                    <a16:rowId xmlns:a16="http://schemas.microsoft.com/office/drawing/2014/main" val="2344859517"/>
                  </a:ext>
                </a:extLst>
              </a:tr>
              <a:tr h="509568">
                <a:tc>
                  <a:txBody>
                    <a:bodyPr/>
                    <a:lstStyle/>
                    <a:p>
                      <a:pPr algn="ctr"/>
                      <a:r>
                        <a:rPr lang="en-US" sz="2000" dirty="0"/>
                        <a:t>#1</a:t>
                      </a:r>
                    </a:p>
                  </a:txBody>
                  <a:tcPr/>
                </a:tc>
                <a:tc>
                  <a:txBody>
                    <a:bodyPr/>
                    <a:lstStyle/>
                    <a:p>
                      <a:pPr algn="l"/>
                      <a:r>
                        <a:rPr lang="en-US" sz="2000" b="1" dirty="0">
                          <a:latin typeface="Arial" panose="020B0604020202020204" pitchFamily="34" charset="0"/>
                          <a:cs typeface="Arial" panose="020B0604020202020204" pitchFamily="34" charset="0"/>
                        </a:rPr>
                        <a:t>Safety</a:t>
                      </a:r>
                    </a:p>
                  </a:txBody>
                  <a:tcPr/>
                </a:tc>
                <a:tc>
                  <a:txBody>
                    <a:bodyPr/>
                    <a:lstStyle/>
                    <a:p>
                      <a:pPr algn="ctr"/>
                      <a:r>
                        <a:rPr lang="en-US" sz="2000" b="0" dirty="0"/>
                        <a:t>0.68</a:t>
                      </a:r>
                    </a:p>
                  </a:txBody>
                  <a:tcPr/>
                </a:tc>
                <a:tc>
                  <a:txBody>
                    <a:bodyPr/>
                    <a:lstStyle/>
                    <a:p>
                      <a:pPr algn="ctr"/>
                      <a:r>
                        <a:rPr lang="en-US" sz="2000" b="0" dirty="0">
                          <a:latin typeface="Arial" panose="020B0604020202020204" pitchFamily="34" charset="0"/>
                          <a:cs typeface="Arial" panose="020B0604020202020204" pitchFamily="34" charset="0"/>
                        </a:rPr>
                        <a:t>0.78</a:t>
                      </a:r>
                    </a:p>
                  </a:txBody>
                  <a:tcPr/>
                </a:tc>
                <a:tc>
                  <a:txBody>
                    <a:bodyPr/>
                    <a:lstStyle/>
                    <a:p>
                      <a:pPr algn="ctr"/>
                      <a:r>
                        <a:rPr lang="en-US" sz="2000" b="0" dirty="0">
                          <a:latin typeface="Arial" panose="020B0604020202020204" pitchFamily="34" charset="0"/>
                          <a:cs typeface="Arial" panose="020B0604020202020204" pitchFamily="34" charset="0"/>
                        </a:rPr>
                        <a:t>0.71</a:t>
                      </a:r>
                    </a:p>
                  </a:txBody>
                  <a:tcPr/>
                </a:tc>
                <a:tc>
                  <a:txBody>
                    <a:bodyPr/>
                    <a:lstStyle/>
                    <a:p>
                      <a:pPr algn="ctr"/>
                      <a:r>
                        <a:rPr lang="en-US" sz="2000" b="0" dirty="0">
                          <a:latin typeface="Arial" panose="020B0604020202020204" pitchFamily="34" charset="0"/>
                          <a:cs typeface="Arial" panose="020B0604020202020204" pitchFamily="34" charset="0"/>
                        </a:rPr>
                        <a:t>0.79</a:t>
                      </a:r>
                    </a:p>
                  </a:txBody>
                  <a:tcPr/>
                </a:tc>
                <a:tc>
                  <a:txBody>
                    <a:bodyPr/>
                    <a:lstStyle/>
                    <a:p>
                      <a:pPr algn="ctr"/>
                      <a:r>
                        <a:rPr lang="en-US" sz="2000" b="0" dirty="0">
                          <a:latin typeface="Arial" panose="020B0604020202020204" pitchFamily="34" charset="0"/>
                          <a:cs typeface="Arial" panose="020B0604020202020204" pitchFamily="34" charset="0"/>
                        </a:rPr>
                        <a:t>0.68</a:t>
                      </a:r>
                    </a:p>
                  </a:txBody>
                  <a:tcPr/>
                </a:tc>
                <a:extLst>
                  <a:ext uri="{0D108BD9-81ED-4DB2-BD59-A6C34878D82A}">
                    <a16:rowId xmlns:a16="http://schemas.microsoft.com/office/drawing/2014/main" val="2849829415"/>
                  </a:ext>
                </a:extLst>
              </a:tr>
              <a:tr h="509568">
                <a:tc>
                  <a:txBody>
                    <a:bodyPr/>
                    <a:lstStyle/>
                    <a:p>
                      <a:pPr algn="ctr"/>
                      <a:r>
                        <a:rPr lang="en-US" sz="2000" dirty="0"/>
                        <a:t>#2</a:t>
                      </a:r>
                    </a:p>
                  </a:txBody>
                  <a:tcPr/>
                </a:tc>
                <a:tc>
                  <a:txBody>
                    <a:bodyPr/>
                    <a:lstStyle/>
                    <a:p>
                      <a:pPr algn="l"/>
                      <a:r>
                        <a:rPr lang="en-US" sz="2000" b="1" dirty="0">
                          <a:latin typeface="Arial" panose="020B0604020202020204" pitchFamily="34" charset="0"/>
                          <a:cs typeface="Arial" panose="020B0604020202020204" pitchFamily="34" charset="0"/>
                        </a:rPr>
                        <a:t>Maintenance of Infrastructure</a:t>
                      </a:r>
                    </a:p>
                  </a:txBody>
                  <a:tcPr/>
                </a:tc>
                <a:tc>
                  <a:txBody>
                    <a:bodyPr/>
                    <a:lstStyle/>
                    <a:p>
                      <a:pPr algn="ctr"/>
                      <a:r>
                        <a:rPr lang="en-US" sz="2000" b="0" dirty="0"/>
                        <a:t>1.66</a:t>
                      </a:r>
                    </a:p>
                  </a:txBody>
                  <a:tcPr>
                    <a:solidFill>
                      <a:srgbClr val="FF0000"/>
                    </a:solidFill>
                  </a:tcPr>
                </a:tc>
                <a:tc>
                  <a:txBody>
                    <a:bodyPr/>
                    <a:lstStyle/>
                    <a:p>
                      <a:pPr algn="ctr"/>
                      <a:r>
                        <a:rPr lang="en-US" sz="2000" b="0" dirty="0">
                          <a:latin typeface="Arial" panose="020B0604020202020204" pitchFamily="34" charset="0"/>
                          <a:cs typeface="Arial" panose="020B0604020202020204" pitchFamily="34" charset="0"/>
                        </a:rPr>
                        <a:t>1.87</a:t>
                      </a:r>
                    </a:p>
                  </a:txBody>
                  <a:tcPr>
                    <a:solidFill>
                      <a:srgbClr val="FF0000"/>
                    </a:solidFill>
                  </a:tcPr>
                </a:tc>
                <a:tc>
                  <a:txBody>
                    <a:bodyPr/>
                    <a:lstStyle/>
                    <a:p>
                      <a:pPr algn="ctr"/>
                      <a:r>
                        <a:rPr lang="en-US" sz="2000" b="0" dirty="0">
                          <a:latin typeface="Arial" panose="020B0604020202020204" pitchFamily="34" charset="0"/>
                          <a:cs typeface="Arial" panose="020B0604020202020204" pitchFamily="34" charset="0"/>
                        </a:rPr>
                        <a:t>1.47</a:t>
                      </a:r>
                    </a:p>
                  </a:txBody>
                  <a:tcPr>
                    <a:solidFill>
                      <a:srgbClr val="FF0000"/>
                    </a:solidFill>
                  </a:tcPr>
                </a:tc>
                <a:tc>
                  <a:txBody>
                    <a:bodyPr/>
                    <a:lstStyle/>
                    <a:p>
                      <a:pPr algn="ctr"/>
                      <a:r>
                        <a:rPr lang="en-US" sz="2000" b="0" dirty="0">
                          <a:latin typeface="Arial" panose="020B0604020202020204" pitchFamily="34" charset="0"/>
                          <a:cs typeface="Arial" panose="020B0604020202020204" pitchFamily="34" charset="0"/>
                        </a:rPr>
                        <a:t>1.79</a:t>
                      </a:r>
                    </a:p>
                  </a:txBody>
                  <a:tcPr>
                    <a:solidFill>
                      <a:srgbClr val="FF0000"/>
                    </a:solidFill>
                  </a:tcPr>
                </a:tc>
                <a:tc>
                  <a:txBody>
                    <a:bodyPr/>
                    <a:lstStyle/>
                    <a:p>
                      <a:pPr algn="ctr"/>
                      <a:r>
                        <a:rPr lang="en-US" sz="2000" b="0" dirty="0">
                          <a:latin typeface="Arial" panose="020B0604020202020204" pitchFamily="34" charset="0"/>
                          <a:cs typeface="Arial" panose="020B0604020202020204" pitchFamily="34" charset="0"/>
                        </a:rPr>
                        <a:t>1.51</a:t>
                      </a:r>
                    </a:p>
                  </a:txBody>
                  <a:tcPr>
                    <a:solidFill>
                      <a:srgbClr val="FF0000"/>
                    </a:solidFill>
                  </a:tcPr>
                </a:tc>
                <a:extLst>
                  <a:ext uri="{0D108BD9-81ED-4DB2-BD59-A6C34878D82A}">
                    <a16:rowId xmlns:a16="http://schemas.microsoft.com/office/drawing/2014/main" val="1437123860"/>
                  </a:ext>
                </a:extLst>
              </a:tr>
              <a:tr h="5611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Community Appearance/Aesthetics</a:t>
                      </a:r>
                    </a:p>
                  </a:txBody>
                  <a:tcPr/>
                </a:tc>
                <a:tc>
                  <a:txBody>
                    <a:bodyPr/>
                    <a:lstStyle/>
                    <a:p>
                      <a:pPr algn="ctr"/>
                      <a:r>
                        <a:rPr lang="en-US" sz="2000" b="0" dirty="0"/>
                        <a:t>1.23</a:t>
                      </a:r>
                    </a:p>
                  </a:txBody>
                  <a:tcPr>
                    <a:solidFill>
                      <a:srgbClr val="FF0000"/>
                    </a:solidFill>
                  </a:tcPr>
                </a:tc>
                <a:tc>
                  <a:txBody>
                    <a:bodyPr/>
                    <a:lstStyle/>
                    <a:p>
                      <a:pPr algn="ctr"/>
                      <a:r>
                        <a:rPr lang="en-US" sz="2000" b="0" dirty="0">
                          <a:latin typeface="Arial" panose="020B0604020202020204" pitchFamily="34" charset="0"/>
                          <a:cs typeface="Arial" panose="020B0604020202020204" pitchFamily="34" charset="0"/>
                        </a:rPr>
                        <a:t>1.29</a:t>
                      </a:r>
                    </a:p>
                  </a:txBody>
                  <a:tcPr>
                    <a:solidFill>
                      <a:srgbClr val="FF0000"/>
                    </a:solidFill>
                  </a:tcPr>
                </a:tc>
                <a:tc>
                  <a:txBody>
                    <a:bodyPr/>
                    <a:lstStyle/>
                    <a:p>
                      <a:pPr algn="ctr"/>
                      <a:r>
                        <a:rPr lang="en-US" sz="2000" b="0" dirty="0">
                          <a:latin typeface="Arial" panose="020B0604020202020204" pitchFamily="34" charset="0"/>
                          <a:cs typeface="Arial" panose="020B0604020202020204" pitchFamily="34" charset="0"/>
                        </a:rPr>
                        <a:t>1.00</a:t>
                      </a:r>
                    </a:p>
                  </a:txBody>
                  <a:tcPr>
                    <a:solidFill>
                      <a:srgbClr val="FF0000"/>
                    </a:solidFill>
                  </a:tcPr>
                </a:tc>
                <a:tc>
                  <a:txBody>
                    <a:bodyPr/>
                    <a:lstStyle/>
                    <a:p>
                      <a:pPr algn="ctr"/>
                      <a:r>
                        <a:rPr lang="en-US" sz="2000" b="0" dirty="0">
                          <a:latin typeface="Arial" panose="020B0604020202020204" pitchFamily="34" charset="0"/>
                          <a:cs typeface="Arial" panose="020B0604020202020204" pitchFamily="34" charset="0"/>
                        </a:rPr>
                        <a:t>1.18</a:t>
                      </a:r>
                    </a:p>
                  </a:txBody>
                  <a:tcPr>
                    <a:solidFill>
                      <a:srgbClr val="FF0000"/>
                    </a:solidFill>
                  </a:tcPr>
                </a:tc>
                <a:tc>
                  <a:txBody>
                    <a:bodyPr/>
                    <a:lstStyle/>
                    <a:p>
                      <a:pPr algn="ctr"/>
                      <a:r>
                        <a:rPr lang="en-US" sz="2000" b="0" dirty="0">
                          <a:latin typeface="Arial" panose="020B0604020202020204" pitchFamily="34" charset="0"/>
                          <a:cs typeface="Arial" panose="020B0604020202020204" pitchFamily="34" charset="0"/>
                        </a:rPr>
                        <a:t>1.05</a:t>
                      </a:r>
                    </a:p>
                  </a:txBody>
                  <a:tcPr>
                    <a:solidFill>
                      <a:srgbClr val="FF0000"/>
                    </a:solidFill>
                  </a:tcPr>
                </a:tc>
                <a:extLst>
                  <a:ext uri="{0D108BD9-81ED-4DB2-BD59-A6C34878D82A}">
                    <a16:rowId xmlns:a16="http://schemas.microsoft.com/office/drawing/2014/main" val="3595790698"/>
                  </a:ext>
                </a:extLst>
              </a:tr>
              <a:tr h="509568">
                <a:tc>
                  <a:txBody>
                    <a:bodyPr/>
                    <a:lstStyle/>
                    <a:p>
                      <a:pPr algn="ctr"/>
                      <a:r>
                        <a:rPr lang="en-US" sz="2000" dirty="0"/>
                        <a:t>#4</a:t>
                      </a:r>
                    </a:p>
                  </a:txBody>
                  <a:tcPr/>
                </a:tc>
                <a:tc>
                  <a:txBody>
                    <a:bodyPr/>
                    <a:lstStyle/>
                    <a:p>
                      <a:pPr algn="l"/>
                      <a:r>
                        <a:rPr lang="en-US" sz="2000" b="1" dirty="0">
                          <a:latin typeface="Arial" panose="020B0604020202020204" pitchFamily="34" charset="0"/>
                          <a:cs typeface="Arial" panose="020B0604020202020204" pitchFamily="34" charset="0"/>
                        </a:rPr>
                        <a:t>Assessment Fee Value for $</a:t>
                      </a:r>
                    </a:p>
                  </a:txBody>
                  <a:tcPr/>
                </a:tc>
                <a:tc>
                  <a:txBody>
                    <a:bodyPr/>
                    <a:lstStyle/>
                    <a:p>
                      <a:pPr algn="ctr"/>
                      <a:r>
                        <a:rPr lang="en-US" sz="2000" b="0" dirty="0"/>
                        <a:t>1.16</a:t>
                      </a:r>
                    </a:p>
                  </a:txBody>
                  <a:tcPr>
                    <a:solidFill>
                      <a:srgbClr val="FF0000"/>
                    </a:solidFill>
                  </a:tcPr>
                </a:tc>
                <a:tc>
                  <a:txBody>
                    <a:bodyPr/>
                    <a:lstStyle/>
                    <a:p>
                      <a:pPr algn="ctr"/>
                      <a:r>
                        <a:rPr lang="en-US" sz="2000" b="0" dirty="0">
                          <a:latin typeface="Arial" panose="020B0604020202020204" pitchFamily="34" charset="0"/>
                          <a:cs typeface="Arial" panose="020B0604020202020204" pitchFamily="34" charset="0"/>
                        </a:rPr>
                        <a:t>1.32</a:t>
                      </a:r>
                    </a:p>
                  </a:txBody>
                  <a:tcPr>
                    <a:solidFill>
                      <a:srgbClr val="FF0000"/>
                    </a:solidFill>
                  </a:tcPr>
                </a:tc>
                <a:tc>
                  <a:txBody>
                    <a:bodyPr/>
                    <a:lstStyle/>
                    <a:p>
                      <a:pPr algn="ctr"/>
                      <a:r>
                        <a:rPr lang="en-US" sz="2000" b="0" dirty="0">
                          <a:latin typeface="Arial" panose="020B0604020202020204" pitchFamily="34" charset="0"/>
                          <a:cs typeface="Arial" panose="020B0604020202020204" pitchFamily="34" charset="0"/>
                        </a:rPr>
                        <a:t>1.10</a:t>
                      </a:r>
                    </a:p>
                  </a:txBody>
                  <a:tcPr>
                    <a:solidFill>
                      <a:srgbClr val="FF0000"/>
                    </a:solidFill>
                  </a:tcPr>
                </a:tc>
                <a:tc>
                  <a:txBody>
                    <a:bodyPr/>
                    <a:lstStyle/>
                    <a:p>
                      <a:pPr algn="ctr"/>
                      <a:r>
                        <a:rPr lang="en-US" sz="2000" b="0" dirty="0">
                          <a:latin typeface="Arial" panose="020B0604020202020204" pitchFamily="34" charset="0"/>
                          <a:cs typeface="Arial" panose="020B0604020202020204" pitchFamily="34" charset="0"/>
                        </a:rPr>
                        <a:t>1.82</a:t>
                      </a:r>
                    </a:p>
                  </a:txBody>
                  <a:tcPr>
                    <a:solidFill>
                      <a:srgbClr val="FF0000"/>
                    </a:solidFill>
                  </a:tcPr>
                </a:tc>
                <a:tc>
                  <a:txBody>
                    <a:bodyPr/>
                    <a:lstStyle/>
                    <a:p>
                      <a:pPr algn="ctr"/>
                      <a:r>
                        <a:rPr lang="en-US" sz="2000" b="0" dirty="0">
                          <a:latin typeface="Arial" panose="020B0604020202020204" pitchFamily="34" charset="0"/>
                          <a:cs typeface="Arial" panose="020B0604020202020204" pitchFamily="34" charset="0"/>
                        </a:rPr>
                        <a:t>1.02</a:t>
                      </a:r>
                    </a:p>
                  </a:txBody>
                  <a:tcPr>
                    <a:solidFill>
                      <a:srgbClr val="FF0000"/>
                    </a:solidFill>
                  </a:tcPr>
                </a:tc>
                <a:extLst>
                  <a:ext uri="{0D108BD9-81ED-4DB2-BD59-A6C34878D82A}">
                    <a16:rowId xmlns:a16="http://schemas.microsoft.com/office/drawing/2014/main" val="1733360917"/>
                  </a:ext>
                </a:extLst>
              </a:tr>
              <a:tr h="509568">
                <a:tc>
                  <a:txBody>
                    <a:bodyPr/>
                    <a:lstStyle/>
                    <a:p>
                      <a:pPr algn="ctr"/>
                      <a:r>
                        <a:rPr lang="en-US" sz="2000" dirty="0"/>
                        <a:t>#5</a:t>
                      </a:r>
                    </a:p>
                  </a:txBody>
                  <a:tcPr/>
                </a:tc>
                <a:tc>
                  <a:txBody>
                    <a:bodyPr/>
                    <a:lstStyle/>
                    <a:p>
                      <a:pPr algn="l"/>
                      <a:r>
                        <a:rPr lang="en-US" sz="2000" b="1" dirty="0">
                          <a:latin typeface="Arial" panose="020B0604020202020204" pitchFamily="34" charset="0"/>
                          <a:cs typeface="Arial" panose="020B0604020202020204" pitchFamily="34" charset="0"/>
                        </a:rPr>
                        <a:t>Ocean Pines Overall</a:t>
                      </a:r>
                    </a:p>
                    <a:p>
                      <a:pPr algn="l"/>
                      <a:r>
                        <a:rPr lang="en-US" sz="2000" b="1" dirty="0">
                          <a:latin typeface="Arial" panose="020B0604020202020204" pitchFamily="34" charset="0"/>
                          <a:cs typeface="Arial" panose="020B0604020202020204" pitchFamily="34" charset="0"/>
                        </a:rPr>
                        <a:t>Customer Service</a:t>
                      </a:r>
                    </a:p>
                  </a:txBody>
                  <a:tcPr/>
                </a:tc>
                <a:tc>
                  <a:txBody>
                    <a:bodyPr/>
                    <a:lstStyle/>
                    <a:p>
                      <a:pPr algn="ctr"/>
                      <a:r>
                        <a:rPr lang="en-US" sz="2000" b="0" dirty="0"/>
                        <a:t>0.91</a:t>
                      </a:r>
                    </a:p>
                  </a:txBody>
                  <a:tcPr/>
                </a:tc>
                <a:tc>
                  <a:txBody>
                    <a:bodyPr/>
                    <a:lstStyle/>
                    <a:p>
                      <a:pPr algn="ctr"/>
                      <a:r>
                        <a:rPr lang="en-US" sz="2000" b="0" dirty="0">
                          <a:latin typeface="Arial" panose="020B0604020202020204" pitchFamily="34" charset="0"/>
                          <a:cs typeface="Arial" panose="020B0604020202020204" pitchFamily="34" charset="0"/>
                        </a:rPr>
                        <a:t>1.08</a:t>
                      </a:r>
                    </a:p>
                  </a:txBody>
                  <a:tcPr/>
                </a:tc>
                <a:tc>
                  <a:txBody>
                    <a:bodyPr/>
                    <a:lstStyle/>
                    <a:p>
                      <a:pPr algn="ctr"/>
                      <a:r>
                        <a:rPr lang="en-US" sz="2000" b="0" dirty="0">
                          <a:latin typeface="Arial" panose="020B0604020202020204" pitchFamily="34" charset="0"/>
                          <a:cs typeface="Arial" panose="020B0604020202020204" pitchFamily="34" charset="0"/>
                        </a:rPr>
                        <a:t>0.81</a:t>
                      </a:r>
                    </a:p>
                  </a:txBody>
                  <a:tcPr/>
                </a:tc>
                <a:tc>
                  <a:txBody>
                    <a:bodyPr/>
                    <a:lstStyle/>
                    <a:p>
                      <a:pPr algn="ctr"/>
                      <a:r>
                        <a:rPr lang="en-US" sz="2000" b="0" dirty="0">
                          <a:latin typeface="Arial" panose="020B0604020202020204" pitchFamily="34" charset="0"/>
                          <a:cs typeface="Arial" panose="020B0604020202020204" pitchFamily="34" charset="0"/>
                        </a:rPr>
                        <a:t>1.00</a:t>
                      </a:r>
                    </a:p>
                  </a:txBody>
                  <a:tcPr/>
                </a:tc>
                <a:tc>
                  <a:txBody>
                    <a:bodyPr/>
                    <a:lstStyle/>
                    <a:p>
                      <a:pPr algn="ctr"/>
                      <a:r>
                        <a:rPr lang="en-US" sz="2000" b="0" dirty="0">
                          <a:latin typeface="Arial" panose="020B0604020202020204" pitchFamily="34" charset="0"/>
                          <a:cs typeface="Arial" panose="020B0604020202020204" pitchFamily="34" charset="0"/>
                        </a:rPr>
                        <a:t>0.89</a:t>
                      </a:r>
                    </a:p>
                  </a:txBody>
                  <a:tcPr/>
                </a:tc>
                <a:extLst>
                  <a:ext uri="{0D108BD9-81ED-4DB2-BD59-A6C34878D82A}">
                    <a16:rowId xmlns:a16="http://schemas.microsoft.com/office/drawing/2014/main" val="290508318"/>
                  </a:ext>
                </a:extLst>
              </a:tr>
            </a:tbl>
          </a:graphicData>
        </a:graphic>
      </p:graphicFrame>
      <p:sp>
        <p:nvSpPr>
          <p:cNvPr id="5" name="TextBox 4">
            <a:extLst>
              <a:ext uri="{FF2B5EF4-FFF2-40B4-BE49-F238E27FC236}">
                <a16:creationId xmlns:a16="http://schemas.microsoft.com/office/drawing/2014/main" id="{CC7144A9-8FF3-421B-A5E2-61CEDC65411D}"/>
              </a:ext>
            </a:extLst>
          </p:cNvPr>
          <p:cNvSpPr txBox="1"/>
          <p:nvPr/>
        </p:nvSpPr>
        <p:spPr>
          <a:xfrm>
            <a:off x="0" y="5272746"/>
            <a:ext cx="12265858" cy="1200329"/>
          </a:xfrm>
          <a:prstGeom prst="rect">
            <a:avLst/>
          </a:prstGeom>
          <a:noFill/>
        </p:spPr>
        <p:txBody>
          <a:bodyPr wrap="square" rtlCol="0">
            <a:spAutoFit/>
          </a:bodyPr>
          <a:lstStyle/>
          <a:p>
            <a:pPr algn="ctr"/>
            <a:r>
              <a:rPr lang="en-US" sz="2400" dirty="0">
                <a:latin typeface="Arial Black" panose="020B0A04020102020204" pitchFamily="34" charset="0"/>
                <a:cs typeface="Arial" panose="020B0604020202020204" pitchFamily="34" charset="0"/>
              </a:rPr>
              <a:t>Across All Demographics We Evaluated, The Largest gaps are Still:</a:t>
            </a:r>
          </a:p>
          <a:p>
            <a:pPr algn="ctr"/>
            <a:r>
              <a:rPr lang="en-US" sz="2400" dirty="0">
                <a:latin typeface="Arial Black" panose="020B0A04020102020204" pitchFamily="34" charset="0"/>
                <a:cs typeface="Arial" panose="020B0604020202020204" pitchFamily="34" charset="0"/>
              </a:rPr>
              <a:t> 1. Maintenance of Infrastructure; 2. Community Appearance &amp; </a:t>
            </a:r>
          </a:p>
          <a:p>
            <a:pPr algn="ctr"/>
            <a:r>
              <a:rPr lang="en-US" sz="2400" dirty="0">
                <a:latin typeface="Arial Black" panose="020B0A04020102020204" pitchFamily="34" charset="0"/>
                <a:cs typeface="Arial" panose="020B0604020202020204" pitchFamily="34" charset="0"/>
              </a:rPr>
              <a:t>3. HOA Fee Value for the $ (size of gap is just different)</a:t>
            </a:r>
          </a:p>
        </p:txBody>
      </p:sp>
      <p:sp>
        <p:nvSpPr>
          <p:cNvPr id="6" name="Title 1">
            <a:extLst>
              <a:ext uri="{FF2B5EF4-FFF2-40B4-BE49-F238E27FC236}">
                <a16:creationId xmlns:a16="http://schemas.microsoft.com/office/drawing/2014/main" id="{AD685709-E6F2-493D-B81A-9C28D802897C}"/>
              </a:ext>
            </a:extLst>
          </p:cNvPr>
          <p:cNvSpPr txBox="1">
            <a:spLocks/>
          </p:cNvSpPr>
          <p:nvPr/>
        </p:nvSpPr>
        <p:spPr>
          <a:xfrm>
            <a:off x="983208" y="1389940"/>
            <a:ext cx="8229600" cy="391272"/>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1" kern="1200">
                <a:solidFill>
                  <a:schemeClr val="tx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b="1" i="0" u="none" strike="noStrike" kern="1200" cap="none" spc="0" normalizeH="0" baseline="0" noProof="0" dirty="0">
              <a:ln>
                <a:noFill/>
              </a:ln>
              <a:solidFill>
                <a:srgbClr val="333333"/>
              </a:solidFill>
              <a:effectLst/>
              <a:uLnTx/>
              <a:uFillTx/>
              <a:latin typeface="Arial"/>
              <a:ea typeface="+mj-ea"/>
              <a:cs typeface="Arial"/>
            </a:endParaRPr>
          </a:p>
        </p:txBody>
      </p:sp>
      <p:sp>
        <p:nvSpPr>
          <p:cNvPr id="7" name="Arrow: Left 6">
            <a:extLst>
              <a:ext uri="{FF2B5EF4-FFF2-40B4-BE49-F238E27FC236}">
                <a16:creationId xmlns:a16="http://schemas.microsoft.com/office/drawing/2014/main" id="{D69DF919-250D-498E-B795-6B621F97C5E7}"/>
              </a:ext>
            </a:extLst>
          </p:cNvPr>
          <p:cNvSpPr/>
          <p:nvPr/>
        </p:nvSpPr>
        <p:spPr>
          <a:xfrm>
            <a:off x="11116851" y="2108201"/>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 name="Arrow: Left 7">
            <a:extLst>
              <a:ext uri="{FF2B5EF4-FFF2-40B4-BE49-F238E27FC236}">
                <a16:creationId xmlns:a16="http://schemas.microsoft.com/office/drawing/2014/main" id="{05515DF5-5847-44A2-8D8F-C7FAFFD709CD}"/>
              </a:ext>
            </a:extLst>
          </p:cNvPr>
          <p:cNvSpPr/>
          <p:nvPr/>
        </p:nvSpPr>
        <p:spPr>
          <a:xfrm>
            <a:off x="11116851" y="3590301"/>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 name="Arrow: Left 8">
            <a:extLst>
              <a:ext uri="{FF2B5EF4-FFF2-40B4-BE49-F238E27FC236}">
                <a16:creationId xmlns:a16="http://schemas.microsoft.com/office/drawing/2014/main" id="{35D83E9A-2D3D-4A07-BBC2-F03CAF8DE708}"/>
              </a:ext>
            </a:extLst>
          </p:cNvPr>
          <p:cNvSpPr/>
          <p:nvPr/>
        </p:nvSpPr>
        <p:spPr>
          <a:xfrm>
            <a:off x="11116851" y="2877120"/>
            <a:ext cx="978408" cy="484632"/>
          </a:xfrm>
          <a:prstGeom prst="leftArrow">
            <a:avLst>
              <a:gd name="adj1" fmla="val 50000"/>
              <a:gd name="adj2" fmla="val 864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8972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203D48AE-95D9-4C61-8996-7797C689A7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772" y="0"/>
            <a:ext cx="9434456" cy="6858000"/>
          </a:xfrm>
          <a:prstGeom prst="rect">
            <a:avLst/>
          </a:prstGeom>
        </p:spPr>
      </p:pic>
      <p:sp>
        <p:nvSpPr>
          <p:cNvPr id="5" name="Arrow: Left 4">
            <a:extLst>
              <a:ext uri="{FF2B5EF4-FFF2-40B4-BE49-F238E27FC236}">
                <a16:creationId xmlns:a16="http://schemas.microsoft.com/office/drawing/2014/main" id="{C8B70CBC-7137-48C3-B9D7-B54F64D0E684}"/>
              </a:ext>
            </a:extLst>
          </p:cNvPr>
          <p:cNvSpPr/>
          <p:nvPr/>
        </p:nvSpPr>
        <p:spPr>
          <a:xfrm>
            <a:off x="7360979" y="2784779"/>
            <a:ext cx="978408" cy="484632"/>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00308F32-C926-4182-8372-C8178D15924E}"/>
              </a:ext>
            </a:extLst>
          </p:cNvPr>
          <p:cNvSpPr txBox="1"/>
          <p:nvPr/>
        </p:nvSpPr>
        <p:spPr>
          <a:xfrm>
            <a:off x="8630681" y="2915157"/>
            <a:ext cx="2447914" cy="400110"/>
          </a:xfrm>
          <a:prstGeom prst="rect">
            <a:avLst/>
          </a:prstGeom>
          <a:noFill/>
        </p:spPr>
        <p:txBody>
          <a:bodyPr wrap="none" rtlCol="0">
            <a:spAutoFit/>
          </a:bodyPr>
          <a:lstStyle/>
          <a:p>
            <a:r>
              <a:rPr lang="en-US" sz="2000" b="1" dirty="0"/>
              <a:t>Here is where we are</a:t>
            </a:r>
          </a:p>
        </p:txBody>
      </p:sp>
      <p:sp>
        <p:nvSpPr>
          <p:cNvPr id="6" name="TextBox 5">
            <a:extLst>
              <a:ext uri="{FF2B5EF4-FFF2-40B4-BE49-F238E27FC236}">
                <a16:creationId xmlns:a16="http://schemas.microsoft.com/office/drawing/2014/main" id="{7E9A640F-DD8F-4F90-978C-DD0565333D5D}"/>
              </a:ext>
            </a:extLst>
          </p:cNvPr>
          <p:cNvSpPr txBox="1"/>
          <p:nvPr/>
        </p:nvSpPr>
        <p:spPr>
          <a:xfrm>
            <a:off x="5641675" y="2812211"/>
            <a:ext cx="914400" cy="914400"/>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2D33F149-E517-4463-8A39-2ED05408890B}"/>
              </a:ext>
            </a:extLst>
          </p:cNvPr>
          <p:cNvSpPr txBox="1"/>
          <p:nvPr/>
        </p:nvSpPr>
        <p:spPr>
          <a:xfrm>
            <a:off x="371307" y="44245"/>
            <a:ext cx="6840654"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Background-Strategic Planning Process</a:t>
            </a:r>
          </a:p>
        </p:txBody>
      </p:sp>
    </p:spTree>
    <p:extLst>
      <p:ext uri="{BB962C8B-B14F-4D97-AF65-F5344CB8AC3E}">
        <p14:creationId xmlns:p14="http://schemas.microsoft.com/office/powerpoint/2010/main" val="370269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10993-CEE1-4595-8944-9109349C1860}"/>
              </a:ext>
            </a:extLst>
          </p:cNvPr>
          <p:cNvSpPr>
            <a:spLocks noGrp="1"/>
          </p:cNvSpPr>
          <p:nvPr>
            <p:ph type="title"/>
          </p:nvPr>
        </p:nvSpPr>
        <p:spPr>
          <a:xfrm>
            <a:off x="0" y="363040"/>
            <a:ext cx="10317138" cy="863270"/>
          </a:xfrm>
        </p:spPr>
        <p:txBody>
          <a:bodyPr>
            <a:normAutofit fontScale="90000"/>
          </a:bodyPr>
          <a:lstStyle/>
          <a:p>
            <a:r>
              <a:rPr lang="en-US" sz="4000" b="1" dirty="0">
                <a:latin typeface="Arial" panose="020B0604020202020204" pitchFamily="34" charset="0"/>
                <a:cs typeface="Arial" panose="020B0604020202020204" pitchFamily="34" charset="0"/>
              </a:rPr>
              <a:t>Core Values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18CD58E-2F8C-4AEF-9E55-ADB31E9E2D2F}"/>
              </a:ext>
            </a:extLst>
          </p:cNvPr>
          <p:cNvSpPr>
            <a:spLocks noGrp="1"/>
          </p:cNvSpPr>
          <p:nvPr>
            <p:ph idx="1"/>
          </p:nvPr>
        </p:nvSpPr>
        <p:spPr>
          <a:xfrm>
            <a:off x="305709" y="2108201"/>
            <a:ext cx="10994637" cy="4463196"/>
          </a:xfrm>
        </p:spPr>
        <p:txBody>
          <a:bodyPr>
            <a:normAutofit/>
          </a:bodyPr>
          <a:lstStyle/>
          <a:p>
            <a:pPr marL="201168" lvl="1" indent="0">
              <a:spcBef>
                <a:spcPts val="0"/>
              </a:spcBef>
              <a:spcAft>
                <a:spcPts val="0"/>
              </a:spcAft>
              <a:buNone/>
              <a:tabLst>
                <a:tab pos="457200" algn="l"/>
              </a:tabLst>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p>
        </p:txBody>
      </p:sp>
      <p:graphicFrame>
        <p:nvGraphicFramePr>
          <p:cNvPr id="4" name="Table 4">
            <a:extLst>
              <a:ext uri="{FF2B5EF4-FFF2-40B4-BE49-F238E27FC236}">
                <a16:creationId xmlns:a16="http://schemas.microsoft.com/office/drawing/2014/main" id="{A2BE5DAE-5D96-4E09-BB74-037C7BBF40F6}"/>
              </a:ext>
            </a:extLst>
          </p:cNvPr>
          <p:cNvGraphicFramePr>
            <a:graphicFrameLocks noGrp="1"/>
          </p:cNvGraphicFramePr>
          <p:nvPr/>
        </p:nvGraphicFramePr>
        <p:xfrm>
          <a:off x="305709" y="1898836"/>
          <a:ext cx="10994637" cy="3064498"/>
        </p:xfrm>
        <a:graphic>
          <a:graphicData uri="http://schemas.openxmlformats.org/drawingml/2006/table">
            <a:tbl>
              <a:tblPr firstRow="1" bandRow="1">
                <a:tableStyleId>{5C22544A-7EE6-4342-B048-85BDC9FD1C3A}</a:tableStyleId>
              </a:tblPr>
              <a:tblGrid>
                <a:gridCol w="1120916">
                  <a:extLst>
                    <a:ext uri="{9D8B030D-6E8A-4147-A177-3AD203B41FA5}">
                      <a16:colId xmlns:a16="http://schemas.microsoft.com/office/drawing/2014/main" val="2100641239"/>
                    </a:ext>
                  </a:extLst>
                </a:gridCol>
                <a:gridCol w="2783066">
                  <a:extLst>
                    <a:ext uri="{9D8B030D-6E8A-4147-A177-3AD203B41FA5}">
                      <a16:colId xmlns:a16="http://schemas.microsoft.com/office/drawing/2014/main" val="3964036983"/>
                    </a:ext>
                  </a:extLst>
                </a:gridCol>
                <a:gridCol w="1414583">
                  <a:extLst>
                    <a:ext uri="{9D8B030D-6E8A-4147-A177-3AD203B41FA5}">
                      <a16:colId xmlns:a16="http://schemas.microsoft.com/office/drawing/2014/main" val="3502342836"/>
                    </a:ext>
                  </a:extLst>
                </a:gridCol>
                <a:gridCol w="1419018">
                  <a:extLst>
                    <a:ext uri="{9D8B030D-6E8A-4147-A177-3AD203B41FA5}">
                      <a16:colId xmlns:a16="http://schemas.microsoft.com/office/drawing/2014/main" val="1969200900"/>
                    </a:ext>
                  </a:extLst>
                </a:gridCol>
                <a:gridCol w="1419018">
                  <a:extLst>
                    <a:ext uri="{9D8B030D-6E8A-4147-A177-3AD203B41FA5}">
                      <a16:colId xmlns:a16="http://schemas.microsoft.com/office/drawing/2014/main" val="4102111935"/>
                    </a:ext>
                  </a:extLst>
                </a:gridCol>
                <a:gridCol w="1419018">
                  <a:extLst>
                    <a:ext uri="{9D8B030D-6E8A-4147-A177-3AD203B41FA5}">
                      <a16:colId xmlns:a16="http://schemas.microsoft.com/office/drawing/2014/main" val="2824316601"/>
                    </a:ext>
                  </a:extLst>
                </a:gridCol>
                <a:gridCol w="1419018">
                  <a:extLst>
                    <a:ext uri="{9D8B030D-6E8A-4147-A177-3AD203B41FA5}">
                      <a16:colId xmlns:a16="http://schemas.microsoft.com/office/drawing/2014/main" val="3891185842"/>
                    </a:ext>
                  </a:extLst>
                </a:gridCol>
              </a:tblGrid>
              <a:tr h="212340">
                <a:tc>
                  <a:txBody>
                    <a:bodyPr/>
                    <a:lstStyle/>
                    <a:p>
                      <a:pPr algn="ctr"/>
                      <a:r>
                        <a:rPr lang="en-US" sz="2000" dirty="0">
                          <a:latin typeface="Arial" panose="020B0604020202020204" pitchFamily="34" charset="0"/>
                          <a:cs typeface="Arial" panose="020B0604020202020204" pitchFamily="34" charset="0"/>
                        </a:rPr>
                        <a:t>Rank</a:t>
                      </a:r>
                    </a:p>
                  </a:txBody>
                  <a:tcPr/>
                </a:tc>
                <a:tc>
                  <a:txBody>
                    <a:bodyPr/>
                    <a:lstStyle/>
                    <a:p>
                      <a:pPr algn="ctr"/>
                      <a:r>
                        <a:rPr lang="en-US" sz="2000" dirty="0">
                          <a:latin typeface="Arial" panose="020B0604020202020204" pitchFamily="34" charset="0"/>
                          <a:cs typeface="Arial" panose="020B0604020202020204" pitchFamily="34" charset="0"/>
                        </a:rPr>
                        <a:t>Core Value</a:t>
                      </a:r>
                    </a:p>
                  </a:txBody>
                  <a:tcPr/>
                </a:tc>
                <a:tc>
                  <a:txBody>
                    <a:bodyPr/>
                    <a:lstStyle/>
                    <a:p>
                      <a:pPr algn="ctr"/>
                      <a:r>
                        <a:rPr lang="en-US" sz="2000" dirty="0">
                          <a:latin typeface="Arial" panose="020B0604020202020204" pitchFamily="34" charset="0"/>
                          <a:cs typeface="Arial" panose="020B0604020202020204" pitchFamily="34" charset="0"/>
                        </a:rPr>
                        <a:t>Total</a:t>
                      </a:r>
                    </a:p>
                  </a:txBody>
                  <a:tcPr/>
                </a:tc>
                <a:tc>
                  <a:txBody>
                    <a:bodyPr/>
                    <a:lstStyle/>
                    <a:p>
                      <a:pPr algn="ctr"/>
                      <a:r>
                        <a:rPr lang="en-US" sz="2000" dirty="0">
                          <a:latin typeface="Arial" panose="020B0604020202020204" pitchFamily="34" charset="0"/>
                          <a:cs typeface="Arial" panose="020B0604020202020204" pitchFamily="34" charset="0"/>
                        </a:rPr>
                        <a:t>Full Time</a:t>
                      </a:r>
                    </a:p>
                  </a:txBody>
                  <a:tcPr/>
                </a:tc>
                <a:tc>
                  <a:txBody>
                    <a:bodyPr/>
                    <a:lstStyle/>
                    <a:p>
                      <a:pPr algn="ctr"/>
                      <a:r>
                        <a:rPr lang="en-US" sz="2000" dirty="0">
                          <a:latin typeface="Arial" panose="020B0604020202020204" pitchFamily="34" charset="0"/>
                          <a:cs typeface="Arial" panose="020B0604020202020204" pitchFamily="34" charset="0"/>
                        </a:rPr>
                        <a:t>Part Time</a:t>
                      </a:r>
                    </a:p>
                  </a:txBody>
                  <a:tcPr/>
                </a:tc>
                <a:tc>
                  <a:txBody>
                    <a:bodyPr/>
                    <a:lstStyle/>
                    <a:p>
                      <a:pPr algn="ctr"/>
                      <a:r>
                        <a:rPr lang="en-US" sz="2000" dirty="0">
                          <a:latin typeface="Arial" panose="020B0604020202020204" pitchFamily="34" charset="0"/>
                          <a:cs typeface="Arial" panose="020B0604020202020204" pitchFamily="34" charset="0"/>
                        </a:rPr>
                        <a:t>&lt; 50 yrs..</a:t>
                      </a:r>
                    </a:p>
                  </a:txBody>
                  <a:tcPr/>
                </a:tc>
                <a:tc>
                  <a:txBody>
                    <a:bodyPr/>
                    <a:lstStyle/>
                    <a:p>
                      <a:pPr algn="ctr"/>
                      <a:r>
                        <a:rPr lang="en-US" sz="2000" dirty="0">
                          <a:latin typeface="Arial" panose="020B0604020202020204" pitchFamily="34" charset="0"/>
                          <a:cs typeface="Arial" panose="020B0604020202020204" pitchFamily="34" charset="0"/>
                        </a:rPr>
                        <a:t>&gt; 70 yrs.</a:t>
                      </a:r>
                    </a:p>
                  </a:txBody>
                  <a:tcPr/>
                </a:tc>
                <a:extLst>
                  <a:ext uri="{0D108BD9-81ED-4DB2-BD59-A6C34878D82A}">
                    <a16:rowId xmlns:a16="http://schemas.microsoft.com/office/drawing/2014/main" val="2344859517"/>
                  </a:ext>
                </a:extLst>
              </a:tr>
              <a:tr h="457263">
                <a:tc>
                  <a:txBody>
                    <a:bodyPr/>
                    <a:lstStyle/>
                    <a:p>
                      <a:pPr algn="ctr"/>
                      <a:r>
                        <a:rPr lang="en-US" sz="2800" b="1" dirty="0">
                          <a:latin typeface="Arial" panose="020B0604020202020204" pitchFamily="34" charset="0"/>
                          <a:cs typeface="Arial" panose="020B0604020202020204" pitchFamily="34" charset="0"/>
                        </a:rPr>
                        <a:t>#1</a:t>
                      </a:r>
                    </a:p>
                  </a:txBody>
                  <a:tcPr/>
                </a:tc>
                <a:tc>
                  <a:txBody>
                    <a:bodyPr/>
                    <a:lstStyle/>
                    <a:p>
                      <a:pPr algn="l"/>
                      <a:r>
                        <a:rPr lang="en-US" sz="2800" b="1" dirty="0">
                          <a:latin typeface="Arial" panose="020B0604020202020204" pitchFamily="34" charset="0"/>
                          <a:cs typeface="Arial" panose="020B0604020202020204" pitchFamily="34" charset="0"/>
                        </a:rPr>
                        <a:t>Integrity</a:t>
                      </a:r>
                    </a:p>
                  </a:txBody>
                  <a:tcPr/>
                </a:tc>
                <a:tc>
                  <a:txBody>
                    <a:bodyPr/>
                    <a:lstStyle/>
                    <a:p>
                      <a:pPr algn="ctr"/>
                      <a:r>
                        <a:rPr lang="en-US" sz="2800" b="1" dirty="0">
                          <a:latin typeface="Arial" panose="020B0604020202020204" pitchFamily="34" charset="0"/>
                          <a:cs typeface="Arial" panose="020B0604020202020204" pitchFamily="34" charset="0"/>
                        </a:rPr>
                        <a:t>4.48</a:t>
                      </a:r>
                    </a:p>
                  </a:txBody>
                  <a:tcPr/>
                </a:tc>
                <a:tc>
                  <a:txBody>
                    <a:bodyPr/>
                    <a:lstStyle/>
                    <a:p>
                      <a:pPr algn="ctr"/>
                      <a:r>
                        <a:rPr lang="en-US" sz="2800" b="1" dirty="0">
                          <a:latin typeface="Arial" panose="020B0604020202020204" pitchFamily="34" charset="0"/>
                          <a:cs typeface="Arial" panose="020B0604020202020204" pitchFamily="34" charset="0"/>
                        </a:rPr>
                        <a:t>4.49</a:t>
                      </a:r>
                    </a:p>
                  </a:txBody>
                  <a:tcPr/>
                </a:tc>
                <a:tc>
                  <a:txBody>
                    <a:bodyPr/>
                    <a:lstStyle/>
                    <a:p>
                      <a:pPr algn="ctr"/>
                      <a:r>
                        <a:rPr lang="en-US" sz="2800" b="1" dirty="0">
                          <a:latin typeface="Arial" panose="020B0604020202020204" pitchFamily="34" charset="0"/>
                          <a:cs typeface="Arial" panose="020B0604020202020204" pitchFamily="34" charset="0"/>
                        </a:rPr>
                        <a:t>4.46</a:t>
                      </a:r>
                    </a:p>
                  </a:txBody>
                  <a:tcPr/>
                </a:tc>
                <a:tc>
                  <a:txBody>
                    <a:bodyPr/>
                    <a:lstStyle/>
                    <a:p>
                      <a:pPr algn="ctr"/>
                      <a:r>
                        <a:rPr lang="en-US" sz="2800" b="1" dirty="0">
                          <a:latin typeface="Arial" panose="020B0604020202020204" pitchFamily="34" charset="0"/>
                          <a:cs typeface="Arial" panose="020B0604020202020204" pitchFamily="34" charset="0"/>
                        </a:rPr>
                        <a:t>4.33</a:t>
                      </a:r>
                    </a:p>
                  </a:txBody>
                  <a:tcPr/>
                </a:tc>
                <a:tc>
                  <a:txBody>
                    <a:bodyPr/>
                    <a:lstStyle/>
                    <a:p>
                      <a:pPr algn="ctr"/>
                      <a:r>
                        <a:rPr lang="en-US" sz="2800" b="1" dirty="0">
                          <a:latin typeface="Arial" panose="020B0604020202020204" pitchFamily="34" charset="0"/>
                          <a:cs typeface="Arial" panose="020B0604020202020204" pitchFamily="34" charset="0"/>
                        </a:rPr>
                        <a:t>4.45</a:t>
                      </a:r>
                    </a:p>
                  </a:txBody>
                  <a:tcPr/>
                </a:tc>
                <a:extLst>
                  <a:ext uri="{0D108BD9-81ED-4DB2-BD59-A6C34878D82A}">
                    <a16:rowId xmlns:a16="http://schemas.microsoft.com/office/drawing/2014/main" val="2849829415"/>
                  </a:ext>
                </a:extLst>
              </a:tr>
              <a:tr h="509568">
                <a:tc>
                  <a:txBody>
                    <a:bodyPr/>
                    <a:lstStyle/>
                    <a:p>
                      <a:pPr algn="ctr"/>
                      <a:r>
                        <a:rPr lang="en-US" sz="2800" b="1" dirty="0">
                          <a:latin typeface="Arial" panose="020B0604020202020204" pitchFamily="34" charset="0"/>
                          <a:cs typeface="Arial" panose="020B0604020202020204" pitchFamily="34" charset="0"/>
                        </a:rPr>
                        <a:t>#2</a:t>
                      </a:r>
                    </a:p>
                  </a:txBody>
                  <a:tcPr/>
                </a:tc>
                <a:tc>
                  <a:txBody>
                    <a:bodyPr/>
                    <a:lstStyle/>
                    <a:p>
                      <a:pPr algn="l"/>
                      <a:r>
                        <a:rPr lang="en-US" sz="2800" b="1" dirty="0">
                          <a:latin typeface="Arial" panose="020B0604020202020204" pitchFamily="34" charset="0"/>
                          <a:cs typeface="Arial" panose="020B0604020202020204" pitchFamily="34" charset="0"/>
                        </a:rPr>
                        <a:t>Accountability</a:t>
                      </a:r>
                    </a:p>
                  </a:txBody>
                  <a:tcPr/>
                </a:tc>
                <a:tc>
                  <a:txBody>
                    <a:bodyPr/>
                    <a:lstStyle/>
                    <a:p>
                      <a:pPr algn="ctr"/>
                      <a:r>
                        <a:rPr lang="en-US" sz="2800" b="1" dirty="0">
                          <a:latin typeface="Arial" panose="020B0604020202020204" pitchFamily="34" charset="0"/>
                          <a:cs typeface="Arial" panose="020B0604020202020204" pitchFamily="34" charset="0"/>
                        </a:rPr>
                        <a:t>4.34</a:t>
                      </a:r>
                    </a:p>
                  </a:txBody>
                  <a:tcPr/>
                </a:tc>
                <a:tc>
                  <a:txBody>
                    <a:bodyPr/>
                    <a:lstStyle/>
                    <a:p>
                      <a:pPr algn="ctr"/>
                      <a:r>
                        <a:rPr lang="en-US" sz="2800" b="1" dirty="0">
                          <a:latin typeface="Arial" panose="020B0604020202020204" pitchFamily="34" charset="0"/>
                          <a:cs typeface="Arial" panose="020B0604020202020204" pitchFamily="34" charset="0"/>
                        </a:rPr>
                        <a:t>4.37</a:t>
                      </a:r>
                    </a:p>
                  </a:txBody>
                  <a:tcPr/>
                </a:tc>
                <a:tc>
                  <a:txBody>
                    <a:bodyPr/>
                    <a:lstStyle/>
                    <a:p>
                      <a:pPr algn="ctr"/>
                      <a:r>
                        <a:rPr lang="en-US" sz="2800" b="1" dirty="0">
                          <a:latin typeface="Arial" panose="020B0604020202020204" pitchFamily="34" charset="0"/>
                          <a:cs typeface="Arial" panose="020B0604020202020204" pitchFamily="34" charset="0"/>
                        </a:rPr>
                        <a:t>4.31</a:t>
                      </a:r>
                    </a:p>
                  </a:txBody>
                  <a:tcPr/>
                </a:tc>
                <a:tc>
                  <a:txBody>
                    <a:bodyPr/>
                    <a:lstStyle/>
                    <a:p>
                      <a:pPr algn="ctr"/>
                      <a:r>
                        <a:rPr lang="en-US" sz="2800" b="1" dirty="0">
                          <a:latin typeface="Arial" panose="020B0604020202020204" pitchFamily="34" charset="0"/>
                          <a:cs typeface="Arial" panose="020B0604020202020204" pitchFamily="34" charset="0"/>
                        </a:rPr>
                        <a:t>4.19</a:t>
                      </a:r>
                    </a:p>
                  </a:txBody>
                  <a:tcPr/>
                </a:tc>
                <a:tc>
                  <a:txBody>
                    <a:bodyPr/>
                    <a:lstStyle/>
                    <a:p>
                      <a:pPr algn="ctr"/>
                      <a:r>
                        <a:rPr lang="en-US" sz="2800" b="1" dirty="0">
                          <a:latin typeface="Arial" panose="020B0604020202020204" pitchFamily="34" charset="0"/>
                          <a:cs typeface="Arial" panose="020B0604020202020204" pitchFamily="34" charset="0"/>
                        </a:rPr>
                        <a:t>4.30</a:t>
                      </a:r>
                    </a:p>
                  </a:txBody>
                  <a:tcPr/>
                </a:tc>
                <a:extLst>
                  <a:ext uri="{0D108BD9-81ED-4DB2-BD59-A6C34878D82A}">
                    <a16:rowId xmlns:a16="http://schemas.microsoft.com/office/drawing/2014/main" val="1437123860"/>
                  </a:ext>
                </a:extLst>
              </a:tr>
              <a:tr h="5611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Collaboration</a:t>
                      </a:r>
                    </a:p>
                  </a:txBody>
                  <a:tcPr/>
                </a:tc>
                <a:tc>
                  <a:txBody>
                    <a:bodyPr/>
                    <a:lstStyle/>
                    <a:p>
                      <a:pPr algn="ctr"/>
                      <a:r>
                        <a:rPr lang="en-US" sz="2400" dirty="0">
                          <a:latin typeface="Arial" panose="020B0604020202020204" pitchFamily="34" charset="0"/>
                          <a:cs typeface="Arial" panose="020B0604020202020204" pitchFamily="34" charset="0"/>
                        </a:rPr>
                        <a:t>4.14</a:t>
                      </a:r>
                    </a:p>
                  </a:txBody>
                  <a:tcPr/>
                </a:tc>
                <a:tc>
                  <a:txBody>
                    <a:bodyPr/>
                    <a:lstStyle/>
                    <a:p>
                      <a:pPr algn="ctr"/>
                      <a:r>
                        <a:rPr lang="en-US" sz="2400" dirty="0">
                          <a:latin typeface="Arial" panose="020B0604020202020204" pitchFamily="34" charset="0"/>
                          <a:cs typeface="Arial" panose="020B0604020202020204" pitchFamily="34" charset="0"/>
                        </a:rPr>
                        <a:t>4.20</a:t>
                      </a:r>
                    </a:p>
                  </a:txBody>
                  <a:tcPr/>
                </a:tc>
                <a:tc>
                  <a:txBody>
                    <a:bodyPr/>
                    <a:lstStyle/>
                    <a:p>
                      <a:pPr algn="ctr"/>
                      <a:r>
                        <a:rPr lang="en-US" sz="2400" dirty="0">
                          <a:latin typeface="Arial" panose="020B0604020202020204" pitchFamily="34" charset="0"/>
                          <a:cs typeface="Arial" panose="020B0604020202020204" pitchFamily="34" charset="0"/>
                        </a:rPr>
                        <a:t>4.11</a:t>
                      </a:r>
                    </a:p>
                  </a:txBody>
                  <a:tcPr/>
                </a:tc>
                <a:tc>
                  <a:txBody>
                    <a:bodyPr/>
                    <a:lstStyle/>
                    <a:p>
                      <a:pPr algn="ctr"/>
                      <a:r>
                        <a:rPr lang="en-US" sz="2400" dirty="0">
                          <a:latin typeface="Arial" panose="020B0604020202020204" pitchFamily="34" charset="0"/>
                          <a:cs typeface="Arial" panose="020B0604020202020204" pitchFamily="34" charset="0"/>
                        </a:rPr>
                        <a:t>4.04</a:t>
                      </a:r>
                    </a:p>
                  </a:txBody>
                  <a:tcPr/>
                </a:tc>
                <a:tc>
                  <a:txBody>
                    <a:bodyPr/>
                    <a:lstStyle/>
                    <a:p>
                      <a:pPr algn="ctr"/>
                      <a:r>
                        <a:rPr lang="en-US" sz="2400" dirty="0">
                          <a:latin typeface="Arial" panose="020B0604020202020204" pitchFamily="34" charset="0"/>
                          <a:cs typeface="Arial" panose="020B0604020202020204" pitchFamily="34" charset="0"/>
                        </a:rPr>
                        <a:t>4.09</a:t>
                      </a:r>
                    </a:p>
                  </a:txBody>
                  <a:tcPr/>
                </a:tc>
                <a:extLst>
                  <a:ext uri="{0D108BD9-81ED-4DB2-BD59-A6C34878D82A}">
                    <a16:rowId xmlns:a16="http://schemas.microsoft.com/office/drawing/2014/main" val="3595790698"/>
                  </a:ext>
                </a:extLst>
              </a:tr>
              <a:tr h="5611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Respect</a:t>
                      </a:r>
                    </a:p>
                  </a:txBody>
                  <a:tcPr/>
                </a:tc>
                <a:tc>
                  <a:txBody>
                    <a:bodyPr/>
                    <a:lstStyle/>
                    <a:p>
                      <a:pPr algn="ctr"/>
                      <a:r>
                        <a:rPr lang="en-US" sz="2400" dirty="0">
                          <a:latin typeface="Arial" panose="020B0604020202020204" pitchFamily="34" charset="0"/>
                          <a:cs typeface="Arial" panose="020B0604020202020204" pitchFamily="34" charset="0"/>
                        </a:rPr>
                        <a:t>4.14</a:t>
                      </a:r>
                    </a:p>
                  </a:txBody>
                  <a:tcPr/>
                </a:tc>
                <a:tc>
                  <a:txBody>
                    <a:bodyPr/>
                    <a:lstStyle/>
                    <a:p>
                      <a:pPr algn="ctr"/>
                      <a:r>
                        <a:rPr lang="en-US" sz="2400" dirty="0">
                          <a:latin typeface="Arial" panose="020B0604020202020204" pitchFamily="34" charset="0"/>
                          <a:cs typeface="Arial" panose="020B0604020202020204" pitchFamily="34" charset="0"/>
                        </a:rPr>
                        <a:t>4.22</a:t>
                      </a:r>
                    </a:p>
                  </a:txBody>
                  <a:tcPr/>
                </a:tc>
                <a:tc>
                  <a:txBody>
                    <a:bodyPr/>
                    <a:lstStyle/>
                    <a:p>
                      <a:pPr algn="ctr"/>
                      <a:r>
                        <a:rPr lang="en-US" sz="2400" dirty="0">
                          <a:latin typeface="Arial" panose="020B0604020202020204" pitchFamily="34" charset="0"/>
                          <a:cs typeface="Arial" panose="020B0604020202020204" pitchFamily="34" charset="0"/>
                        </a:rPr>
                        <a:t>4.02</a:t>
                      </a:r>
                    </a:p>
                  </a:txBody>
                  <a:tcPr/>
                </a:tc>
                <a:tc>
                  <a:txBody>
                    <a:bodyPr/>
                    <a:lstStyle/>
                    <a:p>
                      <a:pPr algn="ctr"/>
                      <a:r>
                        <a:rPr lang="en-US" sz="2400" dirty="0">
                          <a:latin typeface="Arial" panose="020B0604020202020204" pitchFamily="34" charset="0"/>
                          <a:cs typeface="Arial" panose="020B0604020202020204" pitchFamily="34" charset="0"/>
                        </a:rPr>
                        <a:t>4.05</a:t>
                      </a:r>
                    </a:p>
                  </a:txBody>
                  <a:tcPr/>
                </a:tc>
                <a:tc>
                  <a:txBody>
                    <a:bodyPr/>
                    <a:lstStyle/>
                    <a:p>
                      <a:pPr algn="ctr"/>
                      <a:r>
                        <a:rPr lang="en-US" sz="2400" dirty="0">
                          <a:latin typeface="Arial" panose="020B0604020202020204" pitchFamily="34" charset="0"/>
                          <a:cs typeface="Arial" panose="020B0604020202020204" pitchFamily="34" charset="0"/>
                        </a:rPr>
                        <a:t>4.13</a:t>
                      </a:r>
                    </a:p>
                  </a:txBody>
                  <a:tcPr/>
                </a:tc>
                <a:extLst>
                  <a:ext uri="{0D108BD9-81ED-4DB2-BD59-A6C34878D82A}">
                    <a16:rowId xmlns:a16="http://schemas.microsoft.com/office/drawing/2014/main" val="3991534443"/>
                  </a:ext>
                </a:extLst>
              </a:tr>
              <a:tr h="509568">
                <a:tc>
                  <a:txBody>
                    <a:bodyPr/>
                    <a:lstStyle/>
                    <a:p>
                      <a:pPr algn="ctr"/>
                      <a:r>
                        <a:rPr lang="en-US" sz="2400" dirty="0">
                          <a:latin typeface="Arial" panose="020B0604020202020204" pitchFamily="34" charset="0"/>
                          <a:cs typeface="Arial" panose="020B0604020202020204" pitchFamily="34" charset="0"/>
                        </a:rPr>
                        <a:t>#4</a:t>
                      </a:r>
                    </a:p>
                  </a:txBody>
                  <a:tcPr/>
                </a:tc>
                <a:tc>
                  <a:txBody>
                    <a:bodyPr/>
                    <a:lstStyle/>
                    <a:p>
                      <a:pPr algn="l"/>
                      <a:r>
                        <a:rPr lang="en-US" sz="2400" dirty="0">
                          <a:latin typeface="Arial" panose="020B0604020202020204" pitchFamily="34" charset="0"/>
                          <a:cs typeface="Arial" panose="020B0604020202020204" pitchFamily="34" charset="0"/>
                        </a:rPr>
                        <a:t>Sustainability</a:t>
                      </a:r>
                    </a:p>
                  </a:txBody>
                  <a:tcPr/>
                </a:tc>
                <a:tc>
                  <a:txBody>
                    <a:bodyPr/>
                    <a:lstStyle/>
                    <a:p>
                      <a:pPr algn="ctr"/>
                      <a:r>
                        <a:rPr lang="en-US" sz="2400" dirty="0">
                          <a:latin typeface="Arial" panose="020B0604020202020204" pitchFamily="34" charset="0"/>
                          <a:cs typeface="Arial" panose="020B0604020202020204" pitchFamily="34" charset="0"/>
                        </a:rPr>
                        <a:t>4.10</a:t>
                      </a:r>
                    </a:p>
                  </a:txBody>
                  <a:tcPr/>
                </a:tc>
                <a:tc>
                  <a:txBody>
                    <a:bodyPr/>
                    <a:lstStyle/>
                    <a:p>
                      <a:pPr algn="ctr"/>
                      <a:r>
                        <a:rPr lang="en-US" sz="2400" dirty="0">
                          <a:latin typeface="Arial" panose="020B0604020202020204" pitchFamily="34" charset="0"/>
                          <a:cs typeface="Arial" panose="020B0604020202020204" pitchFamily="34" charset="0"/>
                        </a:rPr>
                        <a:t>4.13</a:t>
                      </a:r>
                    </a:p>
                  </a:txBody>
                  <a:tcPr/>
                </a:tc>
                <a:tc>
                  <a:txBody>
                    <a:bodyPr/>
                    <a:lstStyle/>
                    <a:p>
                      <a:pPr algn="ctr"/>
                      <a:r>
                        <a:rPr lang="en-US" sz="2400" dirty="0">
                          <a:latin typeface="Arial" panose="020B0604020202020204" pitchFamily="34" charset="0"/>
                          <a:cs typeface="Arial" panose="020B0604020202020204" pitchFamily="34" charset="0"/>
                        </a:rPr>
                        <a:t>4.05</a:t>
                      </a:r>
                    </a:p>
                  </a:txBody>
                  <a:tcPr/>
                </a:tc>
                <a:tc>
                  <a:txBody>
                    <a:bodyPr/>
                    <a:lstStyle/>
                    <a:p>
                      <a:pPr algn="ctr"/>
                      <a:r>
                        <a:rPr lang="en-US" sz="2400" dirty="0">
                          <a:latin typeface="Arial" panose="020B0604020202020204" pitchFamily="34" charset="0"/>
                          <a:cs typeface="Arial" panose="020B0604020202020204" pitchFamily="34" charset="0"/>
                        </a:rPr>
                        <a:t>3.93</a:t>
                      </a:r>
                    </a:p>
                  </a:txBody>
                  <a:tcPr/>
                </a:tc>
                <a:tc>
                  <a:txBody>
                    <a:bodyPr/>
                    <a:lstStyle/>
                    <a:p>
                      <a:pPr algn="ctr"/>
                      <a:r>
                        <a:rPr lang="en-US" sz="2400" dirty="0">
                          <a:latin typeface="Arial" panose="020B0604020202020204" pitchFamily="34" charset="0"/>
                          <a:cs typeface="Arial" panose="020B0604020202020204" pitchFamily="34" charset="0"/>
                        </a:rPr>
                        <a:t>4.09</a:t>
                      </a:r>
                    </a:p>
                  </a:txBody>
                  <a:tcPr/>
                </a:tc>
                <a:extLst>
                  <a:ext uri="{0D108BD9-81ED-4DB2-BD59-A6C34878D82A}">
                    <a16:rowId xmlns:a16="http://schemas.microsoft.com/office/drawing/2014/main" val="1733360917"/>
                  </a:ext>
                </a:extLst>
              </a:tr>
            </a:tbl>
          </a:graphicData>
        </a:graphic>
      </p:graphicFrame>
      <p:sp>
        <p:nvSpPr>
          <p:cNvPr id="5" name="TextBox 4">
            <a:extLst>
              <a:ext uri="{FF2B5EF4-FFF2-40B4-BE49-F238E27FC236}">
                <a16:creationId xmlns:a16="http://schemas.microsoft.com/office/drawing/2014/main" id="{CC7144A9-8FF3-421B-A5E2-61CEDC65411D}"/>
              </a:ext>
            </a:extLst>
          </p:cNvPr>
          <p:cNvSpPr txBox="1"/>
          <p:nvPr/>
        </p:nvSpPr>
        <p:spPr>
          <a:xfrm>
            <a:off x="79225" y="5101076"/>
            <a:ext cx="11807066" cy="1323439"/>
          </a:xfrm>
          <a:prstGeom prst="rect">
            <a:avLst/>
          </a:prstGeom>
          <a:noFill/>
        </p:spPr>
        <p:txBody>
          <a:bodyPr wrap="square" rtlCol="0">
            <a:spAutoFit/>
          </a:bodyPr>
          <a:lstStyle/>
          <a:p>
            <a:pPr algn="ctr"/>
            <a:r>
              <a:rPr lang="en-US" sz="2000" dirty="0">
                <a:latin typeface="Arial Black" panose="020B0A04020102020204" pitchFamily="34" charset="0"/>
                <a:cs typeface="Arial" panose="020B0604020202020204" pitchFamily="34" charset="0"/>
              </a:rPr>
              <a:t>Results were Consistent Across Demographics:</a:t>
            </a:r>
          </a:p>
          <a:p>
            <a:pPr algn="ctr"/>
            <a:r>
              <a:rPr lang="en-US" sz="2000" dirty="0">
                <a:latin typeface="Arial Black" panose="020B0A04020102020204" pitchFamily="34" charset="0"/>
                <a:cs typeface="Arial" panose="020B0604020202020204" pitchFamily="34" charset="0"/>
              </a:rPr>
              <a:t>All 5 Core Values Had High Importance </a:t>
            </a:r>
          </a:p>
          <a:p>
            <a:pPr algn="ctr"/>
            <a:r>
              <a:rPr lang="en-US" sz="2000" dirty="0">
                <a:latin typeface="Arial Black" panose="020B0A04020102020204" pitchFamily="34" charset="0"/>
                <a:cs typeface="Arial" panose="020B0604020202020204" pitchFamily="34" charset="0"/>
              </a:rPr>
              <a:t>(Some of the Highest Average Scores in the Survey);</a:t>
            </a:r>
          </a:p>
          <a:p>
            <a:pPr algn="ctr"/>
            <a:r>
              <a:rPr lang="en-US" sz="2000" dirty="0">
                <a:latin typeface="Arial Black" panose="020B0A04020102020204" pitchFamily="34" charset="0"/>
                <a:cs typeface="Arial" panose="020B0604020202020204" pitchFamily="34" charset="0"/>
              </a:rPr>
              <a:t>Integrity and Accountability were Ranked #1 and #2</a:t>
            </a:r>
          </a:p>
        </p:txBody>
      </p:sp>
      <p:sp>
        <p:nvSpPr>
          <p:cNvPr id="6" name="Title 1">
            <a:extLst>
              <a:ext uri="{FF2B5EF4-FFF2-40B4-BE49-F238E27FC236}">
                <a16:creationId xmlns:a16="http://schemas.microsoft.com/office/drawing/2014/main" id="{AD685709-E6F2-493D-B81A-9C28D802897C}"/>
              </a:ext>
            </a:extLst>
          </p:cNvPr>
          <p:cNvSpPr txBox="1">
            <a:spLocks/>
          </p:cNvSpPr>
          <p:nvPr/>
        </p:nvSpPr>
        <p:spPr>
          <a:xfrm>
            <a:off x="114638" y="1498425"/>
            <a:ext cx="11807066" cy="391272"/>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1" kern="1200">
                <a:solidFill>
                  <a:schemeClr val="tx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dirty="0"/>
              <a:t>Q.6 Ocean Pines is considering developing a set of core values that will serve as principles and help guide future communications, decision making and culture for the community. Please indicate which of the following core values are most important to you. (1=Not important at all; 5=Extremely Important)</a:t>
            </a:r>
            <a:endParaRPr kumimoji="0" lang="en-US" b="1" i="0" u="none" strike="noStrike" kern="1200" cap="none" spc="0" normalizeH="0" baseline="0" noProof="0" dirty="0">
              <a:ln>
                <a:noFill/>
              </a:ln>
              <a:solidFill>
                <a:srgbClr val="333333"/>
              </a:solidFill>
              <a:effectLst/>
              <a:uLnTx/>
              <a:uFillTx/>
              <a:latin typeface="Arial"/>
              <a:ea typeface="+mj-ea"/>
              <a:cs typeface="Arial"/>
            </a:endParaRPr>
          </a:p>
        </p:txBody>
      </p:sp>
    </p:spTree>
    <p:extLst>
      <p:ext uri="{BB962C8B-B14F-4D97-AF65-F5344CB8AC3E}">
        <p14:creationId xmlns:p14="http://schemas.microsoft.com/office/powerpoint/2010/main" val="3731654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10993-CEE1-4595-8944-9109349C1860}"/>
              </a:ext>
            </a:extLst>
          </p:cNvPr>
          <p:cNvSpPr>
            <a:spLocks noGrp="1"/>
          </p:cNvSpPr>
          <p:nvPr>
            <p:ph type="title"/>
          </p:nvPr>
        </p:nvSpPr>
        <p:spPr>
          <a:xfrm>
            <a:off x="-1" y="-243810"/>
            <a:ext cx="11694695" cy="1450757"/>
          </a:xfrm>
        </p:spPr>
        <p:txBody>
          <a:bodyPr>
            <a:normAutofit/>
          </a:bodyPr>
          <a:lstStyle/>
          <a:p>
            <a:r>
              <a:rPr lang="en-US" sz="3600" b="1" dirty="0">
                <a:latin typeface="Arial" panose="020B0604020202020204" pitchFamily="34" charset="0"/>
                <a:cs typeface="Arial" panose="020B0604020202020204" pitchFamily="34" charset="0"/>
              </a:rPr>
              <a:t>Top Issues/Challenges to Address</a:t>
            </a:r>
            <a:br>
              <a:rPr lang="en-US" sz="40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Q7. Please rate how important the following Ocean Pines challenges/ opportunities are to you? (1=Not Important at All; 5= Extremely Important)</a:t>
            </a:r>
            <a:endParaRPr lang="en-US" sz="2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18CD58E-2F8C-4AEF-9E55-ADB31E9E2D2F}"/>
              </a:ext>
            </a:extLst>
          </p:cNvPr>
          <p:cNvSpPr>
            <a:spLocks noGrp="1"/>
          </p:cNvSpPr>
          <p:nvPr>
            <p:ph idx="1"/>
          </p:nvPr>
        </p:nvSpPr>
        <p:spPr>
          <a:xfrm>
            <a:off x="-88640" y="2060471"/>
            <a:ext cx="10994637" cy="4463196"/>
          </a:xfrm>
        </p:spPr>
        <p:txBody>
          <a:bodyPr>
            <a:normAutofit/>
          </a:bodyPr>
          <a:lstStyle/>
          <a:p>
            <a:pPr marL="201168" lvl="1" indent="0">
              <a:spcBef>
                <a:spcPts val="0"/>
              </a:spcBef>
              <a:spcAft>
                <a:spcPts val="0"/>
              </a:spcAft>
              <a:buNone/>
              <a:tabLst>
                <a:tab pos="457200" algn="l"/>
              </a:tabLst>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p>
        </p:txBody>
      </p:sp>
      <p:graphicFrame>
        <p:nvGraphicFramePr>
          <p:cNvPr id="4" name="Table 4">
            <a:extLst>
              <a:ext uri="{FF2B5EF4-FFF2-40B4-BE49-F238E27FC236}">
                <a16:creationId xmlns:a16="http://schemas.microsoft.com/office/drawing/2014/main" id="{A2BE5DAE-5D96-4E09-BB74-037C7BBF40F6}"/>
              </a:ext>
            </a:extLst>
          </p:cNvPr>
          <p:cNvGraphicFramePr>
            <a:graphicFrameLocks noGrp="1"/>
          </p:cNvGraphicFramePr>
          <p:nvPr/>
        </p:nvGraphicFramePr>
        <p:xfrm>
          <a:off x="-1" y="1185653"/>
          <a:ext cx="12134946" cy="4768176"/>
        </p:xfrm>
        <a:graphic>
          <a:graphicData uri="http://schemas.openxmlformats.org/drawingml/2006/table">
            <a:tbl>
              <a:tblPr firstRow="1" bandRow="1">
                <a:tableStyleId>{5C22544A-7EE6-4342-B048-85BDC9FD1C3A}</a:tableStyleId>
              </a:tblPr>
              <a:tblGrid>
                <a:gridCol w="822840">
                  <a:extLst>
                    <a:ext uri="{9D8B030D-6E8A-4147-A177-3AD203B41FA5}">
                      <a16:colId xmlns:a16="http://schemas.microsoft.com/office/drawing/2014/main" val="2100641239"/>
                    </a:ext>
                  </a:extLst>
                </a:gridCol>
                <a:gridCol w="4731523">
                  <a:extLst>
                    <a:ext uri="{9D8B030D-6E8A-4147-A177-3AD203B41FA5}">
                      <a16:colId xmlns:a16="http://schemas.microsoft.com/office/drawing/2014/main" val="3964036983"/>
                    </a:ext>
                  </a:extLst>
                </a:gridCol>
                <a:gridCol w="1412659">
                  <a:extLst>
                    <a:ext uri="{9D8B030D-6E8A-4147-A177-3AD203B41FA5}">
                      <a16:colId xmlns:a16="http://schemas.microsoft.com/office/drawing/2014/main" val="3502342836"/>
                    </a:ext>
                  </a:extLst>
                </a:gridCol>
                <a:gridCol w="1437661">
                  <a:extLst>
                    <a:ext uri="{9D8B030D-6E8A-4147-A177-3AD203B41FA5}">
                      <a16:colId xmlns:a16="http://schemas.microsoft.com/office/drawing/2014/main" val="2714239416"/>
                    </a:ext>
                  </a:extLst>
                </a:gridCol>
                <a:gridCol w="1309393">
                  <a:extLst>
                    <a:ext uri="{9D8B030D-6E8A-4147-A177-3AD203B41FA5}">
                      <a16:colId xmlns:a16="http://schemas.microsoft.com/office/drawing/2014/main" val="54644785"/>
                    </a:ext>
                  </a:extLst>
                </a:gridCol>
                <a:gridCol w="1210435">
                  <a:extLst>
                    <a:ext uri="{9D8B030D-6E8A-4147-A177-3AD203B41FA5}">
                      <a16:colId xmlns:a16="http://schemas.microsoft.com/office/drawing/2014/main" val="2347748976"/>
                    </a:ext>
                  </a:extLst>
                </a:gridCol>
                <a:gridCol w="1210435">
                  <a:extLst>
                    <a:ext uri="{9D8B030D-6E8A-4147-A177-3AD203B41FA5}">
                      <a16:colId xmlns:a16="http://schemas.microsoft.com/office/drawing/2014/main" val="2052304065"/>
                    </a:ext>
                  </a:extLst>
                </a:gridCol>
              </a:tblGrid>
              <a:tr h="212340">
                <a:tc>
                  <a:txBody>
                    <a:bodyPr/>
                    <a:lstStyle/>
                    <a:p>
                      <a:pPr algn="ctr"/>
                      <a:r>
                        <a:rPr lang="en-US" sz="2000" dirty="0"/>
                        <a:t>Rank</a:t>
                      </a:r>
                    </a:p>
                  </a:txBody>
                  <a:tcPr/>
                </a:tc>
                <a:tc>
                  <a:txBody>
                    <a:bodyPr/>
                    <a:lstStyle/>
                    <a:p>
                      <a:pPr algn="ctr"/>
                      <a:r>
                        <a:rPr lang="en-US" sz="2000" dirty="0"/>
                        <a:t>Issue/Challenge</a:t>
                      </a:r>
                    </a:p>
                  </a:txBody>
                  <a:tcPr/>
                </a:tc>
                <a:tc>
                  <a:txBody>
                    <a:bodyPr/>
                    <a:lstStyle/>
                    <a:p>
                      <a:pPr algn="ctr"/>
                      <a:r>
                        <a:rPr lang="en-US" sz="2000" dirty="0"/>
                        <a:t>Total</a:t>
                      </a:r>
                    </a:p>
                    <a:p>
                      <a:pPr algn="ctr"/>
                      <a:endParaRPr lang="en-US" sz="2000" dirty="0"/>
                    </a:p>
                  </a:txBody>
                  <a:tcPr/>
                </a:tc>
                <a:tc>
                  <a:txBody>
                    <a:bodyPr/>
                    <a:lstStyle/>
                    <a:p>
                      <a:pPr algn="ctr"/>
                      <a:r>
                        <a:rPr lang="en-US" sz="2000" dirty="0"/>
                        <a:t>Full-Time</a:t>
                      </a:r>
                    </a:p>
                  </a:txBody>
                  <a:tcPr/>
                </a:tc>
                <a:tc>
                  <a:txBody>
                    <a:bodyPr/>
                    <a:lstStyle/>
                    <a:p>
                      <a:pPr algn="ctr"/>
                      <a:r>
                        <a:rPr lang="en-US" sz="2000" dirty="0"/>
                        <a:t>Part-Time</a:t>
                      </a:r>
                    </a:p>
                  </a:txBody>
                  <a:tcPr/>
                </a:tc>
                <a:tc>
                  <a:txBody>
                    <a:bodyPr/>
                    <a:lstStyle/>
                    <a:p>
                      <a:pPr algn="ctr"/>
                      <a:r>
                        <a:rPr lang="en-US" sz="2000" dirty="0"/>
                        <a:t>&lt; </a:t>
                      </a:r>
                    </a:p>
                    <a:p>
                      <a:pPr algn="ctr"/>
                      <a:r>
                        <a:rPr lang="en-US" sz="2000" dirty="0"/>
                        <a:t>50 Yrs.'</a:t>
                      </a:r>
                    </a:p>
                  </a:txBody>
                  <a:tcPr/>
                </a:tc>
                <a:tc>
                  <a:txBody>
                    <a:bodyPr/>
                    <a:lstStyle/>
                    <a:p>
                      <a:pPr algn="ctr"/>
                      <a:r>
                        <a:rPr lang="en-US" sz="2000" dirty="0"/>
                        <a:t>&gt;</a:t>
                      </a:r>
                    </a:p>
                    <a:p>
                      <a:pPr algn="ctr"/>
                      <a:r>
                        <a:rPr lang="en-US" sz="2000" dirty="0"/>
                        <a:t>70 Yrs.</a:t>
                      </a:r>
                    </a:p>
                  </a:txBody>
                  <a:tcPr/>
                </a:tc>
                <a:extLst>
                  <a:ext uri="{0D108BD9-81ED-4DB2-BD59-A6C34878D82A}">
                    <a16:rowId xmlns:a16="http://schemas.microsoft.com/office/drawing/2014/main" val="2344859517"/>
                  </a:ext>
                </a:extLst>
              </a:tr>
              <a:tr h="509568">
                <a:tc>
                  <a:txBody>
                    <a:bodyPr/>
                    <a:lstStyle/>
                    <a:p>
                      <a:pPr algn="ctr"/>
                      <a:r>
                        <a:rPr lang="en-US" sz="2400" b="1" dirty="0">
                          <a:latin typeface="Arial" panose="020B0604020202020204" pitchFamily="34" charset="0"/>
                          <a:cs typeface="Arial" panose="020B0604020202020204" pitchFamily="34" charset="0"/>
                        </a:rPr>
                        <a:t>1</a:t>
                      </a:r>
                    </a:p>
                  </a:txBody>
                  <a:tcPr/>
                </a:tc>
                <a:tc>
                  <a:txBody>
                    <a:bodyPr/>
                    <a:lstStyle/>
                    <a:p>
                      <a:pPr algn="l"/>
                      <a:r>
                        <a:rPr lang="en-US" sz="2400" b="1" dirty="0">
                          <a:latin typeface="Arial" panose="020B0604020202020204" pitchFamily="34" charset="0"/>
                          <a:cs typeface="Arial" panose="020B0604020202020204" pitchFamily="34" charset="0"/>
                        </a:rPr>
                        <a:t>Transparency between OPA &amp; Members</a:t>
                      </a:r>
                    </a:p>
                  </a:txBody>
                  <a:tcPr/>
                </a:tc>
                <a:tc>
                  <a:txBody>
                    <a:bodyPr/>
                    <a:lstStyle/>
                    <a:p>
                      <a:pPr algn="ctr"/>
                      <a:r>
                        <a:rPr lang="en-US" sz="2400" b="1" dirty="0">
                          <a:latin typeface="Arial" panose="020B0604020202020204" pitchFamily="34" charset="0"/>
                          <a:cs typeface="Arial" panose="020B0604020202020204" pitchFamily="34" charset="0"/>
                        </a:rPr>
                        <a:t>4.43</a:t>
                      </a:r>
                    </a:p>
                  </a:txBody>
                  <a:tcPr/>
                </a:tc>
                <a:tc>
                  <a:txBody>
                    <a:bodyPr/>
                    <a:lstStyle/>
                    <a:p>
                      <a:pPr algn="ctr"/>
                      <a:r>
                        <a:rPr lang="en-US" sz="2400" b="1" dirty="0">
                          <a:latin typeface="Arial" panose="020B0604020202020204" pitchFamily="34" charset="0"/>
                          <a:cs typeface="Arial" panose="020B0604020202020204" pitchFamily="34" charset="0"/>
                        </a:rPr>
                        <a:t>4.45</a:t>
                      </a:r>
                    </a:p>
                  </a:txBody>
                  <a:tcPr/>
                </a:tc>
                <a:tc>
                  <a:txBody>
                    <a:bodyPr/>
                    <a:lstStyle/>
                    <a:p>
                      <a:pPr algn="ctr"/>
                      <a:r>
                        <a:rPr lang="en-US" sz="2400" b="1" dirty="0">
                          <a:latin typeface="Arial" panose="020B0604020202020204" pitchFamily="34" charset="0"/>
                          <a:cs typeface="Arial" panose="020B0604020202020204" pitchFamily="34" charset="0"/>
                        </a:rPr>
                        <a:t>4.41</a:t>
                      </a:r>
                    </a:p>
                  </a:txBody>
                  <a:tcPr/>
                </a:tc>
                <a:tc>
                  <a:txBody>
                    <a:bodyPr/>
                    <a:lstStyle/>
                    <a:p>
                      <a:pPr algn="ctr"/>
                      <a:r>
                        <a:rPr lang="en-US" sz="2400" b="1" dirty="0">
                          <a:latin typeface="Arial" panose="020B0604020202020204" pitchFamily="34" charset="0"/>
                          <a:cs typeface="Arial" panose="020B0604020202020204" pitchFamily="34" charset="0"/>
                        </a:rPr>
                        <a:t>4.37</a:t>
                      </a:r>
                    </a:p>
                  </a:txBody>
                  <a:tcPr/>
                </a:tc>
                <a:tc>
                  <a:txBody>
                    <a:bodyPr/>
                    <a:lstStyle/>
                    <a:p>
                      <a:pPr algn="ctr"/>
                      <a:r>
                        <a:rPr lang="en-US" sz="2400" b="1" dirty="0">
                          <a:latin typeface="Arial" panose="020B0604020202020204" pitchFamily="34" charset="0"/>
                          <a:cs typeface="Arial" panose="020B0604020202020204" pitchFamily="34" charset="0"/>
                        </a:rPr>
                        <a:t>4.38</a:t>
                      </a:r>
                    </a:p>
                  </a:txBody>
                  <a:tcPr/>
                </a:tc>
                <a:extLst>
                  <a:ext uri="{0D108BD9-81ED-4DB2-BD59-A6C34878D82A}">
                    <a16:rowId xmlns:a16="http://schemas.microsoft.com/office/drawing/2014/main" val="2849829415"/>
                  </a:ext>
                </a:extLst>
              </a:tr>
              <a:tr h="509568">
                <a:tc>
                  <a:txBody>
                    <a:bodyPr/>
                    <a:lstStyle/>
                    <a:p>
                      <a:pPr algn="ctr"/>
                      <a:r>
                        <a:rPr lang="en-US" sz="2400" b="1" dirty="0">
                          <a:latin typeface="Arial" panose="020B0604020202020204" pitchFamily="34" charset="0"/>
                          <a:cs typeface="Arial" panose="020B0604020202020204" pitchFamily="34" charset="0"/>
                        </a:rPr>
                        <a:t>2</a:t>
                      </a:r>
                    </a:p>
                  </a:txBody>
                  <a:tcPr/>
                </a:tc>
                <a:tc>
                  <a:txBody>
                    <a:bodyPr/>
                    <a:lstStyle/>
                    <a:p>
                      <a:pPr algn="l"/>
                      <a:r>
                        <a:rPr lang="en-US" sz="2400" b="1" dirty="0">
                          <a:latin typeface="Arial" panose="020B0604020202020204" pitchFamily="34" charset="0"/>
                          <a:cs typeface="Arial" panose="020B0604020202020204" pitchFamily="34" charset="0"/>
                        </a:rPr>
                        <a:t>Infrastructure Issues </a:t>
                      </a:r>
                    </a:p>
                  </a:txBody>
                  <a:tcPr/>
                </a:tc>
                <a:tc>
                  <a:txBody>
                    <a:bodyPr/>
                    <a:lstStyle/>
                    <a:p>
                      <a:pPr algn="ctr"/>
                      <a:r>
                        <a:rPr lang="en-US" sz="2400" b="1" dirty="0">
                          <a:latin typeface="Arial" panose="020B0604020202020204" pitchFamily="34" charset="0"/>
                          <a:cs typeface="Arial" panose="020B0604020202020204" pitchFamily="34" charset="0"/>
                        </a:rPr>
                        <a:t>4.31</a:t>
                      </a:r>
                    </a:p>
                  </a:txBody>
                  <a:tcPr/>
                </a:tc>
                <a:tc>
                  <a:txBody>
                    <a:bodyPr/>
                    <a:lstStyle/>
                    <a:p>
                      <a:pPr algn="ctr"/>
                      <a:r>
                        <a:rPr lang="en-US" sz="2400" b="1" dirty="0">
                          <a:latin typeface="Arial" panose="020B0604020202020204" pitchFamily="34" charset="0"/>
                          <a:cs typeface="Arial" panose="020B0604020202020204" pitchFamily="34" charset="0"/>
                        </a:rPr>
                        <a:t>4.32</a:t>
                      </a:r>
                    </a:p>
                  </a:txBody>
                  <a:tcPr/>
                </a:tc>
                <a:tc>
                  <a:txBody>
                    <a:bodyPr/>
                    <a:lstStyle/>
                    <a:p>
                      <a:pPr algn="ctr"/>
                      <a:r>
                        <a:rPr lang="en-US" sz="2400" b="1" dirty="0">
                          <a:latin typeface="Arial" panose="020B0604020202020204" pitchFamily="34" charset="0"/>
                          <a:cs typeface="Arial" panose="020B0604020202020204" pitchFamily="34" charset="0"/>
                        </a:rPr>
                        <a:t>4.30</a:t>
                      </a:r>
                    </a:p>
                  </a:txBody>
                  <a:tcPr/>
                </a:tc>
                <a:tc>
                  <a:txBody>
                    <a:bodyPr/>
                    <a:lstStyle/>
                    <a:p>
                      <a:pPr algn="ctr"/>
                      <a:r>
                        <a:rPr lang="en-US" sz="2400" b="1" dirty="0">
                          <a:latin typeface="Arial" panose="020B0604020202020204" pitchFamily="34" charset="0"/>
                          <a:cs typeface="Arial" panose="020B0604020202020204" pitchFamily="34" charset="0"/>
                        </a:rPr>
                        <a:t>4.24</a:t>
                      </a:r>
                    </a:p>
                  </a:txBody>
                  <a:tcPr/>
                </a:tc>
                <a:tc>
                  <a:txBody>
                    <a:bodyPr/>
                    <a:lstStyle/>
                    <a:p>
                      <a:pPr algn="ctr"/>
                      <a:r>
                        <a:rPr lang="en-US" sz="2400" b="1" dirty="0">
                          <a:latin typeface="Arial" panose="020B0604020202020204" pitchFamily="34" charset="0"/>
                          <a:cs typeface="Arial" panose="020B0604020202020204" pitchFamily="34" charset="0"/>
                        </a:rPr>
                        <a:t>4.22</a:t>
                      </a:r>
                    </a:p>
                  </a:txBody>
                  <a:tcPr/>
                </a:tc>
                <a:extLst>
                  <a:ext uri="{0D108BD9-81ED-4DB2-BD59-A6C34878D82A}">
                    <a16:rowId xmlns:a16="http://schemas.microsoft.com/office/drawing/2014/main" val="1437123860"/>
                  </a:ext>
                </a:extLst>
              </a:tr>
              <a:tr h="5611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BOD &amp; GM working collaboratively</a:t>
                      </a:r>
                    </a:p>
                  </a:txBody>
                  <a:tcPr/>
                </a:tc>
                <a:tc>
                  <a:txBody>
                    <a:bodyPr/>
                    <a:lstStyle/>
                    <a:p>
                      <a:pPr algn="ctr"/>
                      <a:r>
                        <a:rPr lang="en-US" sz="2400" b="1" dirty="0">
                          <a:latin typeface="Arial" panose="020B0604020202020204" pitchFamily="34" charset="0"/>
                          <a:cs typeface="Arial" panose="020B0604020202020204" pitchFamily="34" charset="0"/>
                        </a:rPr>
                        <a:t>4.24</a:t>
                      </a:r>
                    </a:p>
                  </a:txBody>
                  <a:tcPr/>
                </a:tc>
                <a:tc>
                  <a:txBody>
                    <a:bodyPr/>
                    <a:lstStyle/>
                    <a:p>
                      <a:pPr algn="ctr"/>
                      <a:r>
                        <a:rPr lang="en-US" sz="2400" b="1" dirty="0">
                          <a:latin typeface="Arial" panose="020B0604020202020204" pitchFamily="34" charset="0"/>
                          <a:cs typeface="Arial" panose="020B0604020202020204" pitchFamily="34" charset="0"/>
                        </a:rPr>
                        <a:t>4.29</a:t>
                      </a:r>
                    </a:p>
                  </a:txBody>
                  <a:tcPr/>
                </a:tc>
                <a:tc>
                  <a:txBody>
                    <a:bodyPr/>
                    <a:lstStyle/>
                    <a:p>
                      <a:pPr algn="ctr"/>
                      <a:r>
                        <a:rPr lang="en-US" sz="2400" b="1" dirty="0">
                          <a:latin typeface="Arial" panose="020B0604020202020204" pitchFamily="34" charset="0"/>
                          <a:cs typeface="Arial" panose="020B0604020202020204" pitchFamily="34" charset="0"/>
                        </a:rPr>
                        <a:t>4.19</a:t>
                      </a:r>
                    </a:p>
                  </a:txBody>
                  <a:tcPr/>
                </a:tc>
                <a:tc>
                  <a:txBody>
                    <a:bodyPr/>
                    <a:lstStyle/>
                    <a:p>
                      <a:pPr algn="ctr"/>
                      <a:r>
                        <a:rPr lang="en-US" sz="2400" b="1" dirty="0">
                          <a:latin typeface="Arial" panose="020B0604020202020204" pitchFamily="34" charset="0"/>
                          <a:cs typeface="Arial" panose="020B0604020202020204" pitchFamily="34" charset="0"/>
                        </a:rPr>
                        <a:t>3.96</a:t>
                      </a:r>
                    </a:p>
                  </a:txBody>
                  <a:tcPr/>
                </a:tc>
                <a:tc>
                  <a:txBody>
                    <a:bodyPr/>
                    <a:lstStyle/>
                    <a:p>
                      <a:pPr algn="ctr"/>
                      <a:r>
                        <a:rPr lang="en-US" sz="2400" b="1" dirty="0">
                          <a:latin typeface="Arial" panose="020B0604020202020204" pitchFamily="34" charset="0"/>
                          <a:cs typeface="Arial" panose="020B0604020202020204" pitchFamily="34" charset="0"/>
                        </a:rPr>
                        <a:t>4.32</a:t>
                      </a:r>
                    </a:p>
                  </a:txBody>
                  <a:tcPr/>
                </a:tc>
                <a:extLst>
                  <a:ext uri="{0D108BD9-81ED-4DB2-BD59-A6C34878D82A}">
                    <a16:rowId xmlns:a16="http://schemas.microsoft.com/office/drawing/2014/main" val="3595790698"/>
                  </a:ext>
                </a:extLst>
              </a:tr>
              <a:tr h="509568">
                <a:tc>
                  <a:txBody>
                    <a:bodyPr/>
                    <a:lstStyle/>
                    <a:p>
                      <a:pPr algn="ctr"/>
                      <a:r>
                        <a:rPr lang="en-US" sz="2000" b="1" dirty="0">
                          <a:latin typeface="Arial" panose="020B0604020202020204" pitchFamily="34" charset="0"/>
                          <a:cs typeface="Arial" panose="020B0604020202020204" pitchFamily="34" charset="0"/>
                        </a:rPr>
                        <a:t>4</a:t>
                      </a:r>
                    </a:p>
                  </a:txBody>
                  <a:tcPr/>
                </a:tc>
                <a:tc>
                  <a:txBody>
                    <a:bodyPr/>
                    <a:lstStyle/>
                    <a:p>
                      <a:pPr algn="l"/>
                      <a:r>
                        <a:rPr lang="en-US" sz="2000" b="1" dirty="0">
                          <a:latin typeface="Arial" panose="020B0604020202020204" pitchFamily="34" charset="0"/>
                          <a:cs typeface="Arial" panose="020B0604020202020204" pitchFamily="34" charset="0"/>
                        </a:rPr>
                        <a:t>Responsiveness of OPA to my Requests</a:t>
                      </a:r>
                    </a:p>
                  </a:txBody>
                  <a:tcPr/>
                </a:tc>
                <a:tc>
                  <a:txBody>
                    <a:bodyPr/>
                    <a:lstStyle/>
                    <a:p>
                      <a:pPr algn="ctr"/>
                      <a:r>
                        <a:rPr lang="en-US" sz="2000" b="1" dirty="0">
                          <a:latin typeface="Arial" panose="020B0604020202020204" pitchFamily="34" charset="0"/>
                          <a:cs typeface="Arial" panose="020B0604020202020204" pitchFamily="34" charset="0"/>
                        </a:rPr>
                        <a:t>4.14</a:t>
                      </a:r>
                    </a:p>
                  </a:txBody>
                  <a:tcPr/>
                </a:tc>
                <a:tc>
                  <a:txBody>
                    <a:bodyPr/>
                    <a:lstStyle/>
                    <a:p>
                      <a:pPr algn="ctr"/>
                      <a:r>
                        <a:rPr lang="en-US" sz="2000" b="1" dirty="0">
                          <a:latin typeface="Arial" panose="020B0604020202020204" pitchFamily="34" charset="0"/>
                          <a:cs typeface="Arial" panose="020B0604020202020204" pitchFamily="34" charset="0"/>
                        </a:rPr>
                        <a:t>4.14</a:t>
                      </a:r>
                    </a:p>
                  </a:txBody>
                  <a:tcPr/>
                </a:tc>
                <a:tc>
                  <a:txBody>
                    <a:bodyPr/>
                    <a:lstStyle/>
                    <a:p>
                      <a:pPr algn="ctr"/>
                      <a:r>
                        <a:rPr lang="en-US" sz="2000" b="1" dirty="0">
                          <a:latin typeface="Arial" panose="020B0604020202020204" pitchFamily="34" charset="0"/>
                          <a:cs typeface="Arial" panose="020B0604020202020204" pitchFamily="34" charset="0"/>
                        </a:rPr>
                        <a:t>4.14</a:t>
                      </a:r>
                    </a:p>
                  </a:txBody>
                  <a:tcPr/>
                </a:tc>
                <a:tc>
                  <a:txBody>
                    <a:bodyPr/>
                    <a:lstStyle/>
                    <a:p>
                      <a:pPr algn="ctr"/>
                      <a:r>
                        <a:rPr lang="en-US" sz="2000" b="1" dirty="0">
                          <a:latin typeface="Arial" panose="020B0604020202020204" pitchFamily="34" charset="0"/>
                          <a:cs typeface="Arial" panose="020B0604020202020204" pitchFamily="34" charset="0"/>
                        </a:rPr>
                        <a:t>4.06</a:t>
                      </a:r>
                    </a:p>
                  </a:txBody>
                  <a:tcPr/>
                </a:tc>
                <a:tc>
                  <a:txBody>
                    <a:bodyPr/>
                    <a:lstStyle/>
                    <a:p>
                      <a:pPr algn="ctr"/>
                      <a:r>
                        <a:rPr lang="en-US" sz="2000" b="1" dirty="0">
                          <a:latin typeface="Arial" panose="020B0604020202020204" pitchFamily="34" charset="0"/>
                          <a:cs typeface="Arial" panose="020B0604020202020204" pitchFamily="34" charset="0"/>
                        </a:rPr>
                        <a:t>4.09</a:t>
                      </a:r>
                    </a:p>
                  </a:txBody>
                  <a:tcPr/>
                </a:tc>
                <a:extLst>
                  <a:ext uri="{0D108BD9-81ED-4DB2-BD59-A6C34878D82A}">
                    <a16:rowId xmlns:a16="http://schemas.microsoft.com/office/drawing/2014/main" val="1733360917"/>
                  </a:ext>
                </a:extLst>
              </a:tr>
              <a:tr h="509568">
                <a:tc>
                  <a:txBody>
                    <a:bodyPr/>
                    <a:lstStyle/>
                    <a:p>
                      <a:pPr algn="ctr"/>
                      <a:r>
                        <a:rPr lang="en-US" sz="2000" b="1" dirty="0">
                          <a:latin typeface="Arial" panose="020B0604020202020204" pitchFamily="34" charset="0"/>
                          <a:cs typeface="Arial" panose="020B0604020202020204" pitchFamily="34" charset="0"/>
                        </a:rPr>
                        <a:t>5</a:t>
                      </a:r>
                    </a:p>
                  </a:txBody>
                  <a:tcPr/>
                </a:tc>
                <a:tc>
                  <a:txBody>
                    <a:bodyPr/>
                    <a:lstStyle/>
                    <a:p>
                      <a:pPr algn="l"/>
                      <a:r>
                        <a:rPr lang="en-US" sz="2000" b="1" dirty="0">
                          <a:latin typeface="Arial" panose="020B0604020202020204" pitchFamily="34" charset="0"/>
                          <a:cs typeface="Arial" panose="020B0604020202020204" pitchFamily="34" charset="0"/>
                        </a:rPr>
                        <a:t>Environmental &amp; Sustainability Efforts</a:t>
                      </a:r>
                    </a:p>
                  </a:txBody>
                  <a:tcPr/>
                </a:tc>
                <a:tc>
                  <a:txBody>
                    <a:bodyPr/>
                    <a:lstStyle/>
                    <a:p>
                      <a:pPr algn="ctr"/>
                      <a:r>
                        <a:rPr lang="en-US" sz="2000" b="1" dirty="0">
                          <a:latin typeface="Arial" panose="020B0604020202020204" pitchFamily="34" charset="0"/>
                          <a:cs typeface="Arial" panose="020B0604020202020204" pitchFamily="34" charset="0"/>
                        </a:rPr>
                        <a:t>4.11</a:t>
                      </a:r>
                    </a:p>
                  </a:txBody>
                  <a:tcPr/>
                </a:tc>
                <a:tc>
                  <a:txBody>
                    <a:bodyPr/>
                    <a:lstStyle/>
                    <a:p>
                      <a:pPr algn="ctr"/>
                      <a:r>
                        <a:rPr lang="en-US" sz="2000" b="1" dirty="0">
                          <a:latin typeface="Arial" panose="020B0604020202020204" pitchFamily="34" charset="0"/>
                          <a:cs typeface="Arial" panose="020B0604020202020204" pitchFamily="34" charset="0"/>
                        </a:rPr>
                        <a:t>4.13</a:t>
                      </a:r>
                    </a:p>
                  </a:txBody>
                  <a:tcPr/>
                </a:tc>
                <a:tc>
                  <a:txBody>
                    <a:bodyPr/>
                    <a:lstStyle/>
                    <a:p>
                      <a:pPr algn="ctr"/>
                      <a:r>
                        <a:rPr lang="en-US" sz="2000" b="1" dirty="0">
                          <a:latin typeface="Arial" panose="020B0604020202020204" pitchFamily="34" charset="0"/>
                          <a:cs typeface="Arial" panose="020B0604020202020204" pitchFamily="34" charset="0"/>
                        </a:rPr>
                        <a:t>4.05</a:t>
                      </a:r>
                    </a:p>
                  </a:txBody>
                  <a:tcPr/>
                </a:tc>
                <a:tc>
                  <a:txBody>
                    <a:bodyPr/>
                    <a:lstStyle/>
                    <a:p>
                      <a:pPr algn="ctr"/>
                      <a:r>
                        <a:rPr lang="en-US" sz="2000" b="1" dirty="0">
                          <a:latin typeface="Arial" panose="020B0604020202020204" pitchFamily="34" charset="0"/>
                          <a:cs typeface="Arial" panose="020B0604020202020204" pitchFamily="34" charset="0"/>
                        </a:rPr>
                        <a:t>3.90</a:t>
                      </a:r>
                    </a:p>
                  </a:txBody>
                  <a:tcPr/>
                </a:tc>
                <a:tc>
                  <a:txBody>
                    <a:bodyPr/>
                    <a:lstStyle/>
                    <a:p>
                      <a:pPr algn="ctr"/>
                      <a:r>
                        <a:rPr lang="en-US" sz="2000" b="1" dirty="0">
                          <a:latin typeface="Arial" panose="020B0604020202020204" pitchFamily="34" charset="0"/>
                          <a:cs typeface="Arial" panose="020B0604020202020204" pitchFamily="34" charset="0"/>
                        </a:rPr>
                        <a:t>4.15</a:t>
                      </a:r>
                    </a:p>
                  </a:txBody>
                  <a:tcPr/>
                </a:tc>
                <a:extLst>
                  <a:ext uri="{0D108BD9-81ED-4DB2-BD59-A6C34878D82A}">
                    <a16:rowId xmlns:a16="http://schemas.microsoft.com/office/drawing/2014/main" val="290508318"/>
                  </a:ext>
                </a:extLst>
              </a:tr>
              <a:tr h="509568">
                <a:tc>
                  <a:txBody>
                    <a:bodyPr/>
                    <a:lstStyle/>
                    <a:p>
                      <a:pPr algn="ctr"/>
                      <a:r>
                        <a:rPr lang="en-US" sz="2000" b="1" dirty="0">
                          <a:latin typeface="Arial" panose="020B0604020202020204" pitchFamily="34" charset="0"/>
                          <a:cs typeface="Arial" panose="020B0604020202020204" pitchFamily="34" charset="0"/>
                        </a:rPr>
                        <a:t>6</a:t>
                      </a:r>
                    </a:p>
                  </a:txBody>
                  <a:tcPr/>
                </a:tc>
                <a:tc>
                  <a:txBody>
                    <a:bodyPr/>
                    <a:lstStyle/>
                    <a:p>
                      <a:pPr algn="l"/>
                      <a:r>
                        <a:rPr lang="en-US" sz="2000" b="1" dirty="0">
                          <a:latin typeface="Arial" panose="020B0604020202020204" pitchFamily="34" charset="0"/>
                          <a:cs typeface="Arial" panose="020B0604020202020204" pitchFamily="34" charset="0"/>
                        </a:rPr>
                        <a:t>Enforcement of Rules &amp; Regulations</a:t>
                      </a:r>
                    </a:p>
                  </a:txBody>
                  <a:tcPr/>
                </a:tc>
                <a:tc>
                  <a:txBody>
                    <a:bodyPr/>
                    <a:lstStyle/>
                    <a:p>
                      <a:pPr algn="ctr"/>
                      <a:r>
                        <a:rPr lang="en-US" sz="2000" b="1" dirty="0">
                          <a:latin typeface="Arial" panose="020B0604020202020204" pitchFamily="34" charset="0"/>
                          <a:cs typeface="Arial" panose="020B0604020202020204" pitchFamily="34" charset="0"/>
                        </a:rPr>
                        <a:t>3.92</a:t>
                      </a:r>
                    </a:p>
                  </a:txBody>
                  <a:tcPr/>
                </a:tc>
                <a:tc>
                  <a:txBody>
                    <a:bodyPr/>
                    <a:lstStyle/>
                    <a:p>
                      <a:pPr algn="ctr"/>
                      <a:r>
                        <a:rPr lang="en-US" sz="2000" b="1" dirty="0">
                          <a:latin typeface="Arial" panose="020B0604020202020204" pitchFamily="34" charset="0"/>
                          <a:cs typeface="Arial" panose="020B0604020202020204" pitchFamily="34" charset="0"/>
                        </a:rPr>
                        <a:t>3.98</a:t>
                      </a:r>
                    </a:p>
                  </a:txBody>
                  <a:tcPr/>
                </a:tc>
                <a:tc>
                  <a:txBody>
                    <a:bodyPr/>
                    <a:lstStyle/>
                    <a:p>
                      <a:pPr algn="ctr"/>
                      <a:r>
                        <a:rPr lang="en-US" sz="2000" b="1" dirty="0">
                          <a:latin typeface="Arial" panose="020B0604020202020204" pitchFamily="34" charset="0"/>
                          <a:cs typeface="Arial" panose="020B0604020202020204" pitchFamily="34" charset="0"/>
                        </a:rPr>
                        <a:t>3.85</a:t>
                      </a:r>
                    </a:p>
                  </a:txBody>
                  <a:tcPr/>
                </a:tc>
                <a:tc>
                  <a:txBody>
                    <a:bodyPr/>
                    <a:lstStyle/>
                    <a:p>
                      <a:pPr algn="ctr"/>
                      <a:r>
                        <a:rPr lang="en-US" sz="2000" b="1" dirty="0">
                          <a:solidFill>
                            <a:srgbClr val="FF0000"/>
                          </a:solidFill>
                          <a:latin typeface="Arial" panose="020B0604020202020204" pitchFamily="34" charset="0"/>
                          <a:cs typeface="Arial" panose="020B0604020202020204" pitchFamily="34" charset="0"/>
                        </a:rPr>
                        <a:t>3.08*</a:t>
                      </a:r>
                    </a:p>
                  </a:txBody>
                  <a:tcPr/>
                </a:tc>
                <a:tc>
                  <a:txBody>
                    <a:bodyPr/>
                    <a:lstStyle/>
                    <a:p>
                      <a:pPr algn="ctr"/>
                      <a:r>
                        <a:rPr lang="en-US" sz="2000" b="1" dirty="0">
                          <a:solidFill>
                            <a:schemeClr val="tx1"/>
                          </a:solidFill>
                          <a:latin typeface="Arial" panose="020B0604020202020204" pitchFamily="34" charset="0"/>
                          <a:cs typeface="Arial" panose="020B0604020202020204" pitchFamily="34" charset="0"/>
                        </a:rPr>
                        <a:t>4.06</a:t>
                      </a:r>
                    </a:p>
                  </a:txBody>
                  <a:tcPr/>
                </a:tc>
                <a:extLst>
                  <a:ext uri="{0D108BD9-81ED-4DB2-BD59-A6C34878D82A}">
                    <a16:rowId xmlns:a16="http://schemas.microsoft.com/office/drawing/2014/main" val="4188578918"/>
                  </a:ext>
                </a:extLst>
              </a:tr>
            </a:tbl>
          </a:graphicData>
        </a:graphic>
      </p:graphicFrame>
      <p:sp>
        <p:nvSpPr>
          <p:cNvPr id="6" name="Title 1">
            <a:extLst>
              <a:ext uri="{FF2B5EF4-FFF2-40B4-BE49-F238E27FC236}">
                <a16:creationId xmlns:a16="http://schemas.microsoft.com/office/drawing/2014/main" id="{AD685709-E6F2-493D-B81A-9C28D802897C}"/>
              </a:ext>
            </a:extLst>
          </p:cNvPr>
          <p:cNvSpPr txBox="1">
            <a:spLocks/>
          </p:cNvSpPr>
          <p:nvPr/>
        </p:nvSpPr>
        <p:spPr>
          <a:xfrm>
            <a:off x="-88640" y="1366844"/>
            <a:ext cx="8229600" cy="391272"/>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1" kern="1200">
                <a:solidFill>
                  <a:schemeClr val="tx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b="1" i="0" u="none" strike="noStrike" kern="1200" cap="none" spc="0" normalizeH="0" baseline="0" noProof="0" dirty="0">
              <a:ln>
                <a:noFill/>
              </a:ln>
              <a:solidFill>
                <a:srgbClr val="333333"/>
              </a:solidFill>
              <a:effectLst/>
              <a:uLnTx/>
              <a:uFillTx/>
              <a:latin typeface="Arial"/>
              <a:ea typeface="+mj-ea"/>
              <a:cs typeface="Arial"/>
            </a:endParaRPr>
          </a:p>
        </p:txBody>
      </p:sp>
      <p:sp>
        <p:nvSpPr>
          <p:cNvPr id="8" name="TextBox 7">
            <a:extLst>
              <a:ext uri="{FF2B5EF4-FFF2-40B4-BE49-F238E27FC236}">
                <a16:creationId xmlns:a16="http://schemas.microsoft.com/office/drawing/2014/main" id="{1232B5C3-5B1A-4769-9ADE-2B80E9DC6D74}"/>
              </a:ext>
            </a:extLst>
          </p:cNvPr>
          <p:cNvSpPr txBox="1"/>
          <p:nvPr/>
        </p:nvSpPr>
        <p:spPr>
          <a:xfrm>
            <a:off x="1802008" y="5710512"/>
            <a:ext cx="8090676" cy="707886"/>
          </a:xfrm>
          <a:prstGeom prst="rect">
            <a:avLst/>
          </a:prstGeom>
          <a:noFill/>
        </p:spPr>
        <p:txBody>
          <a:bodyPr wrap="none" rtlCol="0">
            <a:spAutoFit/>
          </a:bodyPr>
          <a:lstStyle/>
          <a:p>
            <a:pPr algn="ctr"/>
            <a:r>
              <a:rPr lang="en-US" sz="2000" dirty="0">
                <a:latin typeface="Arial Black" panose="020B0A04020102020204" pitchFamily="34" charset="0"/>
                <a:cs typeface="Arial" panose="020B0604020202020204" pitchFamily="34" charset="0"/>
              </a:rPr>
              <a:t>Results Were Similar Across Demographics,</a:t>
            </a:r>
          </a:p>
          <a:p>
            <a:pPr algn="ctr"/>
            <a:r>
              <a:rPr lang="en-US" sz="2000" dirty="0">
                <a:latin typeface="Arial Black" panose="020B0A04020102020204" pitchFamily="34" charset="0"/>
                <a:cs typeface="Arial" panose="020B0604020202020204" pitchFamily="34" charset="0"/>
              </a:rPr>
              <a:t>Transparency, Infrastructure &amp; Collaboration were top 3</a:t>
            </a:r>
          </a:p>
        </p:txBody>
      </p:sp>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96509411-0B3A-4126-BF88-1DBF8F408E00}"/>
                  </a:ext>
                </a:extLst>
              </p14:cNvPr>
              <p14:cNvContentPartPr/>
              <p14:nvPr/>
            </p14:nvContentPartPr>
            <p14:xfrm>
              <a:off x="9592680" y="6127926"/>
              <a:ext cx="360" cy="360"/>
            </p14:xfrm>
          </p:contentPart>
        </mc:Choice>
        <mc:Fallback xmlns="">
          <p:pic>
            <p:nvPicPr>
              <p:cNvPr id="9" name="Ink 8">
                <a:extLst>
                  <a:ext uri="{FF2B5EF4-FFF2-40B4-BE49-F238E27FC236}">
                    <a16:creationId xmlns:a16="http://schemas.microsoft.com/office/drawing/2014/main" id="{96509411-0B3A-4126-BF88-1DBF8F408E00}"/>
                  </a:ext>
                </a:extLst>
              </p:cNvPr>
              <p:cNvPicPr/>
              <p:nvPr/>
            </p:nvPicPr>
            <p:blipFill>
              <a:blip r:embed="rId3"/>
              <a:stretch>
                <a:fillRect/>
              </a:stretch>
            </p:blipFill>
            <p:spPr>
              <a:xfrm>
                <a:off x="9575040" y="6109926"/>
                <a:ext cx="36000" cy="36000"/>
              </a:xfrm>
              <a:prstGeom prst="rect">
                <a:avLst/>
              </a:prstGeom>
            </p:spPr>
          </p:pic>
        </mc:Fallback>
      </mc:AlternateContent>
      <p:grpSp>
        <p:nvGrpSpPr>
          <p:cNvPr id="12" name="Group 11">
            <a:extLst>
              <a:ext uri="{FF2B5EF4-FFF2-40B4-BE49-F238E27FC236}">
                <a16:creationId xmlns:a16="http://schemas.microsoft.com/office/drawing/2014/main" id="{54A61954-BD0A-4CFC-BB1A-F1AD4B2866B1}"/>
              </a:ext>
            </a:extLst>
          </p:cNvPr>
          <p:cNvGrpSpPr/>
          <p:nvPr/>
        </p:nvGrpSpPr>
        <p:grpSpPr>
          <a:xfrm>
            <a:off x="3496800" y="2165046"/>
            <a:ext cx="360" cy="360"/>
            <a:chOff x="3496800" y="2165046"/>
            <a:chExt cx="360" cy="360"/>
          </a:xfrm>
        </p:grpSpPr>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7397FA3C-C756-4835-B7EF-A4A549CAE349}"/>
                    </a:ext>
                  </a:extLst>
                </p14:cNvPr>
                <p14:cNvContentPartPr/>
                <p14:nvPr/>
              </p14:nvContentPartPr>
              <p14:xfrm>
                <a:off x="3496800" y="2165046"/>
                <a:ext cx="360" cy="360"/>
              </p14:xfrm>
            </p:contentPart>
          </mc:Choice>
          <mc:Fallback xmlns="">
            <p:pic>
              <p:nvPicPr>
                <p:cNvPr id="10" name="Ink 9">
                  <a:extLst>
                    <a:ext uri="{FF2B5EF4-FFF2-40B4-BE49-F238E27FC236}">
                      <a16:creationId xmlns:a16="http://schemas.microsoft.com/office/drawing/2014/main" id="{7397FA3C-C756-4835-B7EF-A4A549CAE349}"/>
                    </a:ext>
                  </a:extLst>
                </p:cNvPr>
                <p:cNvPicPr/>
                <p:nvPr/>
              </p:nvPicPr>
              <p:blipFill>
                <a:blip r:embed="rId3"/>
                <a:stretch>
                  <a:fillRect/>
                </a:stretch>
              </p:blipFill>
              <p:spPr>
                <a:xfrm>
                  <a:off x="3479160" y="214704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5F2116EB-2E30-40D9-8838-EC535AAF1D48}"/>
                    </a:ext>
                  </a:extLst>
                </p14:cNvPr>
                <p14:cNvContentPartPr/>
                <p14:nvPr/>
              </p14:nvContentPartPr>
              <p14:xfrm>
                <a:off x="3496800" y="2165046"/>
                <a:ext cx="360" cy="360"/>
              </p14:xfrm>
            </p:contentPart>
          </mc:Choice>
          <mc:Fallback xmlns="">
            <p:pic>
              <p:nvPicPr>
                <p:cNvPr id="11" name="Ink 10">
                  <a:extLst>
                    <a:ext uri="{FF2B5EF4-FFF2-40B4-BE49-F238E27FC236}">
                      <a16:creationId xmlns:a16="http://schemas.microsoft.com/office/drawing/2014/main" id="{5F2116EB-2E30-40D9-8838-EC535AAF1D48}"/>
                    </a:ext>
                  </a:extLst>
                </p:cNvPr>
                <p:cNvPicPr/>
                <p:nvPr/>
              </p:nvPicPr>
              <p:blipFill>
                <a:blip r:embed="rId3"/>
                <a:stretch>
                  <a:fillRect/>
                </a:stretch>
              </p:blipFill>
              <p:spPr>
                <a:xfrm>
                  <a:off x="3479160" y="2147046"/>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659CADF8-36BB-4010-A041-EA6B161B7C11}"/>
                  </a:ext>
                </a:extLst>
              </p14:cNvPr>
              <p14:cNvContentPartPr/>
              <p14:nvPr/>
            </p14:nvContentPartPr>
            <p14:xfrm>
              <a:off x="3897480" y="5966804"/>
              <a:ext cx="360" cy="360"/>
            </p14:xfrm>
          </p:contentPart>
        </mc:Choice>
        <mc:Fallback xmlns="">
          <p:pic>
            <p:nvPicPr>
              <p:cNvPr id="13" name="Ink 12">
                <a:extLst>
                  <a:ext uri="{FF2B5EF4-FFF2-40B4-BE49-F238E27FC236}">
                    <a16:creationId xmlns:a16="http://schemas.microsoft.com/office/drawing/2014/main" id="{659CADF8-36BB-4010-A041-EA6B161B7C11}"/>
                  </a:ext>
                </a:extLst>
              </p:cNvPr>
              <p:cNvPicPr/>
              <p:nvPr/>
            </p:nvPicPr>
            <p:blipFill>
              <a:blip r:embed="rId3"/>
              <a:stretch>
                <a:fillRect/>
              </a:stretch>
            </p:blipFill>
            <p:spPr>
              <a:xfrm>
                <a:off x="3879840" y="5949164"/>
                <a:ext cx="36000" cy="36000"/>
              </a:xfrm>
              <a:prstGeom prst="rect">
                <a:avLst/>
              </a:prstGeom>
            </p:spPr>
          </p:pic>
        </mc:Fallback>
      </mc:AlternateContent>
      <p:grpSp>
        <p:nvGrpSpPr>
          <p:cNvPr id="16" name="Group 15">
            <a:extLst>
              <a:ext uri="{FF2B5EF4-FFF2-40B4-BE49-F238E27FC236}">
                <a16:creationId xmlns:a16="http://schemas.microsoft.com/office/drawing/2014/main" id="{010F0305-6EB2-40B4-97B8-8595659703A3}"/>
              </a:ext>
            </a:extLst>
          </p:cNvPr>
          <p:cNvGrpSpPr/>
          <p:nvPr/>
        </p:nvGrpSpPr>
        <p:grpSpPr>
          <a:xfrm>
            <a:off x="2582400" y="6079844"/>
            <a:ext cx="360" cy="360"/>
            <a:chOff x="2582400" y="6079844"/>
            <a:chExt cx="360" cy="360"/>
          </a:xfrm>
        </p:grpSpPr>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4AD320DB-9050-4F39-8545-8CE8749995AF}"/>
                    </a:ext>
                  </a:extLst>
                </p14:cNvPr>
                <p14:cNvContentPartPr/>
                <p14:nvPr/>
              </p14:nvContentPartPr>
              <p14:xfrm>
                <a:off x="2582400" y="6079844"/>
                <a:ext cx="360" cy="360"/>
              </p14:xfrm>
            </p:contentPart>
          </mc:Choice>
          <mc:Fallback xmlns="">
            <p:pic>
              <p:nvPicPr>
                <p:cNvPr id="14" name="Ink 13">
                  <a:extLst>
                    <a:ext uri="{FF2B5EF4-FFF2-40B4-BE49-F238E27FC236}">
                      <a16:creationId xmlns:a16="http://schemas.microsoft.com/office/drawing/2014/main" id="{4AD320DB-9050-4F39-8545-8CE8749995AF}"/>
                    </a:ext>
                  </a:extLst>
                </p:cNvPr>
                <p:cNvPicPr/>
                <p:nvPr/>
              </p:nvPicPr>
              <p:blipFill>
                <a:blip r:embed="rId3"/>
                <a:stretch>
                  <a:fillRect/>
                </a:stretch>
              </p:blipFill>
              <p:spPr>
                <a:xfrm>
                  <a:off x="2564760" y="6061844"/>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FFF53D19-CB1C-49B5-98B9-AAB5EF878FDC}"/>
                    </a:ext>
                  </a:extLst>
                </p14:cNvPr>
                <p14:cNvContentPartPr/>
                <p14:nvPr/>
              </p14:nvContentPartPr>
              <p14:xfrm>
                <a:off x="2582400" y="6079844"/>
                <a:ext cx="360" cy="360"/>
              </p14:xfrm>
            </p:contentPart>
          </mc:Choice>
          <mc:Fallback xmlns="">
            <p:pic>
              <p:nvPicPr>
                <p:cNvPr id="15" name="Ink 14">
                  <a:extLst>
                    <a:ext uri="{FF2B5EF4-FFF2-40B4-BE49-F238E27FC236}">
                      <a16:creationId xmlns:a16="http://schemas.microsoft.com/office/drawing/2014/main" id="{FFF53D19-CB1C-49B5-98B9-AAB5EF878FDC}"/>
                    </a:ext>
                  </a:extLst>
                </p:cNvPr>
                <p:cNvPicPr/>
                <p:nvPr/>
              </p:nvPicPr>
              <p:blipFill>
                <a:blip r:embed="rId3"/>
                <a:stretch>
                  <a:fillRect/>
                </a:stretch>
              </p:blipFill>
              <p:spPr>
                <a:xfrm>
                  <a:off x="2564760" y="6061844"/>
                  <a:ext cx="36000" cy="36000"/>
                </a:xfrm>
                <a:prstGeom prst="rect">
                  <a:avLst/>
                </a:prstGeom>
              </p:spPr>
            </p:pic>
          </mc:Fallback>
        </mc:AlternateContent>
      </p:grpSp>
      <p:sp>
        <p:nvSpPr>
          <p:cNvPr id="5" name="TextBox 4">
            <a:extLst>
              <a:ext uri="{FF2B5EF4-FFF2-40B4-BE49-F238E27FC236}">
                <a16:creationId xmlns:a16="http://schemas.microsoft.com/office/drawing/2014/main" id="{C2E2C96B-0624-4101-89F1-E2870CEE2487}"/>
              </a:ext>
            </a:extLst>
          </p:cNvPr>
          <p:cNvSpPr txBox="1"/>
          <p:nvPr/>
        </p:nvSpPr>
        <p:spPr>
          <a:xfrm>
            <a:off x="473658" y="6418398"/>
            <a:ext cx="3423822" cy="369332"/>
          </a:xfrm>
          <a:prstGeom prst="rect">
            <a:avLst/>
          </a:prstGeom>
          <a:noFill/>
        </p:spPr>
        <p:txBody>
          <a:bodyPr wrap="none" rtlCol="0">
            <a:spAutoFit/>
          </a:bodyPr>
          <a:lstStyle/>
          <a:p>
            <a:r>
              <a:rPr lang="en-US" dirty="0">
                <a:solidFill>
                  <a:schemeClr val="bg1"/>
                </a:solidFill>
              </a:rPr>
              <a:t>* Significantly different than Total</a:t>
            </a:r>
          </a:p>
        </p:txBody>
      </p:sp>
    </p:spTree>
    <p:extLst>
      <p:ext uri="{BB962C8B-B14F-4D97-AF65-F5344CB8AC3E}">
        <p14:creationId xmlns:p14="http://schemas.microsoft.com/office/powerpoint/2010/main" val="3638945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E1669-58FB-4B30-9B03-3F13B1EBC7D5}"/>
              </a:ext>
            </a:extLst>
          </p:cNvPr>
          <p:cNvSpPr txBox="1">
            <a:spLocks/>
          </p:cNvSpPr>
          <p:nvPr/>
        </p:nvSpPr>
        <p:spPr>
          <a:xfrm>
            <a:off x="-4" y="-9723"/>
            <a:ext cx="11886293" cy="1450757"/>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600" b="1" dirty="0">
                <a:latin typeface="Arial" panose="020B0604020202020204" pitchFamily="34" charset="0"/>
                <a:cs typeface="Arial" panose="020B0604020202020204" pitchFamily="34" charset="0"/>
              </a:rPr>
              <a:t>Level of Agreement</a:t>
            </a:r>
            <a:br>
              <a:rPr lang="en-US" sz="4000" b="1" dirty="0">
                <a:latin typeface="Arial" panose="020B0604020202020204" pitchFamily="34" charset="0"/>
                <a:cs typeface="Arial" panose="020B0604020202020204" pitchFamily="34" charset="0"/>
              </a:rPr>
            </a:br>
            <a:r>
              <a:rPr lang="en-US" sz="2600" b="1" dirty="0">
                <a:latin typeface="Arial" panose="020B0604020202020204" pitchFamily="34" charset="0"/>
                <a:cs typeface="Arial" panose="020B0604020202020204" pitchFamily="34" charset="0"/>
              </a:rPr>
              <a:t>Q-8. Please rate your level of agreement with the following statements. </a:t>
            </a:r>
          </a:p>
          <a:p>
            <a:r>
              <a:rPr lang="en-US" sz="2600" b="1" dirty="0">
                <a:latin typeface="Arial" panose="020B0604020202020204" pitchFamily="34" charset="0"/>
                <a:cs typeface="Arial" panose="020B0604020202020204" pitchFamily="34" charset="0"/>
              </a:rPr>
              <a:t>(1=Strongly Disagree; 5=Strongly Agree)</a:t>
            </a:r>
          </a:p>
        </p:txBody>
      </p:sp>
      <p:graphicFrame>
        <p:nvGraphicFramePr>
          <p:cNvPr id="3" name="Table 4">
            <a:extLst>
              <a:ext uri="{FF2B5EF4-FFF2-40B4-BE49-F238E27FC236}">
                <a16:creationId xmlns:a16="http://schemas.microsoft.com/office/drawing/2014/main" id="{6C2A7FE5-8C9F-4D59-818B-0156559F2733}"/>
              </a:ext>
            </a:extLst>
          </p:cNvPr>
          <p:cNvGraphicFramePr>
            <a:graphicFrameLocks noGrp="1"/>
          </p:cNvGraphicFramePr>
          <p:nvPr/>
        </p:nvGraphicFramePr>
        <p:xfrm>
          <a:off x="152850" y="1238687"/>
          <a:ext cx="11580583" cy="4267200"/>
        </p:xfrm>
        <a:graphic>
          <a:graphicData uri="http://schemas.openxmlformats.org/drawingml/2006/table">
            <a:tbl>
              <a:tblPr firstRow="1" bandRow="1">
                <a:tableStyleId>{5C22544A-7EE6-4342-B048-85BDC9FD1C3A}</a:tableStyleId>
              </a:tblPr>
              <a:tblGrid>
                <a:gridCol w="913492">
                  <a:extLst>
                    <a:ext uri="{9D8B030D-6E8A-4147-A177-3AD203B41FA5}">
                      <a16:colId xmlns:a16="http://schemas.microsoft.com/office/drawing/2014/main" val="2100641239"/>
                    </a:ext>
                  </a:extLst>
                </a:gridCol>
                <a:gridCol w="5164571">
                  <a:extLst>
                    <a:ext uri="{9D8B030D-6E8A-4147-A177-3AD203B41FA5}">
                      <a16:colId xmlns:a16="http://schemas.microsoft.com/office/drawing/2014/main" val="3964036983"/>
                    </a:ext>
                  </a:extLst>
                </a:gridCol>
                <a:gridCol w="2182713">
                  <a:extLst>
                    <a:ext uri="{9D8B030D-6E8A-4147-A177-3AD203B41FA5}">
                      <a16:colId xmlns:a16="http://schemas.microsoft.com/office/drawing/2014/main" val="3502342836"/>
                    </a:ext>
                  </a:extLst>
                </a:gridCol>
                <a:gridCol w="3319807">
                  <a:extLst>
                    <a:ext uri="{9D8B030D-6E8A-4147-A177-3AD203B41FA5}">
                      <a16:colId xmlns:a16="http://schemas.microsoft.com/office/drawing/2014/main" val="3626576853"/>
                    </a:ext>
                  </a:extLst>
                </a:gridCol>
              </a:tblGrid>
              <a:tr h="212340">
                <a:tc>
                  <a:txBody>
                    <a:bodyPr/>
                    <a:lstStyle/>
                    <a:p>
                      <a:pPr algn="ctr"/>
                      <a:r>
                        <a:rPr lang="en-US" sz="2400" dirty="0"/>
                        <a:t>Rank</a:t>
                      </a:r>
                    </a:p>
                  </a:txBody>
                  <a:tcPr/>
                </a:tc>
                <a:tc>
                  <a:txBody>
                    <a:bodyPr/>
                    <a:lstStyle/>
                    <a:p>
                      <a:pPr algn="ctr"/>
                      <a:r>
                        <a:rPr lang="en-US" sz="2400" dirty="0"/>
                        <a:t>Statement</a:t>
                      </a:r>
                    </a:p>
                  </a:txBody>
                  <a:tcPr/>
                </a:tc>
                <a:tc>
                  <a:txBody>
                    <a:bodyPr/>
                    <a:lstStyle/>
                    <a:p>
                      <a:pPr algn="ctr"/>
                      <a:r>
                        <a:rPr lang="en-US" sz="2400" dirty="0"/>
                        <a:t>Weighted Average</a:t>
                      </a:r>
                    </a:p>
                  </a:txBody>
                  <a:tcPr/>
                </a:tc>
                <a:tc>
                  <a:txBody>
                    <a:bodyPr/>
                    <a:lstStyle/>
                    <a:p>
                      <a:pPr algn="ctr"/>
                      <a:r>
                        <a:rPr lang="en-US" sz="2400" dirty="0"/>
                        <a:t>% Slightly or </a:t>
                      </a:r>
                    </a:p>
                    <a:p>
                      <a:pPr algn="ctr"/>
                      <a:r>
                        <a:rPr lang="en-US" sz="2400" dirty="0"/>
                        <a:t>Strongly Agree</a:t>
                      </a:r>
                    </a:p>
                  </a:txBody>
                  <a:tcPr/>
                </a:tc>
                <a:extLst>
                  <a:ext uri="{0D108BD9-81ED-4DB2-BD59-A6C34878D82A}">
                    <a16:rowId xmlns:a16="http://schemas.microsoft.com/office/drawing/2014/main" val="2344859517"/>
                  </a:ext>
                </a:extLst>
              </a:tr>
              <a:tr h="509568">
                <a:tc>
                  <a:txBody>
                    <a:bodyPr/>
                    <a:lstStyle/>
                    <a:p>
                      <a:pPr algn="ctr"/>
                      <a:r>
                        <a:rPr lang="en-US" sz="2400" b="1" dirty="0">
                          <a:latin typeface="Arial" panose="020B0604020202020204" pitchFamily="34" charset="0"/>
                          <a:cs typeface="Arial" panose="020B0604020202020204" pitchFamily="34" charset="0"/>
                        </a:rPr>
                        <a:t>1</a:t>
                      </a:r>
                    </a:p>
                  </a:txBody>
                  <a:tcPr/>
                </a:tc>
                <a:tc>
                  <a:txBody>
                    <a:bodyPr/>
                    <a:lstStyle/>
                    <a:p>
                      <a:pPr algn="l"/>
                      <a:r>
                        <a:rPr lang="en-US" sz="2400" b="1" dirty="0">
                          <a:latin typeface="Arial" panose="020B0604020202020204" pitchFamily="34" charset="0"/>
                          <a:cs typeface="Arial" panose="020B0604020202020204" pitchFamily="34" charset="0"/>
                        </a:rPr>
                        <a:t>Traffic on Route 589 is a  concern</a:t>
                      </a:r>
                    </a:p>
                  </a:txBody>
                  <a:tcPr/>
                </a:tc>
                <a:tc>
                  <a:txBody>
                    <a:bodyPr/>
                    <a:lstStyle/>
                    <a:p>
                      <a:pPr algn="ctr"/>
                      <a:r>
                        <a:rPr lang="en-US" sz="2800" b="1" dirty="0">
                          <a:latin typeface="Arial" panose="020B0604020202020204" pitchFamily="34" charset="0"/>
                          <a:cs typeface="Arial" panose="020B0604020202020204" pitchFamily="34" charset="0"/>
                        </a:rPr>
                        <a:t>3.81</a:t>
                      </a:r>
                    </a:p>
                  </a:txBody>
                  <a:tcPr/>
                </a:tc>
                <a:tc>
                  <a:txBody>
                    <a:bodyPr/>
                    <a:lstStyle/>
                    <a:p>
                      <a:pPr algn="ctr"/>
                      <a:r>
                        <a:rPr lang="en-US" sz="2800" b="1" dirty="0">
                          <a:latin typeface="Arial" panose="020B0604020202020204" pitchFamily="34" charset="0"/>
                          <a:cs typeface="Arial" panose="020B0604020202020204" pitchFamily="34" charset="0"/>
                        </a:rPr>
                        <a:t>62.5</a:t>
                      </a:r>
                    </a:p>
                  </a:txBody>
                  <a:tcPr/>
                </a:tc>
                <a:extLst>
                  <a:ext uri="{0D108BD9-81ED-4DB2-BD59-A6C34878D82A}">
                    <a16:rowId xmlns:a16="http://schemas.microsoft.com/office/drawing/2014/main" val="1437123860"/>
                  </a:ext>
                </a:extLst>
              </a:tr>
              <a:tr h="5611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I support the use of  electronic voting for BOD &amp; Ref. </a:t>
                      </a:r>
                    </a:p>
                  </a:txBody>
                  <a:tcPr/>
                </a:tc>
                <a:tc>
                  <a:txBody>
                    <a:bodyPr/>
                    <a:lstStyle/>
                    <a:p>
                      <a:pPr algn="ctr"/>
                      <a:r>
                        <a:rPr lang="en-US" sz="2800" b="1" dirty="0">
                          <a:latin typeface="Arial" panose="020B0604020202020204" pitchFamily="34" charset="0"/>
                          <a:cs typeface="Arial" panose="020B0604020202020204" pitchFamily="34" charset="0"/>
                        </a:rPr>
                        <a:t>3.75</a:t>
                      </a:r>
                    </a:p>
                  </a:txBody>
                  <a:tcPr/>
                </a:tc>
                <a:tc>
                  <a:txBody>
                    <a:bodyPr/>
                    <a:lstStyle/>
                    <a:p>
                      <a:pPr algn="ctr"/>
                      <a:r>
                        <a:rPr lang="en-US" sz="2800" b="1" dirty="0">
                          <a:latin typeface="Arial" panose="020B0604020202020204" pitchFamily="34" charset="0"/>
                          <a:cs typeface="Arial" panose="020B0604020202020204" pitchFamily="34" charset="0"/>
                        </a:rPr>
                        <a:t>64.7</a:t>
                      </a:r>
                    </a:p>
                  </a:txBody>
                  <a:tcPr/>
                </a:tc>
                <a:extLst>
                  <a:ext uri="{0D108BD9-81ED-4DB2-BD59-A6C34878D82A}">
                    <a16:rowId xmlns:a16="http://schemas.microsoft.com/office/drawing/2014/main" val="3595790698"/>
                  </a:ext>
                </a:extLst>
              </a:tr>
              <a:tr h="509568">
                <a:tc>
                  <a:txBody>
                    <a:bodyPr/>
                    <a:lstStyle/>
                    <a:p>
                      <a:pPr algn="ctr"/>
                      <a:r>
                        <a:rPr lang="en-US" sz="2000" b="1" dirty="0">
                          <a:latin typeface="Arial" panose="020B0604020202020204" pitchFamily="34" charset="0"/>
                          <a:cs typeface="Arial" panose="020B0604020202020204" pitchFamily="34" charset="0"/>
                        </a:rPr>
                        <a:t>3</a:t>
                      </a:r>
                    </a:p>
                  </a:txBody>
                  <a:tcPr/>
                </a:tc>
                <a:tc>
                  <a:txBody>
                    <a:bodyPr/>
                    <a:lstStyle/>
                    <a:p>
                      <a:pPr algn="l"/>
                      <a:r>
                        <a:rPr lang="en-US" sz="2000" b="1" dirty="0">
                          <a:latin typeface="Arial" panose="020B0604020202020204" pitchFamily="34" charset="0"/>
                          <a:cs typeface="Arial" panose="020B0604020202020204" pitchFamily="34" charset="0"/>
                        </a:rPr>
                        <a:t>The premium paid for non-resident use of amenities is too low</a:t>
                      </a:r>
                    </a:p>
                  </a:txBody>
                  <a:tcPr/>
                </a:tc>
                <a:tc>
                  <a:txBody>
                    <a:bodyPr/>
                    <a:lstStyle/>
                    <a:p>
                      <a:pPr algn="ctr"/>
                      <a:r>
                        <a:rPr lang="en-US" sz="2000" b="1" dirty="0">
                          <a:latin typeface="Arial" panose="020B0604020202020204" pitchFamily="34" charset="0"/>
                          <a:cs typeface="Arial" panose="020B0604020202020204" pitchFamily="34" charset="0"/>
                        </a:rPr>
                        <a:t>3.69</a:t>
                      </a:r>
                    </a:p>
                  </a:txBody>
                  <a:tcPr/>
                </a:tc>
                <a:tc>
                  <a:txBody>
                    <a:bodyPr/>
                    <a:lstStyle/>
                    <a:p>
                      <a:pPr algn="ctr"/>
                      <a:r>
                        <a:rPr lang="en-US" sz="2000" b="1" dirty="0">
                          <a:latin typeface="Arial" panose="020B0604020202020204" pitchFamily="34" charset="0"/>
                          <a:cs typeface="Arial" panose="020B0604020202020204" pitchFamily="34" charset="0"/>
                        </a:rPr>
                        <a:t>56.6</a:t>
                      </a:r>
                    </a:p>
                  </a:txBody>
                  <a:tcPr/>
                </a:tc>
                <a:extLst>
                  <a:ext uri="{0D108BD9-81ED-4DB2-BD59-A6C34878D82A}">
                    <a16:rowId xmlns:a16="http://schemas.microsoft.com/office/drawing/2014/main" val="1733360917"/>
                  </a:ext>
                </a:extLst>
              </a:tr>
              <a:tr h="509568">
                <a:tc>
                  <a:txBody>
                    <a:bodyPr/>
                    <a:lstStyle/>
                    <a:p>
                      <a:pPr algn="ctr"/>
                      <a:r>
                        <a:rPr lang="en-US" sz="2000" b="1" dirty="0">
                          <a:latin typeface="Arial" panose="020B0604020202020204" pitchFamily="34" charset="0"/>
                          <a:cs typeface="Arial" panose="020B0604020202020204" pitchFamily="34" charset="0"/>
                        </a:rPr>
                        <a:t>4</a:t>
                      </a:r>
                    </a:p>
                  </a:txBody>
                  <a:tcPr/>
                </a:tc>
                <a:tc>
                  <a:txBody>
                    <a:bodyPr/>
                    <a:lstStyle/>
                    <a:p>
                      <a:pPr algn="l"/>
                      <a:r>
                        <a:rPr lang="en-US" sz="2000" b="1" dirty="0">
                          <a:latin typeface="Arial" panose="020B0604020202020204" pitchFamily="34" charset="0"/>
                          <a:cs typeface="Arial" panose="020B0604020202020204" pitchFamily="34" charset="0"/>
                        </a:rPr>
                        <a:t>OP should invest in improving current amenities</a:t>
                      </a:r>
                    </a:p>
                  </a:txBody>
                  <a:tcPr/>
                </a:tc>
                <a:tc>
                  <a:txBody>
                    <a:bodyPr/>
                    <a:lstStyle/>
                    <a:p>
                      <a:pPr algn="ctr"/>
                      <a:r>
                        <a:rPr lang="en-US" sz="2000" b="1" dirty="0">
                          <a:latin typeface="Arial" panose="020B0604020202020204" pitchFamily="34" charset="0"/>
                          <a:cs typeface="Arial" panose="020B0604020202020204" pitchFamily="34" charset="0"/>
                        </a:rPr>
                        <a:t>3.62</a:t>
                      </a:r>
                    </a:p>
                  </a:txBody>
                  <a:tcPr/>
                </a:tc>
                <a:tc>
                  <a:txBody>
                    <a:bodyPr/>
                    <a:lstStyle/>
                    <a:p>
                      <a:pPr algn="ctr"/>
                      <a:r>
                        <a:rPr lang="en-US" sz="2000" b="1" dirty="0">
                          <a:latin typeface="Arial" panose="020B0604020202020204" pitchFamily="34" charset="0"/>
                          <a:cs typeface="Arial" panose="020B0604020202020204" pitchFamily="34" charset="0"/>
                        </a:rPr>
                        <a:t>58.7</a:t>
                      </a:r>
                    </a:p>
                  </a:txBody>
                  <a:tcPr/>
                </a:tc>
                <a:extLst>
                  <a:ext uri="{0D108BD9-81ED-4DB2-BD59-A6C34878D82A}">
                    <a16:rowId xmlns:a16="http://schemas.microsoft.com/office/drawing/2014/main" val="290508318"/>
                  </a:ext>
                </a:extLst>
              </a:tr>
              <a:tr h="509568">
                <a:tc>
                  <a:txBody>
                    <a:bodyPr/>
                    <a:lstStyle/>
                    <a:p>
                      <a:pPr algn="ctr"/>
                      <a:r>
                        <a:rPr lang="en-US" sz="2000" b="1" dirty="0">
                          <a:latin typeface="Arial" panose="020B0604020202020204" pitchFamily="34" charset="0"/>
                          <a:cs typeface="Arial" panose="020B0604020202020204" pitchFamily="34" charset="0"/>
                        </a:rPr>
                        <a:t>5</a:t>
                      </a:r>
                    </a:p>
                  </a:txBody>
                  <a:tcPr/>
                </a:tc>
                <a:tc>
                  <a:txBody>
                    <a:bodyPr/>
                    <a:lstStyle/>
                    <a:p>
                      <a:pPr algn="l"/>
                      <a:r>
                        <a:rPr lang="en-US" sz="2000" b="1" dirty="0">
                          <a:latin typeface="Arial" panose="020B0604020202020204" pitchFamily="34" charset="0"/>
                          <a:cs typeface="Arial" panose="020B0604020202020204" pitchFamily="34" charset="0"/>
                        </a:rPr>
                        <a:t>I would support an increased enforcement of covenants &amp; regulations</a:t>
                      </a:r>
                    </a:p>
                  </a:txBody>
                  <a:tcPr/>
                </a:tc>
                <a:tc>
                  <a:txBody>
                    <a:bodyPr/>
                    <a:lstStyle/>
                    <a:p>
                      <a:pPr algn="ctr"/>
                      <a:r>
                        <a:rPr lang="en-US" sz="2000" b="1" dirty="0">
                          <a:latin typeface="Arial" panose="020B0604020202020204" pitchFamily="34" charset="0"/>
                          <a:cs typeface="Arial" panose="020B0604020202020204" pitchFamily="34" charset="0"/>
                        </a:rPr>
                        <a:t>3.60</a:t>
                      </a:r>
                    </a:p>
                  </a:txBody>
                  <a:tcPr/>
                </a:tc>
                <a:tc>
                  <a:txBody>
                    <a:bodyPr/>
                    <a:lstStyle/>
                    <a:p>
                      <a:pPr algn="ctr"/>
                      <a:r>
                        <a:rPr lang="en-US" sz="2000" b="1" dirty="0">
                          <a:latin typeface="Arial" panose="020B0604020202020204" pitchFamily="34" charset="0"/>
                          <a:cs typeface="Arial" panose="020B0604020202020204" pitchFamily="34" charset="0"/>
                        </a:rPr>
                        <a:t>54.6</a:t>
                      </a:r>
                    </a:p>
                  </a:txBody>
                  <a:tcPr/>
                </a:tc>
                <a:extLst>
                  <a:ext uri="{0D108BD9-81ED-4DB2-BD59-A6C34878D82A}">
                    <a16:rowId xmlns:a16="http://schemas.microsoft.com/office/drawing/2014/main" val="4188578918"/>
                  </a:ext>
                </a:extLst>
              </a:tr>
            </a:tbl>
          </a:graphicData>
        </a:graphic>
      </p:graphicFrame>
      <p:sp>
        <p:nvSpPr>
          <p:cNvPr id="4" name="TextBox 3">
            <a:extLst>
              <a:ext uri="{FF2B5EF4-FFF2-40B4-BE49-F238E27FC236}">
                <a16:creationId xmlns:a16="http://schemas.microsoft.com/office/drawing/2014/main" id="{4345F976-C6A4-436D-8B5E-68165775AFD9}"/>
              </a:ext>
            </a:extLst>
          </p:cNvPr>
          <p:cNvSpPr txBox="1"/>
          <p:nvPr/>
        </p:nvSpPr>
        <p:spPr>
          <a:xfrm>
            <a:off x="464457" y="6509401"/>
            <a:ext cx="3673763" cy="369332"/>
          </a:xfrm>
          <a:prstGeom prst="rect">
            <a:avLst/>
          </a:prstGeom>
          <a:noFill/>
        </p:spPr>
        <p:txBody>
          <a:bodyPr wrap="none" rtlCol="0">
            <a:spAutoFit/>
          </a:bodyPr>
          <a:lstStyle/>
          <a:p>
            <a:r>
              <a:rPr lang="en-US" dirty="0">
                <a:solidFill>
                  <a:schemeClr val="bg1"/>
                </a:solidFill>
              </a:rPr>
              <a:t>* 3.0 = Neutral; 4.0 = Slightly Agree</a:t>
            </a:r>
          </a:p>
        </p:txBody>
      </p:sp>
      <p:sp>
        <p:nvSpPr>
          <p:cNvPr id="8" name="TextBox 7">
            <a:extLst>
              <a:ext uri="{FF2B5EF4-FFF2-40B4-BE49-F238E27FC236}">
                <a16:creationId xmlns:a16="http://schemas.microsoft.com/office/drawing/2014/main" id="{EC1FA2CA-E137-4696-A3B0-2057089F875B}"/>
              </a:ext>
            </a:extLst>
          </p:cNvPr>
          <p:cNvSpPr txBox="1"/>
          <p:nvPr/>
        </p:nvSpPr>
        <p:spPr>
          <a:xfrm>
            <a:off x="673768" y="6176211"/>
            <a:ext cx="168689" cy="646331"/>
          </a:xfrm>
          <a:prstGeom prst="rect">
            <a:avLst/>
          </a:prstGeom>
          <a:noFill/>
        </p:spPr>
        <p:txBody>
          <a:bodyPr wrap="square" rtlCol="0">
            <a:spAutoFit/>
          </a:bodyPr>
          <a:lstStyle/>
          <a:p>
            <a:r>
              <a:rPr lang="en-US" dirty="0"/>
              <a:t>Tr</a:t>
            </a:r>
          </a:p>
        </p:txBody>
      </p:sp>
      <p:sp>
        <p:nvSpPr>
          <p:cNvPr id="9" name="TextBox 8">
            <a:extLst>
              <a:ext uri="{FF2B5EF4-FFF2-40B4-BE49-F238E27FC236}">
                <a16:creationId xmlns:a16="http://schemas.microsoft.com/office/drawing/2014/main" id="{B54479EC-A7B9-410A-8670-BA424F690EB4}"/>
              </a:ext>
            </a:extLst>
          </p:cNvPr>
          <p:cNvSpPr txBox="1"/>
          <p:nvPr/>
        </p:nvSpPr>
        <p:spPr>
          <a:xfrm>
            <a:off x="685195" y="5505887"/>
            <a:ext cx="10515892" cy="830997"/>
          </a:xfrm>
          <a:prstGeom prst="rect">
            <a:avLst/>
          </a:prstGeom>
          <a:noFill/>
        </p:spPr>
        <p:txBody>
          <a:bodyPr wrap="none" rtlCol="0">
            <a:spAutoFit/>
          </a:bodyPr>
          <a:lstStyle/>
          <a:p>
            <a:pPr algn="ctr"/>
            <a:r>
              <a:rPr lang="en-US" sz="2400" dirty="0">
                <a:latin typeface="Arial Black" panose="020B0A04020102020204" pitchFamily="34" charset="0"/>
              </a:rPr>
              <a:t>Owners Sightly Agree That Traffic on 589 is a Major Concern </a:t>
            </a:r>
          </a:p>
          <a:p>
            <a:pPr algn="ctr"/>
            <a:r>
              <a:rPr lang="en-US" sz="2400" dirty="0">
                <a:latin typeface="Arial Black" panose="020B0A04020102020204" pitchFamily="34" charset="0"/>
              </a:rPr>
              <a:t>&amp; 64.7% Slightly or Strongly Support Electronic voting</a:t>
            </a:r>
          </a:p>
        </p:txBody>
      </p:sp>
    </p:spTree>
    <p:extLst>
      <p:ext uri="{BB962C8B-B14F-4D97-AF65-F5344CB8AC3E}">
        <p14:creationId xmlns:p14="http://schemas.microsoft.com/office/powerpoint/2010/main" val="39555813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E1669-58FB-4B30-9B03-3F13B1EBC7D5}"/>
              </a:ext>
            </a:extLst>
          </p:cNvPr>
          <p:cNvSpPr txBox="1">
            <a:spLocks/>
          </p:cNvSpPr>
          <p:nvPr/>
        </p:nvSpPr>
        <p:spPr>
          <a:xfrm>
            <a:off x="0" y="-101084"/>
            <a:ext cx="13626353" cy="1450757"/>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600" b="1" dirty="0">
                <a:latin typeface="Arial" panose="020B0604020202020204" pitchFamily="34" charset="0"/>
                <a:cs typeface="Arial" panose="020B0604020202020204" pitchFamily="34" charset="0"/>
              </a:rPr>
              <a:t>Level of Agreement</a:t>
            </a:r>
            <a:br>
              <a:rPr lang="en-US" sz="40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Q-8. Please rate your level of agreement with the following statements. </a:t>
            </a:r>
          </a:p>
          <a:p>
            <a:r>
              <a:rPr lang="en-US" sz="2400" b="1" dirty="0">
                <a:latin typeface="Arial" panose="020B0604020202020204" pitchFamily="34" charset="0"/>
                <a:cs typeface="Arial" panose="020B0604020202020204" pitchFamily="34" charset="0"/>
              </a:rPr>
              <a:t>(1=Strongly Disagree; 5=Strongly Agree)**</a:t>
            </a:r>
          </a:p>
        </p:txBody>
      </p:sp>
      <p:graphicFrame>
        <p:nvGraphicFramePr>
          <p:cNvPr id="3" name="Table 4">
            <a:extLst>
              <a:ext uri="{FF2B5EF4-FFF2-40B4-BE49-F238E27FC236}">
                <a16:creationId xmlns:a16="http://schemas.microsoft.com/office/drawing/2014/main" id="{6C2A7FE5-8C9F-4D59-818B-0156559F2733}"/>
              </a:ext>
            </a:extLst>
          </p:cNvPr>
          <p:cNvGraphicFramePr>
            <a:graphicFrameLocks noGrp="1"/>
          </p:cNvGraphicFramePr>
          <p:nvPr/>
        </p:nvGraphicFramePr>
        <p:xfrm>
          <a:off x="0" y="1096362"/>
          <a:ext cx="12265783" cy="4075728"/>
        </p:xfrm>
        <a:graphic>
          <a:graphicData uri="http://schemas.openxmlformats.org/drawingml/2006/table">
            <a:tbl>
              <a:tblPr firstRow="1" bandRow="1">
                <a:tableStyleId>{5C22544A-7EE6-4342-B048-85BDC9FD1C3A}</a:tableStyleId>
              </a:tblPr>
              <a:tblGrid>
                <a:gridCol w="919171">
                  <a:extLst>
                    <a:ext uri="{9D8B030D-6E8A-4147-A177-3AD203B41FA5}">
                      <a16:colId xmlns:a16="http://schemas.microsoft.com/office/drawing/2014/main" val="2100641239"/>
                    </a:ext>
                  </a:extLst>
                </a:gridCol>
                <a:gridCol w="4502988">
                  <a:extLst>
                    <a:ext uri="{9D8B030D-6E8A-4147-A177-3AD203B41FA5}">
                      <a16:colId xmlns:a16="http://schemas.microsoft.com/office/drawing/2014/main" val="3964036983"/>
                    </a:ext>
                  </a:extLst>
                </a:gridCol>
                <a:gridCol w="1104181">
                  <a:extLst>
                    <a:ext uri="{9D8B030D-6E8A-4147-A177-3AD203B41FA5}">
                      <a16:colId xmlns:a16="http://schemas.microsoft.com/office/drawing/2014/main" val="3502342836"/>
                    </a:ext>
                  </a:extLst>
                </a:gridCol>
                <a:gridCol w="1673525">
                  <a:extLst>
                    <a:ext uri="{9D8B030D-6E8A-4147-A177-3AD203B41FA5}">
                      <a16:colId xmlns:a16="http://schemas.microsoft.com/office/drawing/2014/main" val="3626576853"/>
                    </a:ext>
                  </a:extLst>
                </a:gridCol>
                <a:gridCol w="1587260">
                  <a:extLst>
                    <a:ext uri="{9D8B030D-6E8A-4147-A177-3AD203B41FA5}">
                      <a16:colId xmlns:a16="http://schemas.microsoft.com/office/drawing/2014/main" val="1676249252"/>
                    </a:ext>
                  </a:extLst>
                </a:gridCol>
                <a:gridCol w="1397480">
                  <a:extLst>
                    <a:ext uri="{9D8B030D-6E8A-4147-A177-3AD203B41FA5}">
                      <a16:colId xmlns:a16="http://schemas.microsoft.com/office/drawing/2014/main" val="1866667434"/>
                    </a:ext>
                  </a:extLst>
                </a:gridCol>
                <a:gridCol w="1081178">
                  <a:extLst>
                    <a:ext uri="{9D8B030D-6E8A-4147-A177-3AD203B41FA5}">
                      <a16:colId xmlns:a16="http://schemas.microsoft.com/office/drawing/2014/main" val="2232776057"/>
                    </a:ext>
                  </a:extLst>
                </a:gridCol>
              </a:tblGrid>
              <a:tr h="212340">
                <a:tc>
                  <a:txBody>
                    <a:bodyPr/>
                    <a:lstStyle/>
                    <a:p>
                      <a:pPr algn="ctr"/>
                      <a:r>
                        <a:rPr lang="en-US" sz="2400" dirty="0"/>
                        <a:t>Rank</a:t>
                      </a:r>
                    </a:p>
                  </a:txBody>
                  <a:tcPr/>
                </a:tc>
                <a:tc>
                  <a:txBody>
                    <a:bodyPr/>
                    <a:lstStyle/>
                    <a:p>
                      <a:pPr algn="ctr"/>
                      <a:r>
                        <a:rPr lang="en-US" sz="2400" dirty="0"/>
                        <a:t>Statement</a:t>
                      </a:r>
                    </a:p>
                  </a:txBody>
                  <a:tcPr/>
                </a:tc>
                <a:tc>
                  <a:txBody>
                    <a:bodyPr/>
                    <a:lstStyle/>
                    <a:p>
                      <a:pPr algn="ctr"/>
                      <a:r>
                        <a:rPr lang="en-US" sz="2400" dirty="0"/>
                        <a:t>Total</a:t>
                      </a:r>
                    </a:p>
                  </a:txBody>
                  <a:tcPr/>
                </a:tc>
                <a:tc>
                  <a:txBody>
                    <a:bodyPr/>
                    <a:lstStyle/>
                    <a:p>
                      <a:pPr algn="ctr"/>
                      <a:r>
                        <a:rPr lang="en-US" sz="2400" dirty="0"/>
                        <a:t>Full -time</a:t>
                      </a:r>
                    </a:p>
                  </a:txBody>
                  <a:tcPr/>
                </a:tc>
                <a:tc>
                  <a:txBody>
                    <a:bodyPr/>
                    <a:lstStyle/>
                    <a:p>
                      <a:pPr algn="ctr"/>
                      <a:r>
                        <a:rPr lang="en-US" sz="2400" dirty="0"/>
                        <a:t>Part-Time</a:t>
                      </a:r>
                    </a:p>
                  </a:txBody>
                  <a:tcPr/>
                </a:tc>
                <a:tc>
                  <a:txBody>
                    <a:bodyPr/>
                    <a:lstStyle/>
                    <a:p>
                      <a:pPr algn="ctr"/>
                      <a:r>
                        <a:rPr lang="en-US" sz="2400" dirty="0"/>
                        <a:t>&lt; 50 Yrs. </a:t>
                      </a:r>
                    </a:p>
                  </a:txBody>
                  <a:tcPr/>
                </a:tc>
                <a:tc>
                  <a:txBody>
                    <a:bodyPr/>
                    <a:lstStyle/>
                    <a:p>
                      <a:pPr algn="ctr"/>
                      <a:r>
                        <a:rPr lang="en-US" sz="2400" dirty="0"/>
                        <a:t>&gt; 70 </a:t>
                      </a:r>
                    </a:p>
                  </a:txBody>
                  <a:tcPr/>
                </a:tc>
                <a:extLst>
                  <a:ext uri="{0D108BD9-81ED-4DB2-BD59-A6C34878D82A}">
                    <a16:rowId xmlns:a16="http://schemas.microsoft.com/office/drawing/2014/main" val="2344859517"/>
                  </a:ext>
                </a:extLst>
              </a:tr>
              <a:tr h="509568">
                <a:tc>
                  <a:txBody>
                    <a:bodyPr/>
                    <a:lstStyle/>
                    <a:p>
                      <a:pPr algn="ctr"/>
                      <a:r>
                        <a:rPr lang="en-US" sz="2000" b="1" dirty="0">
                          <a:latin typeface="Arial" panose="020B0604020202020204" pitchFamily="34" charset="0"/>
                          <a:cs typeface="Arial" panose="020B0604020202020204" pitchFamily="34" charset="0"/>
                        </a:rPr>
                        <a:t>1</a:t>
                      </a:r>
                    </a:p>
                  </a:txBody>
                  <a:tcPr/>
                </a:tc>
                <a:tc>
                  <a:txBody>
                    <a:bodyPr/>
                    <a:lstStyle/>
                    <a:p>
                      <a:pPr algn="l"/>
                      <a:r>
                        <a:rPr lang="en-US" sz="2000" b="1" dirty="0">
                          <a:latin typeface="Arial" panose="020B0604020202020204" pitchFamily="34" charset="0"/>
                          <a:cs typeface="Arial" panose="020B0604020202020204" pitchFamily="34" charset="0"/>
                        </a:rPr>
                        <a:t>Traffic on Route 589 is a  concern</a:t>
                      </a:r>
                    </a:p>
                  </a:txBody>
                  <a:tcPr/>
                </a:tc>
                <a:tc>
                  <a:txBody>
                    <a:bodyPr/>
                    <a:lstStyle/>
                    <a:p>
                      <a:pPr algn="ctr"/>
                      <a:r>
                        <a:rPr lang="en-US" sz="2000" b="1" dirty="0">
                          <a:latin typeface="Arial" panose="020B0604020202020204" pitchFamily="34" charset="0"/>
                          <a:cs typeface="Arial" panose="020B0604020202020204" pitchFamily="34" charset="0"/>
                        </a:rPr>
                        <a:t>3.81</a:t>
                      </a:r>
                    </a:p>
                  </a:txBody>
                  <a:tcPr/>
                </a:tc>
                <a:tc>
                  <a:txBody>
                    <a:bodyPr/>
                    <a:lstStyle/>
                    <a:p>
                      <a:pPr algn="ctr"/>
                      <a:r>
                        <a:rPr lang="en-US" sz="2000" b="1" dirty="0">
                          <a:latin typeface="Arial" panose="020B0604020202020204" pitchFamily="34" charset="0"/>
                          <a:cs typeface="Arial" panose="020B0604020202020204" pitchFamily="34" charset="0"/>
                        </a:rPr>
                        <a:t>3.95</a:t>
                      </a:r>
                    </a:p>
                  </a:txBody>
                  <a:tcPr/>
                </a:tc>
                <a:tc>
                  <a:txBody>
                    <a:bodyPr/>
                    <a:lstStyle/>
                    <a:p>
                      <a:pPr algn="ctr"/>
                      <a:r>
                        <a:rPr lang="en-US" sz="2000" b="1" dirty="0">
                          <a:latin typeface="Arial" panose="020B0604020202020204" pitchFamily="34" charset="0"/>
                          <a:cs typeface="Arial" panose="020B0604020202020204" pitchFamily="34" charset="0"/>
                        </a:rPr>
                        <a:t>3.59</a:t>
                      </a:r>
                    </a:p>
                  </a:txBody>
                  <a:tcPr/>
                </a:tc>
                <a:tc>
                  <a:txBody>
                    <a:bodyPr/>
                    <a:lstStyle/>
                    <a:p>
                      <a:pPr algn="ctr"/>
                      <a:r>
                        <a:rPr lang="en-US" sz="2000" b="1" dirty="0">
                          <a:latin typeface="Arial" panose="020B0604020202020204" pitchFamily="34" charset="0"/>
                          <a:cs typeface="Arial" panose="020B0604020202020204" pitchFamily="34" charset="0"/>
                        </a:rPr>
                        <a:t>3.60</a:t>
                      </a:r>
                    </a:p>
                  </a:txBody>
                  <a:tcPr/>
                </a:tc>
                <a:tc>
                  <a:txBody>
                    <a:bodyPr/>
                    <a:lstStyle/>
                    <a:p>
                      <a:pPr algn="ctr"/>
                      <a:r>
                        <a:rPr lang="en-US" sz="2000" b="1" dirty="0">
                          <a:latin typeface="Arial" panose="020B0604020202020204" pitchFamily="34" charset="0"/>
                          <a:cs typeface="Arial" panose="020B0604020202020204" pitchFamily="34" charset="0"/>
                        </a:rPr>
                        <a:t>3.94</a:t>
                      </a:r>
                    </a:p>
                  </a:txBody>
                  <a:tcPr/>
                </a:tc>
                <a:extLst>
                  <a:ext uri="{0D108BD9-81ED-4DB2-BD59-A6C34878D82A}">
                    <a16:rowId xmlns:a16="http://schemas.microsoft.com/office/drawing/2014/main" val="1437123860"/>
                  </a:ext>
                </a:extLst>
              </a:tr>
              <a:tr h="5611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I support the use of  electronic voting for BOD &amp; Ref. </a:t>
                      </a:r>
                    </a:p>
                  </a:txBody>
                  <a:tcPr/>
                </a:tc>
                <a:tc>
                  <a:txBody>
                    <a:bodyPr/>
                    <a:lstStyle/>
                    <a:p>
                      <a:pPr algn="ctr"/>
                      <a:r>
                        <a:rPr lang="en-US" sz="2000" b="1" dirty="0">
                          <a:latin typeface="Arial" panose="020B0604020202020204" pitchFamily="34" charset="0"/>
                          <a:cs typeface="Arial" panose="020B0604020202020204" pitchFamily="34" charset="0"/>
                        </a:rPr>
                        <a:t>3.75</a:t>
                      </a:r>
                    </a:p>
                  </a:txBody>
                  <a:tcPr/>
                </a:tc>
                <a:tc>
                  <a:txBody>
                    <a:bodyPr/>
                    <a:lstStyle/>
                    <a:p>
                      <a:pPr algn="ctr"/>
                      <a:r>
                        <a:rPr lang="en-US" sz="2000" b="1" dirty="0">
                          <a:latin typeface="Arial" panose="020B0604020202020204" pitchFamily="34" charset="0"/>
                          <a:cs typeface="Arial" panose="020B0604020202020204" pitchFamily="34" charset="0"/>
                        </a:rPr>
                        <a:t>3.69</a:t>
                      </a:r>
                    </a:p>
                  </a:txBody>
                  <a:tcPr/>
                </a:tc>
                <a:tc>
                  <a:txBody>
                    <a:bodyPr/>
                    <a:lstStyle/>
                    <a:p>
                      <a:pPr algn="ctr"/>
                      <a:r>
                        <a:rPr lang="en-US" sz="2000" b="1" dirty="0">
                          <a:latin typeface="Arial" panose="020B0604020202020204" pitchFamily="34" charset="0"/>
                          <a:cs typeface="Arial" panose="020B0604020202020204" pitchFamily="34" charset="0"/>
                        </a:rPr>
                        <a:t>3.83</a:t>
                      </a:r>
                    </a:p>
                  </a:txBody>
                  <a:tcPr/>
                </a:tc>
                <a:tc>
                  <a:txBody>
                    <a:bodyPr/>
                    <a:lstStyle/>
                    <a:p>
                      <a:pPr algn="ctr"/>
                      <a:r>
                        <a:rPr lang="en-US" sz="2000" b="1" dirty="0">
                          <a:latin typeface="Arial" panose="020B0604020202020204" pitchFamily="34" charset="0"/>
                          <a:cs typeface="Arial" panose="020B0604020202020204" pitchFamily="34" charset="0"/>
                        </a:rPr>
                        <a:t>3.87</a:t>
                      </a:r>
                    </a:p>
                  </a:txBody>
                  <a:tcPr/>
                </a:tc>
                <a:tc>
                  <a:txBody>
                    <a:bodyPr/>
                    <a:lstStyle/>
                    <a:p>
                      <a:pPr algn="ctr"/>
                      <a:r>
                        <a:rPr lang="en-US" sz="2000" b="1" dirty="0">
                          <a:latin typeface="Arial" panose="020B0604020202020204" pitchFamily="34" charset="0"/>
                          <a:cs typeface="Arial" panose="020B0604020202020204" pitchFamily="34" charset="0"/>
                        </a:rPr>
                        <a:t>3.56</a:t>
                      </a:r>
                    </a:p>
                  </a:txBody>
                  <a:tcPr/>
                </a:tc>
                <a:extLst>
                  <a:ext uri="{0D108BD9-81ED-4DB2-BD59-A6C34878D82A}">
                    <a16:rowId xmlns:a16="http://schemas.microsoft.com/office/drawing/2014/main" val="3595790698"/>
                  </a:ext>
                </a:extLst>
              </a:tr>
              <a:tr h="509568">
                <a:tc>
                  <a:txBody>
                    <a:bodyPr/>
                    <a:lstStyle/>
                    <a:p>
                      <a:pPr algn="ctr"/>
                      <a:r>
                        <a:rPr lang="en-US" sz="2000" b="1" dirty="0">
                          <a:latin typeface="Arial" panose="020B0604020202020204" pitchFamily="34" charset="0"/>
                          <a:cs typeface="Arial" panose="020B0604020202020204" pitchFamily="34" charset="0"/>
                        </a:rPr>
                        <a:t>3</a:t>
                      </a:r>
                    </a:p>
                  </a:txBody>
                  <a:tcPr/>
                </a:tc>
                <a:tc>
                  <a:txBody>
                    <a:bodyPr/>
                    <a:lstStyle/>
                    <a:p>
                      <a:pPr algn="l"/>
                      <a:r>
                        <a:rPr lang="en-US" sz="2000" b="1" dirty="0">
                          <a:latin typeface="Arial" panose="020B0604020202020204" pitchFamily="34" charset="0"/>
                          <a:cs typeface="Arial" panose="020B0604020202020204" pitchFamily="34" charset="0"/>
                        </a:rPr>
                        <a:t>The premium paid for non-resident use of amenities is too low</a:t>
                      </a:r>
                    </a:p>
                  </a:txBody>
                  <a:tcPr/>
                </a:tc>
                <a:tc>
                  <a:txBody>
                    <a:bodyPr/>
                    <a:lstStyle/>
                    <a:p>
                      <a:pPr algn="ctr"/>
                      <a:r>
                        <a:rPr lang="en-US" sz="2000" b="1" dirty="0">
                          <a:latin typeface="Arial" panose="020B0604020202020204" pitchFamily="34" charset="0"/>
                          <a:cs typeface="Arial" panose="020B0604020202020204" pitchFamily="34" charset="0"/>
                        </a:rPr>
                        <a:t>3.69</a:t>
                      </a:r>
                    </a:p>
                  </a:txBody>
                  <a:tcPr/>
                </a:tc>
                <a:tc>
                  <a:txBody>
                    <a:bodyPr/>
                    <a:lstStyle/>
                    <a:p>
                      <a:pPr algn="ctr"/>
                      <a:r>
                        <a:rPr lang="en-US" sz="2000" b="1" dirty="0">
                          <a:latin typeface="Arial" panose="020B0604020202020204" pitchFamily="34" charset="0"/>
                          <a:cs typeface="Arial" panose="020B0604020202020204" pitchFamily="34" charset="0"/>
                        </a:rPr>
                        <a:t>3.73</a:t>
                      </a:r>
                    </a:p>
                  </a:txBody>
                  <a:tcPr/>
                </a:tc>
                <a:tc>
                  <a:txBody>
                    <a:bodyPr/>
                    <a:lstStyle/>
                    <a:p>
                      <a:pPr algn="ctr"/>
                      <a:r>
                        <a:rPr lang="en-US" sz="2000" b="1" dirty="0">
                          <a:latin typeface="Arial" panose="020B0604020202020204" pitchFamily="34" charset="0"/>
                          <a:cs typeface="Arial" panose="020B0604020202020204" pitchFamily="34" charset="0"/>
                        </a:rPr>
                        <a:t>3.63</a:t>
                      </a:r>
                    </a:p>
                  </a:txBody>
                  <a:tcPr/>
                </a:tc>
                <a:tc>
                  <a:txBody>
                    <a:bodyPr/>
                    <a:lstStyle/>
                    <a:p>
                      <a:pPr algn="ctr"/>
                      <a:r>
                        <a:rPr lang="en-US" sz="2000" b="1" dirty="0">
                          <a:latin typeface="Arial" panose="020B0604020202020204" pitchFamily="34" charset="0"/>
                          <a:cs typeface="Arial" panose="020B0604020202020204" pitchFamily="34" charset="0"/>
                        </a:rPr>
                        <a:t>3.50</a:t>
                      </a:r>
                    </a:p>
                  </a:txBody>
                  <a:tcPr/>
                </a:tc>
                <a:tc>
                  <a:txBody>
                    <a:bodyPr/>
                    <a:lstStyle/>
                    <a:p>
                      <a:pPr algn="ctr"/>
                      <a:r>
                        <a:rPr lang="en-US" sz="2000" b="1" dirty="0">
                          <a:latin typeface="Arial" panose="020B0604020202020204" pitchFamily="34" charset="0"/>
                          <a:cs typeface="Arial" panose="020B0604020202020204" pitchFamily="34" charset="0"/>
                        </a:rPr>
                        <a:t>3.69</a:t>
                      </a:r>
                    </a:p>
                  </a:txBody>
                  <a:tcPr/>
                </a:tc>
                <a:extLst>
                  <a:ext uri="{0D108BD9-81ED-4DB2-BD59-A6C34878D82A}">
                    <a16:rowId xmlns:a16="http://schemas.microsoft.com/office/drawing/2014/main" val="1733360917"/>
                  </a:ext>
                </a:extLst>
              </a:tr>
              <a:tr h="509568">
                <a:tc>
                  <a:txBody>
                    <a:bodyPr/>
                    <a:lstStyle/>
                    <a:p>
                      <a:pPr algn="ctr"/>
                      <a:r>
                        <a:rPr lang="en-US" sz="2000" b="1" dirty="0">
                          <a:latin typeface="Arial" panose="020B0604020202020204" pitchFamily="34" charset="0"/>
                          <a:cs typeface="Arial" panose="020B0604020202020204" pitchFamily="34" charset="0"/>
                        </a:rPr>
                        <a:t>4</a:t>
                      </a:r>
                    </a:p>
                  </a:txBody>
                  <a:tcPr/>
                </a:tc>
                <a:tc>
                  <a:txBody>
                    <a:bodyPr/>
                    <a:lstStyle/>
                    <a:p>
                      <a:pPr algn="l"/>
                      <a:r>
                        <a:rPr lang="en-US" sz="2000" b="1" dirty="0">
                          <a:latin typeface="Arial" panose="020B0604020202020204" pitchFamily="34" charset="0"/>
                          <a:cs typeface="Arial" panose="020B0604020202020204" pitchFamily="34" charset="0"/>
                        </a:rPr>
                        <a:t>OP should invest in improving current amenities</a:t>
                      </a:r>
                    </a:p>
                  </a:txBody>
                  <a:tcPr/>
                </a:tc>
                <a:tc>
                  <a:txBody>
                    <a:bodyPr/>
                    <a:lstStyle/>
                    <a:p>
                      <a:pPr algn="ctr"/>
                      <a:r>
                        <a:rPr lang="en-US" sz="2000" b="1" dirty="0">
                          <a:latin typeface="Arial" panose="020B0604020202020204" pitchFamily="34" charset="0"/>
                          <a:cs typeface="Arial" panose="020B0604020202020204" pitchFamily="34" charset="0"/>
                        </a:rPr>
                        <a:t>3.62</a:t>
                      </a:r>
                    </a:p>
                  </a:txBody>
                  <a:tcPr/>
                </a:tc>
                <a:tc>
                  <a:txBody>
                    <a:bodyPr/>
                    <a:lstStyle/>
                    <a:p>
                      <a:pPr algn="ctr"/>
                      <a:r>
                        <a:rPr lang="en-US" sz="2000" b="1" dirty="0">
                          <a:latin typeface="Arial" panose="020B0604020202020204" pitchFamily="34" charset="0"/>
                          <a:cs typeface="Arial" panose="020B0604020202020204" pitchFamily="34" charset="0"/>
                        </a:rPr>
                        <a:t>3.59</a:t>
                      </a:r>
                    </a:p>
                  </a:txBody>
                  <a:tcPr/>
                </a:tc>
                <a:tc>
                  <a:txBody>
                    <a:bodyPr/>
                    <a:lstStyle/>
                    <a:p>
                      <a:pPr algn="ctr"/>
                      <a:r>
                        <a:rPr lang="en-US" sz="2000" b="1" dirty="0">
                          <a:latin typeface="Arial" panose="020B0604020202020204" pitchFamily="34" charset="0"/>
                          <a:cs typeface="Arial" panose="020B0604020202020204" pitchFamily="34" charset="0"/>
                        </a:rPr>
                        <a:t>3.62</a:t>
                      </a:r>
                    </a:p>
                  </a:txBody>
                  <a:tcPr/>
                </a:tc>
                <a:tc>
                  <a:txBody>
                    <a:bodyPr/>
                    <a:lstStyle/>
                    <a:p>
                      <a:pPr algn="ctr"/>
                      <a:r>
                        <a:rPr lang="en-US" sz="2000" b="1" dirty="0">
                          <a:latin typeface="Arial" panose="020B0604020202020204" pitchFamily="34" charset="0"/>
                          <a:cs typeface="Arial" panose="020B0604020202020204" pitchFamily="34" charset="0"/>
                        </a:rPr>
                        <a:t>3.62</a:t>
                      </a:r>
                    </a:p>
                  </a:txBody>
                  <a:tcPr/>
                </a:tc>
                <a:tc>
                  <a:txBody>
                    <a:bodyPr/>
                    <a:lstStyle/>
                    <a:p>
                      <a:pPr algn="ctr"/>
                      <a:r>
                        <a:rPr lang="en-US" sz="2000" b="1" dirty="0">
                          <a:latin typeface="Arial" panose="020B0604020202020204" pitchFamily="34" charset="0"/>
                          <a:cs typeface="Arial" panose="020B0604020202020204" pitchFamily="34" charset="0"/>
                        </a:rPr>
                        <a:t>3.53</a:t>
                      </a:r>
                    </a:p>
                  </a:txBody>
                  <a:tcPr/>
                </a:tc>
                <a:extLst>
                  <a:ext uri="{0D108BD9-81ED-4DB2-BD59-A6C34878D82A}">
                    <a16:rowId xmlns:a16="http://schemas.microsoft.com/office/drawing/2014/main" val="290508318"/>
                  </a:ext>
                </a:extLst>
              </a:tr>
              <a:tr h="509568">
                <a:tc>
                  <a:txBody>
                    <a:bodyPr/>
                    <a:lstStyle/>
                    <a:p>
                      <a:pPr algn="ctr"/>
                      <a:r>
                        <a:rPr lang="en-US" sz="2000" b="1" dirty="0">
                          <a:latin typeface="Arial" panose="020B0604020202020204" pitchFamily="34" charset="0"/>
                          <a:cs typeface="Arial" panose="020B0604020202020204" pitchFamily="34" charset="0"/>
                        </a:rPr>
                        <a:t>5</a:t>
                      </a:r>
                    </a:p>
                  </a:txBody>
                  <a:tcPr/>
                </a:tc>
                <a:tc>
                  <a:txBody>
                    <a:bodyPr/>
                    <a:lstStyle/>
                    <a:p>
                      <a:pPr algn="l"/>
                      <a:r>
                        <a:rPr lang="en-US" sz="2000" b="1" dirty="0">
                          <a:latin typeface="Arial" panose="020B0604020202020204" pitchFamily="34" charset="0"/>
                          <a:cs typeface="Arial" panose="020B0604020202020204" pitchFamily="34" charset="0"/>
                        </a:rPr>
                        <a:t>I would support an increased enforcement of covenants &amp; regulations</a:t>
                      </a:r>
                    </a:p>
                  </a:txBody>
                  <a:tcPr/>
                </a:tc>
                <a:tc>
                  <a:txBody>
                    <a:bodyPr/>
                    <a:lstStyle/>
                    <a:p>
                      <a:pPr algn="ctr"/>
                      <a:r>
                        <a:rPr lang="en-US" sz="2000" b="1" dirty="0">
                          <a:latin typeface="Arial" panose="020B0604020202020204" pitchFamily="34" charset="0"/>
                          <a:cs typeface="Arial" panose="020B0604020202020204" pitchFamily="34" charset="0"/>
                        </a:rPr>
                        <a:t>3.60</a:t>
                      </a:r>
                    </a:p>
                  </a:txBody>
                  <a:tcPr/>
                </a:tc>
                <a:tc>
                  <a:txBody>
                    <a:bodyPr/>
                    <a:lstStyle/>
                    <a:p>
                      <a:pPr algn="ctr"/>
                      <a:r>
                        <a:rPr lang="en-US" sz="2000" b="1" dirty="0">
                          <a:latin typeface="Arial" panose="020B0604020202020204" pitchFamily="34" charset="0"/>
                          <a:cs typeface="Arial" panose="020B0604020202020204" pitchFamily="34" charset="0"/>
                        </a:rPr>
                        <a:t>3.69</a:t>
                      </a:r>
                    </a:p>
                  </a:txBody>
                  <a:tcPr/>
                </a:tc>
                <a:tc>
                  <a:txBody>
                    <a:bodyPr/>
                    <a:lstStyle/>
                    <a:p>
                      <a:pPr algn="ctr"/>
                      <a:r>
                        <a:rPr lang="en-US" sz="2000" b="1" dirty="0">
                          <a:latin typeface="Arial" panose="020B0604020202020204" pitchFamily="34" charset="0"/>
                          <a:cs typeface="Arial" panose="020B0604020202020204" pitchFamily="34" charset="0"/>
                        </a:rPr>
                        <a:t>3.46 </a:t>
                      </a:r>
                    </a:p>
                  </a:txBody>
                  <a:tcPr/>
                </a:tc>
                <a:tc>
                  <a:txBody>
                    <a:bodyPr/>
                    <a:lstStyle/>
                    <a:p>
                      <a:pPr algn="ctr"/>
                      <a:r>
                        <a:rPr lang="en-US" sz="2400" b="1" dirty="0">
                          <a:solidFill>
                            <a:srgbClr val="FF0000"/>
                          </a:solidFill>
                          <a:latin typeface="Arial" panose="020B0604020202020204" pitchFamily="34" charset="0"/>
                          <a:cs typeface="Arial" panose="020B0604020202020204" pitchFamily="34" charset="0"/>
                        </a:rPr>
                        <a:t>3.08*</a:t>
                      </a:r>
                    </a:p>
                  </a:txBody>
                  <a:tcPr/>
                </a:tc>
                <a:tc>
                  <a:txBody>
                    <a:bodyPr/>
                    <a:lstStyle/>
                    <a:p>
                      <a:pPr algn="ctr"/>
                      <a:r>
                        <a:rPr lang="en-US" sz="2000" b="1" dirty="0">
                          <a:solidFill>
                            <a:schemeClr val="tx1"/>
                          </a:solidFill>
                          <a:latin typeface="Arial" panose="020B0604020202020204" pitchFamily="34" charset="0"/>
                          <a:cs typeface="Arial" panose="020B0604020202020204" pitchFamily="34" charset="0"/>
                        </a:rPr>
                        <a:t>3.79</a:t>
                      </a:r>
                    </a:p>
                  </a:txBody>
                  <a:tcPr/>
                </a:tc>
                <a:extLst>
                  <a:ext uri="{0D108BD9-81ED-4DB2-BD59-A6C34878D82A}">
                    <a16:rowId xmlns:a16="http://schemas.microsoft.com/office/drawing/2014/main" val="4188578918"/>
                  </a:ext>
                </a:extLst>
              </a:tr>
            </a:tbl>
          </a:graphicData>
        </a:graphic>
      </p:graphicFrame>
      <p:sp>
        <p:nvSpPr>
          <p:cNvPr id="4" name="TextBox 3">
            <a:extLst>
              <a:ext uri="{FF2B5EF4-FFF2-40B4-BE49-F238E27FC236}">
                <a16:creationId xmlns:a16="http://schemas.microsoft.com/office/drawing/2014/main" id="{4345F976-C6A4-436D-8B5E-68165775AFD9}"/>
              </a:ext>
            </a:extLst>
          </p:cNvPr>
          <p:cNvSpPr txBox="1"/>
          <p:nvPr/>
        </p:nvSpPr>
        <p:spPr>
          <a:xfrm>
            <a:off x="8286305" y="6442541"/>
            <a:ext cx="3808415" cy="369332"/>
          </a:xfrm>
          <a:prstGeom prst="rect">
            <a:avLst/>
          </a:prstGeom>
          <a:noFill/>
        </p:spPr>
        <p:txBody>
          <a:bodyPr wrap="none" rtlCol="0">
            <a:spAutoFit/>
          </a:bodyPr>
          <a:lstStyle/>
          <a:p>
            <a:r>
              <a:rPr lang="en-US" dirty="0">
                <a:solidFill>
                  <a:schemeClr val="bg1"/>
                </a:solidFill>
              </a:rPr>
              <a:t>** 3.0 = Neutral; 4.0 = Slightly Agree</a:t>
            </a:r>
          </a:p>
        </p:txBody>
      </p:sp>
      <p:sp>
        <p:nvSpPr>
          <p:cNvPr id="8" name="TextBox 7">
            <a:extLst>
              <a:ext uri="{FF2B5EF4-FFF2-40B4-BE49-F238E27FC236}">
                <a16:creationId xmlns:a16="http://schemas.microsoft.com/office/drawing/2014/main" id="{EC1FA2CA-E137-4696-A3B0-2057089F875B}"/>
              </a:ext>
            </a:extLst>
          </p:cNvPr>
          <p:cNvSpPr txBox="1"/>
          <p:nvPr/>
        </p:nvSpPr>
        <p:spPr>
          <a:xfrm>
            <a:off x="673768" y="6176211"/>
            <a:ext cx="168689" cy="646331"/>
          </a:xfrm>
          <a:prstGeom prst="rect">
            <a:avLst/>
          </a:prstGeom>
          <a:noFill/>
        </p:spPr>
        <p:txBody>
          <a:bodyPr wrap="square" rtlCol="0">
            <a:spAutoFit/>
          </a:bodyPr>
          <a:lstStyle/>
          <a:p>
            <a:r>
              <a:rPr lang="en-US" dirty="0"/>
              <a:t>Tr</a:t>
            </a:r>
          </a:p>
        </p:txBody>
      </p:sp>
      <p:sp>
        <p:nvSpPr>
          <p:cNvPr id="9" name="TextBox 8">
            <a:extLst>
              <a:ext uri="{FF2B5EF4-FFF2-40B4-BE49-F238E27FC236}">
                <a16:creationId xmlns:a16="http://schemas.microsoft.com/office/drawing/2014/main" id="{B54479EC-A7B9-410A-8670-BA424F690EB4}"/>
              </a:ext>
            </a:extLst>
          </p:cNvPr>
          <p:cNvSpPr txBox="1"/>
          <p:nvPr/>
        </p:nvSpPr>
        <p:spPr>
          <a:xfrm>
            <a:off x="-333637" y="5177113"/>
            <a:ext cx="12553566" cy="1200329"/>
          </a:xfrm>
          <a:prstGeom prst="rect">
            <a:avLst/>
          </a:prstGeom>
          <a:noFill/>
        </p:spPr>
        <p:txBody>
          <a:bodyPr wrap="none" rtlCol="0">
            <a:spAutoFit/>
          </a:bodyPr>
          <a:lstStyle/>
          <a:p>
            <a:pPr algn="ctr"/>
            <a:r>
              <a:rPr lang="en-US" sz="2400" dirty="0">
                <a:latin typeface="Arial Black" panose="020B0A04020102020204" pitchFamily="34" charset="0"/>
              </a:rPr>
              <a:t>In General, the Level of Agreement Did Not Change Significantly</a:t>
            </a:r>
          </a:p>
          <a:p>
            <a:pPr algn="ctr"/>
            <a:r>
              <a:rPr lang="en-US" sz="2400" dirty="0">
                <a:latin typeface="Arial Black" panose="020B0A04020102020204" pitchFamily="34" charset="0"/>
              </a:rPr>
              <a:t> Across Demographic with Exception of Those &lt;50 had Significantly </a:t>
            </a:r>
          </a:p>
          <a:p>
            <a:pPr algn="ctr"/>
            <a:r>
              <a:rPr lang="en-US" sz="2400" dirty="0">
                <a:latin typeface="Arial Black" panose="020B0A04020102020204" pitchFamily="34" charset="0"/>
              </a:rPr>
              <a:t>Lower Agreement for Increased Enforcement of Covenants &amp; Regulations</a:t>
            </a:r>
          </a:p>
        </p:txBody>
      </p:sp>
      <p:sp>
        <p:nvSpPr>
          <p:cNvPr id="7" name="TextBox 6">
            <a:extLst>
              <a:ext uri="{FF2B5EF4-FFF2-40B4-BE49-F238E27FC236}">
                <a16:creationId xmlns:a16="http://schemas.microsoft.com/office/drawing/2014/main" id="{C82AA30B-9C34-4E99-AB5A-82E641E06299}"/>
              </a:ext>
            </a:extLst>
          </p:cNvPr>
          <p:cNvSpPr txBox="1"/>
          <p:nvPr/>
        </p:nvSpPr>
        <p:spPr>
          <a:xfrm>
            <a:off x="97280" y="6442541"/>
            <a:ext cx="3423822" cy="369332"/>
          </a:xfrm>
          <a:prstGeom prst="rect">
            <a:avLst/>
          </a:prstGeom>
          <a:noFill/>
        </p:spPr>
        <p:txBody>
          <a:bodyPr wrap="none" rtlCol="0">
            <a:spAutoFit/>
          </a:bodyPr>
          <a:lstStyle/>
          <a:p>
            <a:r>
              <a:rPr lang="en-US" dirty="0">
                <a:solidFill>
                  <a:schemeClr val="bg1"/>
                </a:solidFill>
              </a:rPr>
              <a:t>* Significantly different than Total</a:t>
            </a:r>
          </a:p>
        </p:txBody>
      </p:sp>
    </p:spTree>
    <p:extLst>
      <p:ext uri="{BB962C8B-B14F-4D97-AF65-F5344CB8AC3E}">
        <p14:creationId xmlns:p14="http://schemas.microsoft.com/office/powerpoint/2010/main" val="30799003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E1669-58FB-4B30-9B03-3F13B1EBC7D5}"/>
              </a:ext>
            </a:extLst>
          </p:cNvPr>
          <p:cNvSpPr txBox="1">
            <a:spLocks/>
          </p:cNvSpPr>
          <p:nvPr/>
        </p:nvSpPr>
        <p:spPr>
          <a:xfrm>
            <a:off x="0" y="69964"/>
            <a:ext cx="12192002" cy="1450757"/>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600" b="1" dirty="0">
                <a:latin typeface="Arial" panose="020B0604020202020204" pitchFamily="34" charset="0"/>
                <a:cs typeface="Arial" panose="020B0604020202020204" pitchFamily="34" charset="0"/>
              </a:rPr>
              <a:t>Level of Agreement</a:t>
            </a:r>
            <a:br>
              <a:rPr lang="en-US" sz="4000" b="1"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Q-8. Please rate your level of agreement with the following statements. (1=Strongly Disagree; 5=Strongly Agree)</a:t>
            </a:r>
          </a:p>
        </p:txBody>
      </p:sp>
      <p:graphicFrame>
        <p:nvGraphicFramePr>
          <p:cNvPr id="3" name="Table 4">
            <a:extLst>
              <a:ext uri="{FF2B5EF4-FFF2-40B4-BE49-F238E27FC236}">
                <a16:creationId xmlns:a16="http://schemas.microsoft.com/office/drawing/2014/main" id="{6C2A7FE5-8C9F-4D59-818B-0156559F2733}"/>
              </a:ext>
            </a:extLst>
          </p:cNvPr>
          <p:cNvGraphicFramePr>
            <a:graphicFrameLocks noGrp="1"/>
          </p:cNvGraphicFramePr>
          <p:nvPr/>
        </p:nvGraphicFramePr>
        <p:xfrm>
          <a:off x="152852" y="1387756"/>
          <a:ext cx="11580583" cy="2225040"/>
        </p:xfrm>
        <a:graphic>
          <a:graphicData uri="http://schemas.openxmlformats.org/drawingml/2006/table">
            <a:tbl>
              <a:tblPr firstRow="1" bandRow="1">
                <a:tableStyleId>{5C22544A-7EE6-4342-B048-85BDC9FD1C3A}</a:tableStyleId>
              </a:tblPr>
              <a:tblGrid>
                <a:gridCol w="913492">
                  <a:extLst>
                    <a:ext uri="{9D8B030D-6E8A-4147-A177-3AD203B41FA5}">
                      <a16:colId xmlns:a16="http://schemas.microsoft.com/office/drawing/2014/main" val="2100641239"/>
                    </a:ext>
                  </a:extLst>
                </a:gridCol>
                <a:gridCol w="5164571">
                  <a:extLst>
                    <a:ext uri="{9D8B030D-6E8A-4147-A177-3AD203B41FA5}">
                      <a16:colId xmlns:a16="http://schemas.microsoft.com/office/drawing/2014/main" val="3964036983"/>
                    </a:ext>
                  </a:extLst>
                </a:gridCol>
                <a:gridCol w="2182713">
                  <a:extLst>
                    <a:ext uri="{9D8B030D-6E8A-4147-A177-3AD203B41FA5}">
                      <a16:colId xmlns:a16="http://schemas.microsoft.com/office/drawing/2014/main" val="3502342836"/>
                    </a:ext>
                  </a:extLst>
                </a:gridCol>
                <a:gridCol w="3319807">
                  <a:extLst>
                    <a:ext uri="{9D8B030D-6E8A-4147-A177-3AD203B41FA5}">
                      <a16:colId xmlns:a16="http://schemas.microsoft.com/office/drawing/2014/main" val="3626576853"/>
                    </a:ext>
                  </a:extLst>
                </a:gridCol>
              </a:tblGrid>
              <a:tr h="212340">
                <a:tc>
                  <a:txBody>
                    <a:bodyPr/>
                    <a:lstStyle/>
                    <a:p>
                      <a:pPr algn="ctr"/>
                      <a:r>
                        <a:rPr lang="en-US" sz="2400" dirty="0"/>
                        <a:t>Rank</a:t>
                      </a:r>
                    </a:p>
                  </a:txBody>
                  <a:tcPr/>
                </a:tc>
                <a:tc>
                  <a:txBody>
                    <a:bodyPr/>
                    <a:lstStyle/>
                    <a:p>
                      <a:pPr algn="ctr"/>
                      <a:r>
                        <a:rPr lang="en-US" sz="2400" dirty="0"/>
                        <a:t>Statement</a:t>
                      </a:r>
                    </a:p>
                  </a:txBody>
                  <a:tcPr/>
                </a:tc>
                <a:tc>
                  <a:txBody>
                    <a:bodyPr/>
                    <a:lstStyle/>
                    <a:p>
                      <a:pPr algn="ctr"/>
                      <a:r>
                        <a:rPr lang="en-US" sz="2400" dirty="0"/>
                        <a:t>Weighted Average</a:t>
                      </a:r>
                    </a:p>
                  </a:txBody>
                  <a:tcPr/>
                </a:tc>
                <a:tc>
                  <a:txBody>
                    <a:bodyPr/>
                    <a:lstStyle/>
                    <a:p>
                      <a:pPr algn="ctr"/>
                      <a:r>
                        <a:rPr lang="en-US" sz="2400" dirty="0"/>
                        <a:t>% Slightly or </a:t>
                      </a:r>
                    </a:p>
                    <a:p>
                      <a:pPr algn="ctr"/>
                      <a:r>
                        <a:rPr lang="en-US" sz="2400" dirty="0"/>
                        <a:t>Strongly Agree</a:t>
                      </a:r>
                    </a:p>
                  </a:txBody>
                  <a:tcPr/>
                </a:tc>
                <a:extLst>
                  <a:ext uri="{0D108BD9-81ED-4DB2-BD59-A6C34878D82A}">
                    <a16:rowId xmlns:a16="http://schemas.microsoft.com/office/drawing/2014/main" val="2344859517"/>
                  </a:ext>
                </a:extLst>
              </a:tr>
              <a:tr h="509568">
                <a:tc>
                  <a:txBody>
                    <a:bodyPr/>
                    <a:lstStyle/>
                    <a:p>
                      <a:pPr algn="ctr"/>
                      <a:r>
                        <a:rPr lang="en-US" sz="2000" b="1" dirty="0">
                          <a:latin typeface="Arial" panose="020B0604020202020204" pitchFamily="34" charset="0"/>
                          <a:cs typeface="Arial" panose="020B0604020202020204" pitchFamily="34" charset="0"/>
                        </a:rPr>
                        <a:t>4</a:t>
                      </a:r>
                    </a:p>
                  </a:txBody>
                  <a:tcPr>
                    <a:solidFill>
                      <a:schemeClr val="bg1"/>
                    </a:solidFill>
                  </a:tcPr>
                </a:tc>
                <a:tc>
                  <a:txBody>
                    <a:bodyPr/>
                    <a:lstStyle/>
                    <a:p>
                      <a:pPr algn="l"/>
                      <a:r>
                        <a:rPr lang="en-US" sz="2000" b="1" dirty="0">
                          <a:latin typeface="Arial" panose="020B0604020202020204" pitchFamily="34" charset="0"/>
                          <a:cs typeface="Arial" panose="020B0604020202020204" pitchFamily="34" charset="0"/>
                        </a:rPr>
                        <a:t>OP should invest in improving current amenities</a:t>
                      </a:r>
                    </a:p>
                  </a:txBody>
                  <a:tcPr>
                    <a:solidFill>
                      <a:schemeClr val="bg1"/>
                    </a:solidFill>
                  </a:tcPr>
                </a:tc>
                <a:tc>
                  <a:txBody>
                    <a:bodyPr/>
                    <a:lstStyle/>
                    <a:p>
                      <a:pPr algn="ctr"/>
                      <a:r>
                        <a:rPr lang="en-US" sz="2000" b="1" dirty="0">
                          <a:latin typeface="Arial" panose="020B0604020202020204" pitchFamily="34" charset="0"/>
                          <a:cs typeface="Arial" panose="020B0604020202020204" pitchFamily="34" charset="0"/>
                        </a:rPr>
                        <a:t>3.62</a:t>
                      </a:r>
                    </a:p>
                  </a:txBody>
                  <a:tcPr>
                    <a:solidFill>
                      <a:schemeClr val="bg1"/>
                    </a:solidFill>
                  </a:tcPr>
                </a:tc>
                <a:tc>
                  <a:txBody>
                    <a:bodyPr/>
                    <a:lstStyle/>
                    <a:p>
                      <a:pPr algn="ctr"/>
                      <a:r>
                        <a:rPr lang="en-US" sz="2000" b="1" dirty="0">
                          <a:latin typeface="Arial" panose="020B0604020202020204" pitchFamily="34" charset="0"/>
                          <a:cs typeface="Arial" panose="020B0604020202020204" pitchFamily="34" charset="0"/>
                        </a:rPr>
                        <a:t>58.7</a:t>
                      </a:r>
                    </a:p>
                  </a:txBody>
                  <a:tcPr>
                    <a:solidFill>
                      <a:schemeClr val="bg1"/>
                    </a:solidFill>
                  </a:tcPr>
                </a:tc>
                <a:extLst>
                  <a:ext uri="{0D108BD9-81ED-4DB2-BD59-A6C34878D82A}">
                    <a16:rowId xmlns:a16="http://schemas.microsoft.com/office/drawing/2014/main" val="290508318"/>
                  </a:ext>
                </a:extLst>
              </a:tr>
              <a:tr h="509568">
                <a:tc>
                  <a:txBody>
                    <a:bodyPr/>
                    <a:lstStyle/>
                    <a:p>
                      <a:pPr algn="ctr"/>
                      <a:r>
                        <a:rPr lang="en-US" sz="2000" b="1" dirty="0">
                          <a:latin typeface="Arial" panose="020B0604020202020204" pitchFamily="34" charset="0"/>
                          <a:cs typeface="Arial" panose="020B0604020202020204" pitchFamily="34" charset="0"/>
                        </a:rPr>
                        <a:t>9</a:t>
                      </a:r>
                    </a:p>
                  </a:txBody>
                  <a:tcPr>
                    <a:solidFill>
                      <a:schemeClr val="bg1"/>
                    </a:solidFill>
                  </a:tcPr>
                </a:tc>
                <a:tc>
                  <a:txBody>
                    <a:bodyPr/>
                    <a:lstStyle/>
                    <a:p>
                      <a:pPr algn="l"/>
                      <a:r>
                        <a:rPr lang="en-US" sz="2000" b="1" dirty="0">
                          <a:latin typeface="Arial" panose="020B0604020202020204" pitchFamily="34" charset="0"/>
                          <a:cs typeface="Arial" panose="020B0604020202020204" pitchFamily="34" charset="0"/>
                        </a:rPr>
                        <a:t>Ocean Pines should invest in new amenities</a:t>
                      </a:r>
                    </a:p>
                  </a:txBody>
                  <a:tcPr>
                    <a:solidFill>
                      <a:schemeClr val="bg1"/>
                    </a:solidFill>
                  </a:tcPr>
                </a:tc>
                <a:tc>
                  <a:txBody>
                    <a:bodyPr/>
                    <a:lstStyle/>
                    <a:p>
                      <a:pPr algn="ctr"/>
                      <a:r>
                        <a:rPr lang="en-US" sz="2000" b="1" dirty="0">
                          <a:latin typeface="Arial" panose="020B0604020202020204" pitchFamily="34" charset="0"/>
                          <a:cs typeface="Arial" panose="020B0604020202020204" pitchFamily="34" charset="0"/>
                        </a:rPr>
                        <a:t>3.03</a:t>
                      </a:r>
                    </a:p>
                  </a:txBody>
                  <a:tcPr>
                    <a:solidFill>
                      <a:schemeClr val="bg1"/>
                    </a:solidFill>
                  </a:tcPr>
                </a:tc>
                <a:tc>
                  <a:txBody>
                    <a:bodyPr/>
                    <a:lstStyle/>
                    <a:p>
                      <a:pPr algn="ctr"/>
                      <a:r>
                        <a:rPr lang="en-US" sz="2000" b="1" dirty="0">
                          <a:latin typeface="Arial" panose="020B0604020202020204" pitchFamily="34" charset="0"/>
                          <a:cs typeface="Arial" panose="020B0604020202020204" pitchFamily="34" charset="0"/>
                        </a:rPr>
                        <a:t>35.7</a:t>
                      </a:r>
                    </a:p>
                  </a:txBody>
                  <a:tcPr>
                    <a:solidFill>
                      <a:schemeClr val="bg1"/>
                    </a:solidFill>
                  </a:tcPr>
                </a:tc>
                <a:extLst>
                  <a:ext uri="{0D108BD9-81ED-4DB2-BD59-A6C34878D82A}">
                    <a16:rowId xmlns:a16="http://schemas.microsoft.com/office/drawing/2014/main" val="4188578918"/>
                  </a:ext>
                </a:extLst>
              </a:tr>
            </a:tbl>
          </a:graphicData>
        </a:graphic>
      </p:graphicFrame>
      <p:sp>
        <p:nvSpPr>
          <p:cNvPr id="4" name="TextBox 3">
            <a:extLst>
              <a:ext uri="{FF2B5EF4-FFF2-40B4-BE49-F238E27FC236}">
                <a16:creationId xmlns:a16="http://schemas.microsoft.com/office/drawing/2014/main" id="{4345F976-C6A4-436D-8B5E-68165775AFD9}"/>
              </a:ext>
            </a:extLst>
          </p:cNvPr>
          <p:cNvSpPr txBox="1"/>
          <p:nvPr/>
        </p:nvSpPr>
        <p:spPr>
          <a:xfrm>
            <a:off x="464457" y="6509401"/>
            <a:ext cx="3673763" cy="369332"/>
          </a:xfrm>
          <a:prstGeom prst="rect">
            <a:avLst/>
          </a:prstGeom>
          <a:noFill/>
        </p:spPr>
        <p:txBody>
          <a:bodyPr wrap="none" rtlCol="0">
            <a:spAutoFit/>
          </a:bodyPr>
          <a:lstStyle/>
          <a:p>
            <a:r>
              <a:rPr lang="en-US" dirty="0">
                <a:solidFill>
                  <a:schemeClr val="bg1"/>
                </a:solidFill>
              </a:rPr>
              <a:t>* 3.0 = Neutral; 4.0 = Slightly Agree</a:t>
            </a:r>
          </a:p>
        </p:txBody>
      </p:sp>
      <p:sp>
        <p:nvSpPr>
          <p:cNvPr id="8" name="TextBox 7">
            <a:extLst>
              <a:ext uri="{FF2B5EF4-FFF2-40B4-BE49-F238E27FC236}">
                <a16:creationId xmlns:a16="http://schemas.microsoft.com/office/drawing/2014/main" id="{EC1FA2CA-E137-4696-A3B0-2057089F875B}"/>
              </a:ext>
            </a:extLst>
          </p:cNvPr>
          <p:cNvSpPr txBox="1"/>
          <p:nvPr/>
        </p:nvSpPr>
        <p:spPr>
          <a:xfrm>
            <a:off x="673768" y="6176211"/>
            <a:ext cx="168689" cy="646331"/>
          </a:xfrm>
          <a:prstGeom prst="rect">
            <a:avLst/>
          </a:prstGeom>
          <a:noFill/>
        </p:spPr>
        <p:txBody>
          <a:bodyPr wrap="square" rtlCol="0">
            <a:spAutoFit/>
          </a:bodyPr>
          <a:lstStyle/>
          <a:p>
            <a:r>
              <a:rPr lang="en-US" dirty="0"/>
              <a:t>Tr</a:t>
            </a:r>
          </a:p>
        </p:txBody>
      </p:sp>
      <p:sp>
        <p:nvSpPr>
          <p:cNvPr id="7" name="TextBox 6">
            <a:extLst>
              <a:ext uri="{FF2B5EF4-FFF2-40B4-BE49-F238E27FC236}">
                <a16:creationId xmlns:a16="http://schemas.microsoft.com/office/drawing/2014/main" id="{A947585B-E26C-4804-B2F4-730616F3BC96}"/>
              </a:ext>
            </a:extLst>
          </p:cNvPr>
          <p:cNvSpPr txBox="1"/>
          <p:nvPr/>
        </p:nvSpPr>
        <p:spPr>
          <a:xfrm>
            <a:off x="116258" y="4515089"/>
            <a:ext cx="12075742" cy="830997"/>
          </a:xfrm>
          <a:prstGeom prst="rect">
            <a:avLst/>
          </a:prstGeom>
          <a:noFill/>
        </p:spPr>
        <p:txBody>
          <a:bodyPr wrap="none" rtlCol="0">
            <a:spAutoFit/>
          </a:bodyPr>
          <a:lstStyle/>
          <a:p>
            <a:pPr algn="ctr"/>
            <a:r>
              <a:rPr lang="en-US" sz="2400" b="1" dirty="0">
                <a:latin typeface="Arial" panose="020B0604020202020204" pitchFamily="34" charset="0"/>
                <a:cs typeface="Arial" panose="020B0604020202020204" pitchFamily="34" charset="0"/>
              </a:rPr>
              <a:t>Conclusion: There was higher positive support for investing in current amenities </a:t>
            </a:r>
          </a:p>
          <a:p>
            <a:pPr algn="ctr"/>
            <a:r>
              <a:rPr lang="en-US" sz="2400" b="1" dirty="0">
                <a:latin typeface="Arial" panose="020B0604020202020204" pitchFamily="34" charset="0"/>
                <a:cs typeface="Arial" panose="020B0604020202020204" pitchFamily="34" charset="0"/>
              </a:rPr>
              <a:t>compared to investing in new ameniti</a:t>
            </a:r>
            <a:r>
              <a:rPr lang="en-US" sz="2400" dirty="0">
                <a:latin typeface="Arial Black" panose="020B0A04020102020204" pitchFamily="34" charset="0"/>
              </a:rPr>
              <a:t>es</a:t>
            </a:r>
          </a:p>
        </p:txBody>
      </p:sp>
    </p:spTree>
    <p:extLst>
      <p:ext uri="{BB962C8B-B14F-4D97-AF65-F5344CB8AC3E}">
        <p14:creationId xmlns:p14="http://schemas.microsoft.com/office/powerpoint/2010/main" val="25056094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18079-1011-4CF4-8E53-63F957670AF8}"/>
              </a:ext>
            </a:extLst>
          </p:cNvPr>
          <p:cNvSpPr txBox="1">
            <a:spLocks/>
          </p:cNvSpPr>
          <p:nvPr/>
        </p:nvSpPr>
        <p:spPr>
          <a:xfrm>
            <a:off x="224216" y="0"/>
            <a:ext cx="10311268" cy="1450757"/>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600" b="1" dirty="0">
                <a:latin typeface="Arial" panose="020B0604020202020204" pitchFamily="34" charset="0"/>
                <a:cs typeface="Arial" panose="020B0604020202020204" pitchFamily="34" charset="0"/>
              </a:rPr>
              <a:t>New or Improved Amenities and Services</a:t>
            </a:r>
            <a:br>
              <a:rPr lang="en-US" sz="40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Q-10. Please rate your interest in the following possible new and/or improved amenities or services. (1=Not Interested at All; 5=Extremely Interested)</a:t>
            </a:r>
            <a:endParaRPr lang="en-US" sz="2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1C6C884-525F-451F-802C-357A9E1816B2}"/>
              </a:ext>
            </a:extLst>
          </p:cNvPr>
          <p:cNvSpPr txBox="1"/>
          <p:nvPr/>
        </p:nvSpPr>
        <p:spPr>
          <a:xfrm>
            <a:off x="1575023" y="4163954"/>
            <a:ext cx="8878969" cy="2246769"/>
          </a:xfrm>
          <a:prstGeom prst="rect">
            <a:avLst/>
          </a:prstGeom>
          <a:noFill/>
        </p:spPr>
        <p:txBody>
          <a:bodyPr wrap="none" rtlCol="0">
            <a:spAutoFit/>
          </a:bodyPr>
          <a:lstStyle/>
          <a:p>
            <a:pPr algn="ctr"/>
            <a:r>
              <a:rPr lang="en-US" sz="2800" dirty="0">
                <a:latin typeface="Arial Black" panose="020B0A04020102020204" pitchFamily="34" charset="0"/>
                <a:cs typeface="Arial" panose="020B0604020202020204" pitchFamily="34" charset="0"/>
              </a:rPr>
              <a:t>Results were similar across demographics:</a:t>
            </a:r>
          </a:p>
          <a:p>
            <a:pPr algn="ctr"/>
            <a:r>
              <a:rPr lang="en-US" sz="2800" dirty="0">
                <a:latin typeface="Arial Black" panose="020B0A04020102020204" pitchFamily="34" charset="0"/>
                <a:cs typeface="Arial" panose="020B0604020202020204" pitchFamily="34" charset="0"/>
              </a:rPr>
              <a:t> Only Lukewarm Interest for any </a:t>
            </a:r>
          </a:p>
          <a:p>
            <a:pPr algn="ctr"/>
            <a:r>
              <a:rPr lang="en-US" sz="2800" dirty="0">
                <a:latin typeface="Arial Black" panose="020B0A04020102020204" pitchFamily="34" charset="0"/>
                <a:cs typeface="Arial" panose="020B0604020202020204" pitchFamily="34" charset="0"/>
              </a:rPr>
              <a:t>New/Improved Amenities or Services.  </a:t>
            </a:r>
          </a:p>
          <a:p>
            <a:pPr algn="ctr"/>
            <a:r>
              <a:rPr lang="en-US" sz="2800" dirty="0">
                <a:latin typeface="Arial Black" panose="020B0A04020102020204" pitchFamily="34" charset="0"/>
                <a:cs typeface="Arial" panose="020B0604020202020204" pitchFamily="34" charset="0"/>
              </a:rPr>
              <a:t>Top 3 Were Improved Walking &amp; Bike Paths, </a:t>
            </a:r>
          </a:p>
          <a:p>
            <a:pPr algn="ctr"/>
            <a:r>
              <a:rPr lang="en-US" sz="2800" dirty="0">
                <a:latin typeface="Arial Black" panose="020B0A04020102020204" pitchFamily="34" charset="0"/>
                <a:cs typeface="Arial" panose="020B0604020202020204" pitchFamily="34" charset="0"/>
              </a:rPr>
              <a:t>Fitness Center and Improved Street Lighting</a:t>
            </a:r>
          </a:p>
        </p:txBody>
      </p:sp>
      <p:graphicFrame>
        <p:nvGraphicFramePr>
          <p:cNvPr id="4" name="Table 4">
            <a:extLst>
              <a:ext uri="{FF2B5EF4-FFF2-40B4-BE49-F238E27FC236}">
                <a16:creationId xmlns:a16="http://schemas.microsoft.com/office/drawing/2014/main" id="{F8D6901B-BBA6-49D6-9F2C-8A3130974205}"/>
              </a:ext>
            </a:extLst>
          </p:cNvPr>
          <p:cNvGraphicFramePr>
            <a:graphicFrameLocks noGrp="1"/>
          </p:cNvGraphicFramePr>
          <p:nvPr/>
        </p:nvGraphicFramePr>
        <p:xfrm>
          <a:off x="224216" y="1302783"/>
          <a:ext cx="11580584" cy="3230880"/>
        </p:xfrm>
        <a:graphic>
          <a:graphicData uri="http://schemas.openxmlformats.org/drawingml/2006/table">
            <a:tbl>
              <a:tblPr firstRow="1" bandRow="1">
                <a:tableStyleId>{5C22544A-7EE6-4342-B048-85BDC9FD1C3A}</a:tableStyleId>
              </a:tblPr>
              <a:tblGrid>
                <a:gridCol w="814056">
                  <a:extLst>
                    <a:ext uri="{9D8B030D-6E8A-4147-A177-3AD203B41FA5}">
                      <a16:colId xmlns:a16="http://schemas.microsoft.com/office/drawing/2014/main" val="2100641239"/>
                    </a:ext>
                  </a:extLst>
                </a:gridCol>
                <a:gridCol w="2507969">
                  <a:extLst>
                    <a:ext uri="{9D8B030D-6E8A-4147-A177-3AD203B41FA5}">
                      <a16:colId xmlns:a16="http://schemas.microsoft.com/office/drawing/2014/main" val="3964036983"/>
                    </a:ext>
                  </a:extLst>
                </a:gridCol>
                <a:gridCol w="1412675">
                  <a:extLst>
                    <a:ext uri="{9D8B030D-6E8A-4147-A177-3AD203B41FA5}">
                      <a16:colId xmlns:a16="http://schemas.microsoft.com/office/drawing/2014/main" val="3502342836"/>
                    </a:ext>
                  </a:extLst>
                </a:gridCol>
                <a:gridCol w="1711471">
                  <a:extLst>
                    <a:ext uri="{9D8B030D-6E8A-4147-A177-3AD203B41FA5}">
                      <a16:colId xmlns:a16="http://schemas.microsoft.com/office/drawing/2014/main" val="3253788706"/>
                    </a:ext>
                  </a:extLst>
                </a:gridCol>
                <a:gridCol w="1711471">
                  <a:extLst>
                    <a:ext uri="{9D8B030D-6E8A-4147-A177-3AD203B41FA5}">
                      <a16:colId xmlns:a16="http://schemas.microsoft.com/office/drawing/2014/main" val="2303724911"/>
                    </a:ext>
                  </a:extLst>
                </a:gridCol>
                <a:gridCol w="1711471">
                  <a:extLst>
                    <a:ext uri="{9D8B030D-6E8A-4147-A177-3AD203B41FA5}">
                      <a16:colId xmlns:a16="http://schemas.microsoft.com/office/drawing/2014/main" val="4164579911"/>
                    </a:ext>
                  </a:extLst>
                </a:gridCol>
                <a:gridCol w="1711471">
                  <a:extLst>
                    <a:ext uri="{9D8B030D-6E8A-4147-A177-3AD203B41FA5}">
                      <a16:colId xmlns:a16="http://schemas.microsoft.com/office/drawing/2014/main" val="1749594298"/>
                    </a:ext>
                  </a:extLst>
                </a:gridCol>
              </a:tblGrid>
              <a:tr h="212340">
                <a:tc>
                  <a:txBody>
                    <a:bodyPr/>
                    <a:lstStyle/>
                    <a:p>
                      <a:pPr algn="ctr"/>
                      <a:r>
                        <a:rPr lang="en-US" sz="2000" dirty="0"/>
                        <a:t>Rank</a:t>
                      </a:r>
                    </a:p>
                  </a:txBody>
                  <a:tcPr/>
                </a:tc>
                <a:tc>
                  <a:txBody>
                    <a:bodyPr/>
                    <a:lstStyle/>
                    <a:p>
                      <a:pPr algn="ctr"/>
                      <a:r>
                        <a:rPr lang="en-US" sz="2000" dirty="0"/>
                        <a:t>New/Improved Amenity or Service</a:t>
                      </a:r>
                    </a:p>
                  </a:txBody>
                  <a:tcPr/>
                </a:tc>
                <a:tc>
                  <a:txBody>
                    <a:bodyPr/>
                    <a:lstStyle/>
                    <a:p>
                      <a:pPr algn="ctr"/>
                      <a:r>
                        <a:rPr lang="en-US" sz="2000" dirty="0"/>
                        <a:t>Total</a:t>
                      </a:r>
                    </a:p>
                  </a:txBody>
                  <a:tcPr/>
                </a:tc>
                <a:tc>
                  <a:txBody>
                    <a:bodyPr/>
                    <a:lstStyle/>
                    <a:p>
                      <a:pPr algn="ctr"/>
                      <a:r>
                        <a:rPr lang="en-US" sz="2000" dirty="0"/>
                        <a:t>Full Time</a:t>
                      </a:r>
                    </a:p>
                  </a:txBody>
                  <a:tcPr/>
                </a:tc>
                <a:tc>
                  <a:txBody>
                    <a:bodyPr/>
                    <a:lstStyle/>
                    <a:p>
                      <a:pPr algn="ctr"/>
                      <a:r>
                        <a:rPr lang="en-US" sz="2000" dirty="0"/>
                        <a:t>Part Time</a:t>
                      </a:r>
                    </a:p>
                  </a:txBody>
                  <a:tcPr/>
                </a:tc>
                <a:tc>
                  <a:txBody>
                    <a:bodyPr/>
                    <a:lstStyle/>
                    <a:p>
                      <a:pPr algn="ctr"/>
                      <a:r>
                        <a:rPr lang="en-US" sz="2000" dirty="0"/>
                        <a:t>&lt; 50 yrs.</a:t>
                      </a:r>
                    </a:p>
                  </a:txBody>
                  <a:tcPr/>
                </a:tc>
                <a:tc>
                  <a:txBody>
                    <a:bodyPr/>
                    <a:lstStyle/>
                    <a:p>
                      <a:pPr algn="ctr"/>
                      <a:r>
                        <a:rPr lang="en-US" sz="2000" dirty="0"/>
                        <a:t>&gt; 70 Yrs.</a:t>
                      </a:r>
                    </a:p>
                  </a:txBody>
                  <a:tcPr/>
                </a:tc>
                <a:extLst>
                  <a:ext uri="{0D108BD9-81ED-4DB2-BD59-A6C34878D82A}">
                    <a16:rowId xmlns:a16="http://schemas.microsoft.com/office/drawing/2014/main" val="2344859517"/>
                  </a:ext>
                </a:extLst>
              </a:tr>
              <a:tr h="509568">
                <a:tc>
                  <a:txBody>
                    <a:bodyPr/>
                    <a:lstStyle/>
                    <a:p>
                      <a:pPr algn="ctr"/>
                      <a:r>
                        <a:rPr lang="en-US" sz="2400" b="1" dirty="0">
                          <a:latin typeface="Arial" panose="020B0604020202020204" pitchFamily="34" charset="0"/>
                          <a:cs typeface="Arial" panose="020B0604020202020204" pitchFamily="34" charset="0"/>
                        </a:rPr>
                        <a:t>1</a:t>
                      </a:r>
                    </a:p>
                  </a:txBody>
                  <a:tcPr/>
                </a:tc>
                <a:tc>
                  <a:txBody>
                    <a:bodyPr/>
                    <a:lstStyle/>
                    <a:p>
                      <a:pPr algn="l"/>
                      <a:r>
                        <a:rPr lang="en-US" sz="2400" b="1" dirty="0">
                          <a:latin typeface="Arial" panose="020B0604020202020204" pitchFamily="34" charset="0"/>
                          <a:cs typeface="Arial" panose="020B0604020202020204" pitchFamily="34" charset="0"/>
                        </a:rPr>
                        <a:t>Improved Walking and Bike Paths</a:t>
                      </a:r>
                    </a:p>
                  </a:txBody>
                  <a:tcPr/>
                </a:tc>
                <a:tc>
                  <a:txBody>
                    <a:bodyPr/>
                    <a:lstStyle/>
                    <a:p>
                      <a:pPr algn="ctr"/>
                      <a:r>
                        <a:rPr lang="en-US" sz="2800" b="1" dirty="0">
                          <a:latin typeface="Arial" panose="020B0604020202020204" pitchFamily="34" charset="0"/>
                          <a:cs typeface="Arial" panose="020B0604020202020204" pitchFamily="34" charset="0"/>
                        </a:rPr>
                        <a:t>3.01</a:t>
                      </a:r>
                    </a:p>
                  </a:txBody>
                  <a:tcPr/>
                </a:tc>
                <a:tc>
                  <a:txBody>
                    <a:bodyPr/>
                    <a:lstStyle/>
                    <a:p>
                      <a:pPr algn="ctr"/>
                      <a:r>
                        <a:rPr lang="en-US" sz="2800" b="1" dirty="0">
                          <a:latin typeface="Arial" panose="020B0604020202020204" pitchFamily="34" charset="0"/>
                          <a:cs typeface="Arial" panose="020B0604020202020204" pitchFamily="34" charset="0"/>
                        </a:rPr>
                        <a:t>3.03</a:t>
                      </a:r>
                    </a:p>
                  </a:txBody>
                  <a:tcPr/>
                </a:tc>
                <a:tc>
                  <a:txBody>
                    <a:bodyPr/>
                    <a:lstStyle/>
                    <a:p>
                      <a:pPr algn="ctr"/>
                      <a:r>
                        <a:rPr lang="en-US" sz="2800" b="1" dirty="0">
                          <a:latin typeface="Arial" panose="020B0604020202020204" pitchFamily="34" charset="0"/>
                          <a:cs typeface="Arial" panose="020B0604020202020204" pitchFamily="34" charset="0"/>
                        </a:rPr>
                        <a:t>2.99</a:t>
                      </a:r>
                    </a:p>
                  </a:txBody>
                  <a:tcPr/>
                </a:tc>
                <a:tc>
                  <a:txBody>
                    <a:bodyPr/>
                    <a:lstStyle/>
                    <a:p>
                      <a:pPr algn="ctr"/>
                      <a:r>
                        <a:rPr lang="en-US" sz="2800" b="1" dirty="0">
                          <a:solidFill>
                            <a:schemeClr val="tx1"/>
                          </a:solidFill>
                          <a:latin typeface="Arial" panose="020B0604020202020204" pitchFamily="34" charset="0"/>
                          <a:cs typeface="Arial" panose="020B0604020202020204" pitchFamily="34" charset="0"/>
                        </a:rPr>
                        <a:t>3.18*</a:t>
                      </a:r>
                    </a:p>
                  </a:txBody>
                  <a:tcPr/>
                </a:tc>
                <a:tc>
                  <a:txBody>
                    <a:bodyPr/>
                    <a:lstStyle/>
                    <a:p>
                      <a:pPr algn="ctr"/>
                      <a:r>
                        <a:rPr lang="en-US" sz="2800" b="1" dirty="0">
                          <a:solidFill>
                            <a:schemeClr val="tx1"/>
                          </a:solidFill>
                          <a:latin typeface="Arial" panose="020B0604020202020204" pitchFamily="34" charset="0"/>
                          <a:cs typeface="Arial" panose="020B0604020202020204" pitchFamily="34" charset="0"/>
                        </a:rPr>
                        <a:t>2.72</a:t>
                      </a:r>
                    </a:p>
                  </a:txBody>
                  <a:tcPr/>
                </a:tc>
                <a:extLst>
                  <a:ext uri="{0D108BD9-81ED-4DB2-BD59-A6C34878D82A}">
                    <a16:rowId xmlns:a16="http://schemas.microsoft.com/office/drawing/2014/main" val="2849829415"/>
                  </a:ext>
                </a:extLst>
              </a:tr>
              <a:tr h="509568">
                <a:tc>
                  <a:txBody>
                    <a:bodyPr/>
                    <a:lstStyle/>
                    <a:p>
                      <a:pPr algn="ctr"/>
                      <a:r>
                        <a:rPr lang="en-US" sz="2400" b="1" dirty="0">
                          <a:latin typeface="Arial" panose="020B0604020202020204" pitchFamily="34" charset="0"/>
                          <a:cs typeface="Arial" panose="020B0604020202020204" pitchFamily="34" charset="0"/>
                        </a:rPr>
                        <a:t>2</a:t>
                      </a:r>
                    </a:p>
                  </a:txBody>
                  <a:tcPr/>
                </a:tc>
                <a:tc>
                  <a:txBody>
                    <a:bodyPr/>
                    <a:lstStyle/>
                    <a:p>
                      <a:pPr algn="l"/>
                      <a:r>
                        <a:rPr lang="en-US" sz="2400" b="1" dirty="0">
                          <a:latin typeface="Arial" panose="020B0604020202020204" pitchFamily="34" charset="0"/>
                          <a:cs typeface="Arial" panose="020B0604020202020204" pitchFamily="34" charset="0"/>
                        </a:rPr>
                        <a:t>Fitness Center</a:t>
                      </a:r>
                    </a:p>
                  </a:txBody>
                  <a:tcPr/>
                </a:tc>
                <a:tc>
                  <a:txBody>
                    <a:bodyPr/>
                    <a:lstStyle/>
                    <a:p>
                      <a:pPr algn="ctr"/>
                      <a:r>
                        <a:rPr lang="en-US" sz="2800" b="1" dirty="0">
                          <a:latin typeface="Arial" panose="020B0604020202020204" pitchFamily="34" charset="0"/>
                          <a:cs typeface="Arial" panose="020B0604020202020204" pitchFamily="34" charset="0"/>
                        </a:rPr>
                        <a:t>2.99</a:t>
                      </a:r>
                    </a:p>
                  </a:txBody>
                  <a:tcPr/>
                </a:tc>
                <a:tc>
                  <a:txBody>
                    <a:bodyPr/>
                    <a:lstStyle/>
                    <a:p>
                      <a:pPr algn="ctr"/>
                      <a:r>
                        <a:rPr lang="en-US" sz="2800" b="1" dirty="0">
                          <a:latin typeface="Arial" panose="020B0604020202020204" pitchFamily="34" charset="0"/>
                          <a:cs typeface="Arial" panose="020B0604020202020204" pitchFamily="34" charset="0"/>
                        </a:rPr>
                        <a:t>3.0</a:t>
                      </a:r>
                    </a:p>
                  </a:txBody>
                  <a:tcPr/>
                </a:tc>
                <a:tc>
                  <a:txBody>
                    <a:bodyPr/>
                    <a:lstStyle/>
                    <a:p>
                      <a:pPr algn="ctr"/>
                      <a:r>
                        <a:rPr lang="en-US" sz="2800" b="1" dirty="0">
                          <a:latin typeface="Arial" panose="020B0604020202020204" pitchFamily="34" charset="0"/>
                          <a:cs typeface="Arial" panose="020B0604020202020204" pitchFamily="34" charset="0"/>
                        </a:rPr>
                        <a:t>2.96</a:t>
                      </a:r>
                    </a:p>
                  </a:txBody>
                  <a:tcPr/>
                </a:tc>
                <a:tc>
                  <a:txBody>
                    <a:bodyPr/>
                    <a:lstStyle/>
                    <a:p>
                      <a:pPr algn="ctr"/>
                      <a:r>
                        <a:rPr lang="en-US" sz="2800" b="1" dirty="0">
                          <a:solidFill>
                            <a:schemeClr val="tx1"/>
                          </a:solidFill>
                          <a:latin typeface="Arial" panose="020B0604020202020204" pitchFamily="34" charset="0"/>
                          <a:cs typeface="Arial" panose="020B0604020202020204" pitchFamily="34" charset="0"/>
                        </a:rPr>
                        <a:t>3.28*</a:t>
                      </a:r>
                    </a:p>
                  </a:txBody>
                  <a:tcPr/>
                </a:tc>
                <a:tc>
                  <a:txBody>
                    <a:bodyPr/>
                    <a:lstStyle/>
                    <a:p>
                      <a:pPr algn="ctr"/>
                      <a:r>
                        <a:rPr lang="en-US" sz="2800" b="1" dirty="0">
                          <a:solidFill>
                            <a:schemeClr val="tx1"/>
                          </a:solidFill>
                          <a:latin typeface="Arial" panose="020B0604020202020204" pitchFamily="34" charset="0"/>
                          <a:cs typeface="Arial" panose="020B0604020202020204" pitchFamily="34" charset="0"/>
                        </a:rPr>
                        <a:t>2.61</a:t>
                      </a:r>
                    </a:p>
                  </a:txBody>
                  <a:tcPr/>
                </a:tc>
                <a:extLst>
                  <a:ext uri="{0D108BD9-81ED-4DB2-BD59-A6C34878D82A}">
                    <a16:rowId xmlns:a16="http://schemas.microsoft.com/office/drawing/2014/main" val="1437123860"/>
                  </a:ext>
                </a:extLst>
              </a:tr>
              <a:tr h="5611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Improved Street Lighting</a:t>
                      </a:r>
                    </a:p>
                  </a:txBody>
                  <a:tcPr/>
                </a:tc>
                <a:tc>
                  <a:txBody>
                    <a:bodyPr/>
                    <a:lstStyle/>
                    <a:p>
                      <a:pPr algn="ctr"/>
                      <a:r>
                        <a:rPr lang="en-US" sz="2800" b="1" dirty="0">
                          <a:latin typeface="Arial" panose="020B0604020202020204" pitchFamily="34" charset="0"/>
                          <a:cs typeface="Arial" panose="020B0604020202020204" pitchFamily="34" charset="0"/>
                        </a:rPr>
                        <a:t>2.90</a:t>
                      </a:r>
                    </a:p>
                  </a:txBody>
                  <a:tcPr/>
                </a:tc>
                <a:tc>
                  <a:txBody>
                    <a:bodyPr/>
                    <a:lstStyle/>
                    <a:p>
                      <a:pPr algn="ctr"/>
                      <a:r>
                        <a:rPr lang="en-US" sz="2800" b="1" dirty="0">
                          <a:latin typeface="Arial" panose="020B0604020202020204" pitchFamily="34" charset="0"/>
                          <a:cs typeface="Arial" panose="020B0604020202020204" pitchFamily="34" charset="0"/>
                        </a:rPr>
                        <a:t>2.98</a:t>
                      </a:r>
                    </a:p>
                  </a:txBody>
                  <a:tcPr/>
                </a:tc>
                <a:tc>
                  <a:txBody>
                    <a:bodyPr/>
                    <a:lstStyle/>
                    <a:p>
                      <a:pPr algn="ctr"/>
                      <a:r>
                        <a:rPr lang="en-US" sz="2800" b="1" dirty="0">
                          <a:latin typeface="Arial" panose="020B0604020202020204" pitchFamily="34" charset="0"/>
                          <a:cs typeface="Arial" panose="020B0604020202020204" pitchFamily="34" charset="0"/>
                        </a:rPr>
                        <a:t>2.79</a:t>
                      </a:r>
                    </a:p>
                  </a:txBody>
                  <a:tcPr/>
                </a:tc>
                <a:tc>
                  <a:txBody>
                    <a:bodyPr/>
                    <a:lstStyle/>
                    <a:p>
                      <a:pPr algn="ctr"/>
                      <a:r>
                        <a:rPr lang="en-US" sz="2800" b="1" dirty="0">
                          <a:latin typeface="Arial" panose="020B0604020202020204" pitchFamily="34" charset="0"/>
                          <a:cs typeface="Arial" panose="020B0604020202020204" pitchFamily="34" charset="0"/>
                        </a:rPr>
                        <a:t>3.04</a:t>
                      </a:r>
                    </a:p>
                  </a:txBody>
                  <a:tcPr/>
                </a:tc>
                <a:tc>
                  <a:txBody>
                    <a:bodyPr/>
                    <a:lstStyle/>
                    <a:p>
                      <a:pPr algn="ctr"/>
                      <a:r>
                        <a:rPr lang="en-US" sz="2800" b="1" dirty="0">
                          <a:latin typeface="Arial" panose="020B0604020202020204" pitchFamily="34" charset="0"/>
                          <a:cs typeface="Arial" panose="020B0604020202020204" pitchFamily="34" charset="0"/>
                        </a:rPr>
                        <a:t>2.87</a:t>
                      </a:r>
                    </a:p>
                  </a:txBody>
                  <a:tcPr/>
                </a:tc>
                <a:extLst>
                  <a:ext uri="{0D108BD9-81ED-4DB2-BD59-A6C34878D82A}">
                    <a16:rowId xmlns:a16="http://schemas.microsoft.com/office/drawing/2014/main" val="3595790698"/>
                  </a:ext>
                </a:extLst>
              </a:tr>
            </a:tbl>
          </a:graphicData>
        </a:graphic>
      </p:graphicFrame>
      <p:sp>
        <p:nvSpPr>
          <p:cNvPr id="5" name="TextBox 4">
            <a:extLst>
              <a:ext uri="{FF2B5EF4-FFF2-40B4-BE49-F238E27FC236}">
                <a16:creationId xmlns:a16="http://schemas.microsoft.com/office/drawing/2014/main" id="{2F516969-1D5A-4511-BCCD-D54DA9DE9990}"/>
              </a:ext>
            </a:extLst>
          </p:cNvPr>
          <p:cNvSpPr txBox="1"/>
          <p:nvPr/>
        </p:nvSpPr>
        <p:spPr>
          <a:xfrm>
            <a:off x="405987" y="6410723"/>
            <a:ext cx="3761799" cy="369332"/>
          </a:xfrm>
          <a:prstGeom prst="rect">
            <a:avLst/>
          </a:prstGeom>
          <a:noFill/>
        </p:spPr>
        <p:txBody>
          <a:bodyPr wrap="none" rtlCol="0">
            <a:spAutoFit/>
          </a:bodyPr>
          <a:lstStyle/>
          <a:p>
            <a:r>
              <a:rPr lang="en-US" dirty="0">
                <a:solidFill>
                  <a:schemeClr val="bg1"/>
                </a:solidFill>
              </a:rPr>
              <a:t>* Not Significantly Different vs. Total</a:t>
            </a:r>
          </a:p>
        </p:txBody>
      </p:sp>
    </p:spTree>
    <p:extLst>
      <p:ext uri="{BB962C8B-B14F-4D97-AF65-F5344CB8AC3E}">
        <p14:creationId xmlns:p14="http://schemas.microsoft.com/office/powerpoint/2010/main" val="40215516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9887A-9604-49C8-A54C-D10527B9BFE5}"/>
              </a:ext>
            </a:extLst>
          </p:cNvPr>
          <p:cNvSpPr txBox="1">
            <a:spLocks/>
          </p:cNvSpPr>
          <p:nvPr/>
        </p:nvSpPr>
        <p:spPr>
          <a:xfrm>
            <a:off x="490236" y="83265"/>
            <a:ext cx="10058400" cy="748567"/>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600" b="1" dirty="0">
                <a:latin typeface="Arial" panose="020B0604020202020204" pitchFamily="34" charset="0"/>
                <a:cs typeface="Arial" panose="020B0604020202020204" pitchFamily="34" charset="0"/>
              </a:rPr>
              <a:t>Benchmarking Property Values</a:t>
            </a:r>
          </a:p>
        </p:txBody>
      </p:sp>
      <p:graphicFrame>
        <p:nvGraphicFramePr>
          <p:cNvPr id="3" name="Content Placeholder 6">
            <a:extLst>
              <a:ext uri="{FF2B5EF4-FFF2-40B4-BE49-F238E27FC236}">
                <a16:creationId xmlns:a16="http://schemas.microsoft.com/office/drawing/2014/main" id="{DE0A1842-E12C-43F1-A9D1-0A87EF57E076}"/>
              </a:ext>
            </a:extLst>
          </p:cNvPr>
          <p:cNvGraphicFramePr>
            <a:graphicFrameLocks/>
          </p:cNvGraphicFramePr>
          <p:nvPr/>
        </p:nvGraphicFramePr>
        <p:xfrm>
          <a:off x="1049547" y="810882"/>
          <a:ext cx="10492595" cy="401990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5456715F-F2A9-4054-95BE-ABEC31DF1CF6}"/>
              </a:ext>
            </a:extLst>
          </p:cNvPr>
          <p:cNvSpPr txBox="1"/>
          <p:nvPr/>
        </p:nvSpPr>
        <p:spPr>
          <a:xfrm>
            <a:off x="381257" y="4830791"/>
            <a:ext cx="11720196" cy="1569660"/>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Conclusion: Ocean Pines Has More Affordable Housing Options With Property </a:t>
            </a:r>
          </a:p>
          <a:p>
            <a:r>
              <a:rPr lang="en-US" sz="2400" b="1" dirty="0">
                <a:latin typeface="Arial" panose="020B0604020202020204" pitchFamily="34" charset="0"/>
                <a:cs typeface="Arial" panose="020B0604020202020204" pitchFamily="34" charset="0"/>
              </a:rPr>
              <a:t>Values Increasing at a 10-year CAGR of 4.6% &amp; More Recently at 11.6% CAGR.</a:t>
            </a:r>
          </a:p>
          <a:p>
            <a:r>
              <a:rPr lang="en-US" sz="2400" b="1" dirty="0">
                <a:latin typeface="Arial" panose="020B0604020202020204" pitchFamily="34" charset="0"/>
                <a:cs typeface="Arial" panose="020B0604020202020204" pitchFamily="34" charset="0"/>
              </a:rPr>
              <a:t>Sea Colony has Experienced a Similar Recent 3-year CAGR While Bayside Avg.</a:t>
            </a:r>
          </a:p>
          <a:p>
            <a:r>
              <a:rPr lang="en-US" sz="2400" b="1" dirty="0">
                <a:latin typeface="Arial" panose="020B0604020202020204" pitchFamily="34" charset="0"/>
                <a:cs typeface="Arial" panose="020B0604020202020204" pitchFamily="34" charset="0"/>
              </a:rPr>
              <a:t>Values Have Declined*</a:t>
            </a:r>
          </a:p>
        </p:txBody>
      </p:sp>
      <p:sp>
        <p:nvSpPr>
          <p:cNvPr id="6" name="TextBox 5">
            <a:extLst>
              <a:ext uri="{FF2B5EF4-FFF2-40B4-BE49-F238E27FC236}">
                <a16:creationId xmlns:a16="http://schemas.microsoft.com/office/drawing/2014/main" id="{0EEAC574-5BAD-43DD-89AB-B09846B55791}"/>
              </a:ext>
            </a:extLst>
          </p:cNvPr>
          <p:cNvSpPr txBox="1"/>
          <p:nvPr/>
        </p:nvSpPr>
        <p:spPr>
          <a:xfrm>
            <a:off x="84507" y="6437405"/>
            <a:ext cx="1930080" cy="369332"/>
          </a:xfrm>
          <a:prstGeom prst="rect">
            <a:avLst/>
          </a:prstGeom>
          <a:noFill/>
        </p:spPr>
        <p:txBody>
          <a:bodyPr wrap="none" rtlCol="0">
            <a:spAutoFit/>
          </a:bodyPr>
          <a:lstStyle/>
          <a:p>
            <a:r>
              <a:rPr lang="en-US" dirty="0">
                <a:solidFill>
                  <a:schemeClr val="bg1"/>
                </a:solidFill>
              </a:rPr>
              <a:t>Source: MLS Data</a:t>
            </a:r>
          </a:p>
        </p:txBody>
      </p:sp>
      <p:sp>
        <p:nvSpPr>
          <p:cNvPr id="7" name="TextBox 6">
            <a:extLst>
              <a:ext uri="{FF2B5EF4-FFF2-40B4-BE49-F238E27FC236}">
                <a16:creationId xmlns:a16="http://schemas.microsoft.com/office/drawing/2014/main" id="{B74A4B11-E3A8-4485-A046-FF40306751F3}"/>
              </a:ext>
            </a:extLst>
          </p:cNvPr>
          <p:cNvSpPr txBox="1"/>
          <p:nvPr/>
        </p:nvSpPr>
        <p:spPr>
          <a:xfrm>
            <a:off x="4865298" y="6370710"/>
            <a:ext cx="5630772" cy="461665"/>
          </a:xfrm>
          <a:prstGeom prst="rect">
            <a:avLst/>
          </a:prstGeom>
          <a:noFill/>
        </p:spPr>
        <p:txBody>
          <a:bodyPr wrap="none" rtlCol="0">
            <a:spAutoFit/>
          </a:bodyPr>
          <a:lstStyle/>
          <a:p>
            <a:pPr marL="285750" indent="-285750">
              <a:buFont typeface="Arial" panose="020B0604020202020204" pitchFamily="34" charset="0"/>
              <a:buChar char="•"/>
            </a:pPr>
            <a:r>
              <a:rPr lang="en-US" sz="1200" dirty="0">
                <a:solidFill>
                  <a:schemeClr val="bg1"/>
                </a:solidFill>
              </a:rPr>
              <a:t>Note that average values are based on average closing price and can be driven </a:t>
            </a:r>
          </a:p>
          <a:p>
            <a:r>
              <a:rPr lang="en-US" sz="1200" dirty="0">
                <a:solidFill>
                  <a:schemeClr val="bg1"/>
                </a:solidFill>
              </a:rPr>
              <a:t>       by more sales of higher or lower priced houses</a:t>
            </a:r>
          </a:p>
        </p:txBody>
      </p:sp>
    </p:spTree>
    <p:extLst>
      <p:ext uri="{BB962C8B-B14F-4D97-AF65-F5344CB8AC3E}">
        <p14:creationId xmlns:p14="http://schemas.microsoft.com/office/powerpoint/2010/main" val="25686477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a:extLst>
              <a:ext uri="{FF2B5EF4-FFF2-40B4-BE49-F238E27FC236}">
                <a16:creationId xmlns:a16="http://schemas.microsoft.com/office/drawing/2014/main" id="{778B4D2B-039B-406B-BC04-8240C976365B}"/>
              </a:ext>
            </a:extLst>
          </p:cNvPr>
          <p:cNvGraphicFramePr>
            <a:graphicFrameLocks/>
          </p:cNvGraphicFramePr>
          <p:nvPr/>
        </p:nvGraphicFramePr>
        <p:xfrm>
          <a:off x="648390" y="810882"/>
          <a:ext cx="10058400" cy="426447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6B424F7E-07DC-4EF7-BC59-083264656D76}"/>
              </a:ext>
            </a:extLst>
          </p:cNvPr>
          <p:cNvSpPr txBox="1"/>
          <p:nvPr/>
        </p:nvSpPr>
        <p:spPr>
          <a:xfrm>
            <a:off x="1181270" y="5299643"/>
            <a:ext cx="10096418" cy="1015663"/>
          </a:xfrm>
          <a:prstGeom prst="rect">
            <a:avLst/>
          </a:prstGeom>
          <a:noFill/>
        </p:spPr>
        <p:txBody>
          <a:bodyPr wrap="none" rtlCol="0">
            <a:spAutoFit/>
          </a:bodyPr>
          <a:lstStyle/>
          <a:p>
            <a:pPr algn="ctr"/>
            <a:r>
              <a:rPr lang="en-US" sz="2000" b="1" dirty="0">
                <a:latin typeface="Arial" panose="020B0604020202020204" pitchFamily="34" charset="0"/>
                <a:cs typeface="Arial" panose="020B0604020202020204" pitchFamily="34" charset="0"/>
              </a:rPr>
              <a:t>Conclusion: General Administration is the largest bucket of spending in “other.”  </a:t>
            </a:r>
          </a:p>
          <a:p>
            <a:pPr algn="ctr"/>
            <a:r>
              <a:rPr lang="en-US" sz="2000" b="1" dirty="0">
                <a:latin typeface="Arial" panose="020B0604020202020204" pitchFamily="34" charset="0"/>
                <a:cs typeface="Arial" panose="020B0604020202020204" pitchFamily="34" charset="0"/>
              </a:rPr>
              <a:t>These costs are partially offset by Other Revenue Including Franchise Fees,</a:t>
            </a:r>
          </a:p>
          <a:p>
            <a:pPr algn="ctr"/>
            <a:r>
              <a:rPr lang="en-US" sz="2000" b="1" dirty="0">
                <a:latin typeface="Arial" panose="020B0604020202020204" pitchFamily="34" charset="0"/>
                <a:cs typeface="Arial" panose="020B0604020202020204" pitchFamily="34" charset="0"/>
              </a:rPr>
              <a:t> Delinquent Fees, Advertising Revenue, etc.)</a:t>
            </a:r>
          </a:p>
        </p:txBody>
      </p:sp>
      <p:sp>
        <p:nvSpPr>
          <p:cNvPr id="4" name="TextBox 3">
            <a:extLst>
              <a:ext uri="{FF2B5EF4-FFF2-40B4-BE49-F238E27FC236}">
                <a16:creationId xmlns:a16="http://schemas.microsoft.com/office/drawing/2014/main" id="{2072A0D1-81ED-491C-A7BE-F0C07D663F1C}"/>
              </a:ext>
            </a:extLst>
          </p:cNvPr>
          <p:cNvSpPr txBox="1"/>
          <p:nvPr/>
        </p:nvSpPr>
        <p:spPr>
          <a:xfrm>
            <a:off x="310551" y="212982"/>
            <a:ext cx="5878532" cy="646331"/>
          </a:xfrm>
          <a:prstGeom prst="rect">
            <a:avLst/>
          </a:prstGeom>
          <a:noFill/>
        </p:spPr>
        <p:txBody>
          <a:bodyPr wrap="none" rtlCol="0">
            <a:spAutoFit/>
          </a:bodyPr>
          <a:lstStyle/>
          <a:p>
            <a:r>
              <a:rPr lang="en-US" sz="3600" b="1" dirty="0">
                <a:latin typeface="Arial" panose="020B0604020202020204" pitchFamily="34" charset="0"/>
                <a:cs typeface="Arial" panose="020B0604020202020204" pitchFamily="34" charset="0"/>
              </a:rPr>
              <a:t>“All Other” Cost Breakout</a:t>
            </a:r>
          </a:p>
        </p:txBody>
      </p:sp>
    </p:spTree>
    <p:extLst>
      <p:ext uri="{BB962C8B-B14F-4D97-AF65-F5344CB8AC3E}">
        <p14:creationId xmlns:p14="http://schemas.microsoft.com/office/powerpoint/2010/main" val="30342950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3BB17-B07E-4A45-87A6-3547382F098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Previous Survey-Top Concerns</a:t>
            </a:r>
          </a:p>
        </p:txBody>
      </p:sp>
      <p:sp>
        <p:nvSpPr>
          <p:cNvPr id="3" name="Content Placeholder 2">
            <a:extLst>
              <a:ext uri="{FF2B5EF4-FFF2-40B4-BE49-F238E27FC236}">
                <a16:creationId xmlns:a16="http://schemas.microsoft.com/office/drawing/2014/main" id="{B5A4870F-AC49-4A7F-B216-C2A24F093990}"/>
              </a:ext>
            </a:extLst>
          </p:cNvPr>
          <p:cNvSpPr>
            <a:spLocks noGrp="1"/>
          </p:cNvSpPr>
          <p:nvPr>
            <p:ph idx="1"/>
          </p:nvPr>
        </p:nvSpPr>
        <p:spPr/>
        <p:txBody>
          <a:bodyPr/>
          <a:lstStyle/>
          <a:p>
            <a:pPr marL="342900" marR="0" lvl="0" indent="-342900">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Drainage</a:t>
            </a:r>
          </a:p>
          <a:p>
            <a:pPr marL="342900" marR="0" lvl="0" indent="-342900">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Board Conduct</a:t>
            </a:r>
          </a:p>
          <a:p>
            <a:pPr marL="342900" marR="0" lvl="0" indent="-342900">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Communication</a:t>
            </a:r>
          </a:p>
          <a:p>
            <a:pPr marL="342900" marR="0" lvl="0" indent="-342900">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Unkempt Properties and Guidelines for Rental Properties</a:t>
            </a:r>
          </a:p>
          <a:p>
            <a:pPr marL="342900" marR="0" lvl="0" indent="-342900">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Upkeep of OPA Facilities</a:t>
            </a:r>
          </a:p>
          <a:p>
            <a:pPr marL="342900" marR="0" lvl="0" indent="-342900">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Road Repair and Maintenance</a:t>
            </a:r>
          </a:p>
          <a:p>
            <a:pPr marL="342900" marR="0" lvl="0" indent="-342900">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Mediacom</a:t>
            </a:r>
          </a:p>
          <a:p>
            <a:endParaRPr lang="en-US" dirty="0"/>
          </a:p>
        </p:txBody>
      </p:sp>
    </p:spTree>
    <p:extLst>
      <p:ext uri="{BB962C8B-B14F-4D97-AF65-F5344CB8AC3E}">
        <p14:creationId xmlns:p14="http://schemas.microsoft.com/office/powerpoint/2010/main" val="3938257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C7BC4-90D7-4E89-BC9B-75B0BFF65FD0}"/>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Background-Strategic Planning Process</a:t>
            </a:r>
          </a:p>
        </p:txBody>
      </p:sp>
      <p:sp>
        <p:nvSpPr>
          <p:cNvPr id="3" name="Content Placeholder 2">
            <a:extLst>
              <a:ext uri="{FF2B5EF4-FFF2-40B4-BE49-F238E27FC236}">
                <a16:creationId xmlns:a16="http://schemas.microsoft.com/office/drawing/2014/main" id="{4CB79CF5-1EA9-4F0A-9F12-5CFA6696F329}"/>
              </a:ext>
            </a:extLst>
          </p:cNvPr>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Assessment of Situation </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  What is happening ?</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  Why is it happening (cause and effect) ?</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  Fact based vs. opinion </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  What are the conclusions ?</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  What are the implications ?</a:t>
            </a:r>
          </a:p>
        </p:txBody>
      </p:sp>
      <p:sp>
        <p:nvSpPr>
          <p:cNvPr id="4" name="TextBox 3">
            <a:extLst>
              <a:ext uri="{FF2B5EF4-FFF2-40B4-BE49-F238E27FC236}">
                <a16:creationId xmlns:a16="http://schemas.microsoft.com/office/drawing/2014/main" id="{5401E2CE-EAC9-448A-BABE-69234D61257D}"/>
              </a:ext>
            </a:extLst>
          </p:cNvPr>
          <p:cNvSpPr txBox="1"/>
          <p:nvPr/>
        </p:nvSpPr>
        <p:spPr>
          <a:xfrm>
            <a:off x="432549" y="5407427"/>
            <a:ext cx="11559383" cy="461665"/>
          </a:xfrm>
          <a:prstGeom prst="rect">
            <a:avLst/>
          </a:prstGeom>
          <a:noFill/>
        </p:spPr>
        <p:txBody>
          <a:bodyPr wrap="none" rtlCol="0">
            <a:spAutoFit/>
          </a:bodyPr>
          <a:lstStyle/>
          <a:p>
            <a:r>
              <a:rPr lang="en-US" dirty="0"/>
              <a:t> </a:t>
            </a:r>
            <a:r>
              <a:rPr lang="en-US" sz="2400" b="1" dirty="0">
                <a:latin typeface="Arial" panose="020B0604020202020204" pitchFamily="34" charset="0"/>
                <a:cs typeface="Arial" panose="020B0604020202020204" pitchFamily="34" charset="0"/>
              </a:rPr>
              <a:t>A good situation assessment should indicate what needs to be accomplished</a:t>
            </a:r>
          </a:p>
        </p:txBody>
      </p:sp>
    </p:spTree>
    <p:extLst>
      <p:ext uri="{BB962C8B-B14F-4D97-AF65-F5344CB8AC3E}">
        <p14:creationId xmlns:p14="http://schemas.microsoft.com/office/powerpoint/2010/main" val="59601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9AB9F7-62FC-436C-BBBD-0C514ABEFCF6}"/>
              </a:ext>
            </a:extLst>
          </p:cNvPr>
          <p:cNvSpPr txBox="1"/>
          <p:nvPr/>
        </p:nvSpPr>
        <p:spPr>
          <a:xfrm>
            <a:off x="1866900" y="2074910"/>
            <a:ext cx="8458200" cy="1938992"/>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“Without data, you’re just another person with an opinion.”</a:t>
            </a:r>
          </a:p>
          <a:p>
            <a:r>
              <a:rPr lang="en-US" sz="2800" dirty="0">
                <a:latin typeface="Times New Roman" panose="02020603050405020304" pitchFamily="18" charset="0"/>
                <a:cs typeface="Times New Roman" panose="02020603050405020304" pitchFamily="18" charset="0"/>
              </a:rPr>
              <a:t>		</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a:latin typeface="Arial" panose="020B0604020202020204" pitchFamily="34" charset="0"/>
                <a:cs typeface="Arial" panose="020B0604020202020204" pitchFamily="34" charset="0"/>
              </a:rPr>
              <a:t>W. Edwards Deming</a:t>
            </a:r>
          </a:p>
        </p:txBody>
      </p:sp>
    </p:spTree>
    <p:extLst>
      <p:ext uri="{BB962C8B-B14F-4D97-AF65-F5344CB8AC3E}">
        <p14:creationId xmlns:p14="http://schemas.microsoft.com/office/powerpoint/2010/main" val="1219598688"/>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060915_Dawn_PPT_Template">
  <a:themeElements>
    <a:clrScheme name="Custom 129">
      <a:dk1>
        <a:srgbClr val="452718"/>
      </a:dk1>
      <a:lt1>
        <a:srgbClr val="FFFFFF"/>
      </a:lt1>
      <a:dk2>
        <a:srgbClr val="E89F30"/>
      </a:dk2>
      <a:lt2>
        <a:srgbClr val="DF6421"/>
      </a:lt2>
      <a:accent1>
        <a:srgbClr val="C72627"/>
      </a:accent1>
      <a:accent2>
        <a:srgbClr val="F7CC48"/>
      </a:accent2>
      <a:accent3>
        <a:srgbClr val="694A3C"/>
      </a:accent3>
      <a:accent4>
        <a:srgbClr val="4D9334"/>
      </a:accent4>
      <a:accent5>
        <a:srgbClr val="4E8CD1"/>
      </a:accent5>
      <a:accent6>
        <a:srgbClr val="B1D4A5"/>
      </a:accent6>
      <a:hlink>
        <a:srgbClr val="0000FF"/>
      </a:hlink>
      <a:folHlink>
        <a:srgbClr val="0000FF"/>
      </a:folHlink>
    </a:clrScheme>
    <a:fontScheme name="Dawn">
      <a:majorFont>
        <a:latin typeface="Trebuchet MS"/>
        <a:ea typeface="ＭＳ Ｐゴシック"/>
        <a:cs typeface="ＭＳ Ｐゴシック"/>
      </a:majorFont>
      <a:minorFont>
        <a:latin typeface="Trebuchet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solidFill>
          <a:schemeClr val="accent1"/>
        </a:solidFill>
        <a:ln w="12700" cap="flat" cmpd="sng" algn="ctr">
          <a:solidFill>
            <a:schemeClr val="tx1"/>
          </a:solidFill>
          <a:prstDash val="solid"/>
          <a:round/>
          <a:headEnd type="none" w="med" len="med"/>
          <a:tailEnd type="none" w="med" len="med"/>
        </a:ln>
        <a:effectLst/>
      </a:spPr>
      <a:bodyPr/>
      <a:lstStyle/>
    </a:lnDef>
    <a:txDef>
      <a:spPr>
        <a:noFill/>
      </a:spPr>
      <a:bodyPr wrap="square" lIns="0" tIns="0" rIns="0" bIns="0" rtlCol="0">
        <a:noAutofit/>
      </a:bodyPr>
      <a:lstStyle>
        <a:defPPr>
          <a:defRPr sz="1800" dirty="0" err="1" smtClean="0">
            <a:latin typeface="+mj-lt"/>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ew Dawn PPT Template - 2015 Final.pptx [Read-Only]" id="{EC163DDC-F276-4C82-B314-3AEC01CA84CE}" vid="{05892E1A-AFA4-4CF4-AAE3-6CC3235B52E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{1CDFD932-9643-4A16-851B-D3CC8C99283F}tf56160789_win32</Template>
  <TotalTime>16071</TotalTime>
  <Words>6843</Words>
  <Application>Microsoft Office PowerPoint</Application>
  <PresentationFormat>Widescreen</PresentationFormat>
  <Paragraphs>1458</Paragraphs>
  <Slides>78</Slides>
  <Notes>14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78</vt:i4>
      </vt:variant>
    </vt:vector>
  </HeadingPairs>
  <TitlesOfParts>
    <vt:vector size="92" baseType="lpstr">
      <vt:lpstr>Arial</vt:lpstr>
      <vt:lpstr>Arial Black</vt:lpstr>
      <vt:lpstr>Bookman Old Style</vt:lpstr>
      <vt:lpstr>Calibri</vt:lpstr>
      <vt:lpstr>Courier New</vt:lpstr>
      <vt:lpstr>Franklin Gothic Book</vt:lpstr>
      <vt:lpstr>Lucida Grande</vt:lpstr>
      <vt:lpstr>Symbol</vt:lpstr>
      <vt:lpstr>Tahoma</vt:lpstr>
      <vt:lpstr>Times New Roman</vt:lpstr>
      <vt:lpstr>Trebuchet MS</vt:lpstr>
      <vt:lpstr>Wingdings</vt:lpstr>
      <vt:lpstr>1_RetrospectVTI</vt:lpstr>
      <vt:lpstr>060915_Dawn_PPT_Template</vt:lpstr>
      <vt:lpstr> Ocean Pines Strategic Planning Advisory Committee Situation Analysis  3/29 BOD Work-Session   </vt:lpstr>
      <vt:lpstr>BOD Work-Session Objectives</vt:lpstr>
      <vt:lpstr>Agenda</vt:lpstr>
      <vt:lpstr>Strategic Planning Advisory Committee</vt:lpstr>
      <vt:lpstr>PowerPoint Presentation</vt:lpstr>
      <vt:lpstr>PowerPoint Presentation</vt:lpstr>
      <vt:lpstr>PowerPoint Presentation</vt:lpstr>
      <vt:lpstr>Background-Strategic Planning Process</vt:lpstr>
      <vt:lpstr>PowerPoint Presentation</vt:lpstr>
      <vt:lpstr>Assessment of Situation </vt:lpstr>
      <vt:lpstr>Category-Benchmarking Other Communities</vt:lpstr>
      <vt:lpstr>PowerPoint Presentation</vt:lpstr>
      <vt:lpstr>Assessment of Situation</vt:lpstr>
      <vt:lpstr>Community-Ocean Pines &amp; Worcester County Census Data</vt:lpstr>
      <vt:lpstr>Community-Ocean Pines Safety/Crime Rates</vt:lpstr>
      <vt:lpstr>PowerPoint Presentation</vt:lpstr>
      <vt:lpstr>PowerPoint Presentation</vt:lpstr>
      <vt:lpstr>Assessment of Situation</vt:lpstr>
      <vt:lpstr>Survey Results</vt:lpstr>
      <vt:lpstr>Analyzing Results of the Property Owner Survey</vt:lpstr>
      <vt:lpstr>PowerPoint Presentation</vt:lpstr>
      <vt:lpstr>Assessment of Situation</vt:lpstr>
      <vt:lpstr>Satisfaction Q3: Overall, how satisfied are you being an Ocean Pines property owner or resident?(1 = Not Satisfied at All; 5 = Extremely Satisfied)</vt:lpstr>
      <vt:lpstr>PowerPoint Presentation</vt:lpstr>
      <vt:lpstr>What is most important? </vt:lpstr>
      <vt:lpstr>How is Ocean Pines Currently Meeting Expectations? Q5. As a property owner or resident, please rate how Ocean Pines is currently meeting your expectations with regard to the following? (1=Significantly Below Expectations; 5=Significantly Above Expectations)</vt:lpstr>
      <vt:lpstr>How is Ocean Pines Currently Meeting Expectations? Q5. As a property owner or resident, please rate how Ocean Pines is currently meeting your expectations with regard to the following? (1=Significantly Below Expectations; 5=Significantly Above Expectations)</vt:lpstr>
      <vt:lpstr>What is the gap between what is most important &amp; how Ocean Pines is currently meeting expectations? </vt:lpstr>
      <vt:lpstr>Assessment of Situation</vt:lpstr>
      <vt:lpstr>Top Issues/Challenges to Address Q7. Please rate how important the following Ocean Pines challenges/ opportunities are to you? (1=Not Important at All; 5= Extremely Important)</vt:lpstr>
      <vt:lpstr>Core Values </vt:lpstr>
      <vt:lpstr>Assessment of Situation</vt:lpstr>
      <vt:lpstr>PowerPoint Presentation</vt:lpstr>
      <vt:lpstr>PowerPoint Presentation</vt:lpstr>
      <vt:lpstr>Assessment of Situation</vt:lpstr>
      <vt:lpstr>PowerPoint Presentation</vt:lpstr>
      <vt:lpstr>PowerPoint Presentation</vt:lpstr>
      <vt:lpstr>Amenities</vt:lpstr>
      <vt:lpstr>Amenities If you have used any of the following Ocean Pines amenities in the past 6 months, please rate your level of satisfaction for each amenity that you have used. If you have not used the specific amenity, simply check “I have not used this amenity.”  1= Not Satisfied at All, 5= Extremely Satisfied</vt:lpstr>
      <vt:lpstr>Amenities If you have used any of the following Ocean Pines amenities in the past 6 months, please rate your level of satisfaction for each amenity that you have used. If you have not used the specific amenity, simply check “I have not used this amenity.”  1= Not Satisfied at All, 5= Extremely Satisfied</vt:lpstr>
      <vt:lpstr>Assessment of Situation Agenda</vt:lpstr>
      <vt:lpstr>Conclusions &amp; Implications Summary</vt:lpstr>
      <vt:lpstr>Conclusions &amp; Implications Summary</vt:lpstr>
      <vt:lpstr>Conclusions &amp; Implications Summary</vt:lpstr>
      <vt:lpstr>Agenda</vt:lpstr>
      <vt:lpstr>Feedback on Situation Analysis Initial Draft</vt:lpstr>
      <vt:lpstr>Comments/Questions/Feedback</vt:lpstr>
      <vt:lpstr>Comments/Questions/Feedback</vt:lpstr>
      <vt:lpstr>Agenda</vt:lpstr>
      <vt:lpstr>Comments/Questions/Feedback</vt:lpstr>
      <vt:lpstr>Agenda</vt:lpstr>
      <vt:lpstr>Long-Term (5 year) Goals</vt:lpstr>
      <vt:lpstr>Brainstorm on Long-Term Goals </vt:lpstr>
      <vt:lpstr>Importance of Aligning Goals to Analysis</vt:lpstr>
      <vt:lpstr>Brainstorm on Long-Term Goals </vt:lpstr>
      <vt:lpstr>Brainstorm on Long-Term Goals </vt:lpstr>
      <vt:lpstr>Brainstorm on Long-Term Goals </vt:lpstr>
      <vt:lpstr>Brainstorm on Long-Term Goals </vt:lpstr>
      <vt:lpstr>Agenda</vt:lpstr>
      <vt:lpstr>Ocean Pines Proposed Strategic Planning Timeline</vt:lpstr>
      <vt:lpstr>2019 Artisanal Objective &amp; Plans</vt:lpstr>
      <vt:lpstr>Next Steps </vt:lpstr>
      <vt:lpstr>Agenda</vt:lpstr>
      <vt:lpstr>Public Comments </vt:lpstr>
      <vt:lpstr>PowerPoint Presentation</vt:lpstr>
      <vt:lpstr>Appendix</vt:lpstr>
      <vt:lpstr>What is most important? </vt:lpstr>
      <vt:lpstr>  How is Ocean Pines Currently Meeting Expectations? Q5. As a property owner or resident, please rate how Ocean Pines is currently meeting your expectations with regard to the following? (1=Significantly Below Expectations; 5=Significantly Above Expectations)</vt:lpstr>
      <vt:lpstr>What is the gap between what is most important &amp; how Ocean Pines is currently meeting expectations? </vt:lpstr>
      <vt:lpstr>Core Values </vt:lpstr>
      <vt:lpstr>Top Issues/Challenges to Address Q7. Please rate how important the following Ocean Pines challenges/ opportunities are to you? (1=Not Important at All; 5= Extremely Important)</vt:lpstr>
      <vt:lpstr>PowerPoint Presentation</vt:lpstr>
      <vt:lpstr>PowerPoint Presentation</vt:lpstr>
      <vt:lpstr>PowerPoint Presentation</vt:lpstr>
      <vt:lpstr>PowerPoint Presentation</vt:lpstr>
      <vt:lpstr>PowerPoint Presentation</vt:lpstr>
      <vt:lpstr>PowerPoint Presentation</vt:lpstr>
      <vt:lpstr>Previous Survey-Top 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Bernard McGorry</dc:creator>
  <cp:lastModifiedBy>Bernard McGorry</cp:lastModifiedBy>
  <cp:revision>131</cp:revision>
  <cp:lastPrinted>2022-03-28T21:24:00Z</cp:lastPrinted>
  <dcterms:created xsi:type="dcterms:W3CDTF">2021-03-24T16:35:33Z</dcterms:created>
  <dcterms:modified xsi:type="dcterms:W3CDTF">2022-03-29T01:08:04Z</dcterms:modified>
</cp:coreProperties>
</file>