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6.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0" r:id="rId2"/>
  </p:sldMasterIdLst>
  <p:notesMasterIdLst>
    <p:notesMasterId r:id="rId39"/>
  </p:notesMasterIdLst>
  <p:sldIdLst>
    <p:sldId id="399" r:id="rId3"/>
    <p:sldId id="1297" r:id="rId4"/>
    <p:sldId id="1365" r:id="rId5"/>
    <p:sldId id="1310" r:id="rId6"/>
    <p:sldId id="1338" r:id="rId7"/>
    <p:sldId id="1331" r:id="rId8"/>
    <p:sldId id="1333" r:id="rId9"/>
    <p:sldId id="1377" r:id="rId10"/>
    <p:sldId id="1341" r:id="rId11"/>
    <p:sldId id="1373" r:id="rId12"/>
    <p:sldId id="1374" r:id="rId13"/>
    <p:sldId id="262" r:id="rId14"/>
    <p:sldId id="1320" r:id="rId15"/>
    <p:sldId id="1375" r:id="rId16"/>
    <p:sldId id="1336" r:id="rId17"/>
    <p:sldId id="1361" r:id="rId18"/>
    <p:sldId id="1376" r:id="rId19"/>
    <p:sldId id="1315" r:id="rId20"/>
    <p:sldId id="1351" r:id="rId21"/>
    <p:sldId id="1343" r:id="rId22"/>
    <p:sldId id="1342" r:id="rId23"/>
    <p:sldId id="1316" r:id="rId24"/>
    <p:sldId id="1317" r:id="rId25"/>
    <p:sldId id="1318" r:id="rId26"/>
    <p:sldId id="1344" r:id="rId27"/>
    <p:sldId id="1322" r:id="rId28"/>
    <p:sldId id="1337" r:id="rId29"/>
    <p:sldId id="1354" r:id="rId30"/>
    <p:sldId id="1347" r:id="rId31"/>
    <p:sldId id="1345" r:id="rId32"/>
    <p:sldId id="1346" r:id="rId33"/>
    <p:sldId id="1348" r:id="rId34"/>
    <p:sldId id="1349" r:id="rId35"/>
    <p:sldId id="1350" r:id="rId36"/>
    <p:sldId id="1335" r:id="rId37"/>
    <p:sldId id="1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6" autoAdjust="0"/>
    <p:restoredTop sz="86395" autoAdjust="0"/>
  </p:normalViewPr>
  <p:slideViewPr>
    <p:cSldViewPr snapToGrid="0">
      <p:cViewPr varScale="1">
        <p:scale>
          <a:sx n="56" d="100"/>
          <a:sy n="56" d="100"/>
        </p:scale>
        <p:origin x="1296" y="42"/>
      </p:cViewPr>
      <p:guideLst/>
    </p:cSldViewPr>
  </p:slideViewPr>
  <p:outlineViewPr>
    <p:cViewPr>
      <p:scale>
        <a:sx n="33" d="100"/>
        <a:sy n="33" d="100"/>
      </p:scale>
      <p:origin x="0" y="-19308"/>
    </p:cViewPr>
  </p:outlineViewPr>
  <p:notesTextViewPr>
    <p:cViewPr>
      <p:scale>
        <a:sx n="1" d="1"/>
        <a:sy n="1" d="1"/>
      </p:scale>
      <p:origin x="0" y="0"/>
    </p:cViewPr>
  </p:notesTextViewPr>
  <p:sorterViewPr>
    <p:cViewPr varScale="1">
      <p:scale>
        <a:sx n="1" d="1"/>
        <a:sy n="1" d="1"/>
      </p:scale>
      <p:origin x="0" y="-2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50.352"/>
    </inkml:context>
    <inkml:brush xml:id="br0">
      <inkml:brushProperty name="width" value="0.1" units="cm"/>
      <inkml:brushProperty name="height" value="0.1"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01.787"/>
    </inkml:context>
    <inkml:brush xml:id="br0">
      <inkml:brushProperty name="width" value="0.1" units="cm"/>
      <inkml:brushProperty name="height" value="0.1" units="cm"/>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14.341"/>
    </inkml:context>
    <inkml:brush xml:id="br0">
      <inkml:brushProperty name="width" value="0.05" units="cm"/>
      <inkml:brushProperty name="height" value="0.05"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2:38.612"/>
    </inkml:context>
    <inkml:brush xml:id="br0">
      <inkml:brushProperty name="width" value="0.1" units="cm"/>
      <inkml:brushProperty name="height" value="0.1" units="cm"/>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7.475"/>
    </inkml:context>
    <inkml:brush xml:id="br0">
      <inkml:brushProperty name="width" value="0.05" units="cm"/>
      <inkml:brushProperty name="height" value="0.05" units="cm"/>
    </inkml:brush>
  </inkml:definitions>
  <inkml:trace contextRef="#ctx0" brushRef="#br0">1 0 24575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8.780"/>
    </inkml:context>
    <inkml:brush xml:id="br0">
      <inkml:brushProperty name="width" value="0.05" units="cm"/>
      <inkml:brushProperty name="height" value="0.05" units="cm"/>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9.805"/>
    </inkml:context>
    <inkml:brush xml:id="br0">
      <inkml:brushProperty name="width" value="0.05" units="cm"/>
      <inkml:brushProperty name="height" value="0.05" units="cm"/>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10.182"/>
    </inkml:context>
    <inkml:brush xml:id="br0">
      <inkml:brushProperty name="width" value="0.05" units="cm"/>
      <inkml:brushProperty name="height" value="0.05" units="cm"/>
    </inkml:brush>
  </inkml:definitions>
  <inkml:trace contextRef="#ctx0" brushRef="#br0">0 1 24575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42.682"/>
    </inkml:context>
    <inkml:brush xml:id="br0">
      <inkml:brushProperty name="width" value="0.05" units="cm"/>
      <inkml:brushProperty name="height" value="0.05" units="cm"/>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3.494"/>
    </inkml:context>
    <inkml:brush xml:id="br0">
      <inkml:brushProperty name="width" value="0.05" units="cm"/>
      <inkml:brushProperty name="height" value="0.05" units="cm"/>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5.084"/>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50.747"/>
    </inkml:context>
    <inkml:brush xml:id="br0">
      <inkml:brushProperty name="width" value="0.1" units="cm"/>
      <inkml:brushProperty name="height" value="0.1" units="cm"/>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41.853"/>
    </inkml:context>
    <inkml:brush xml:id="br0">
      <inkml:brushProperty name="width" value="0.05" units="cm"/>
      <inkml:brushProperty name="height" value="0.05" units="cm"/>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0.782"/>
    </inkml:context>
    <inkml:brush xml:id="br0">
      <inkml:brushProperty name="width" value="0.05" units="cm"/>
      <inkml:brushProperty name="height" value="0.0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4.808"/>
    </inkml:context>
    <inkml:brush xml:id="br0">
      <inkml:brushProperty name="width" value="0.05" units="cm"/>
      <inkml:brushProperty name="height" value="0.0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29.377"/>
    </inkml:context>
    <inkml:brush xml:id="br0">
      <inkml:brushProperty name="width" value="0.1" units="cm"/>
      <inkml:brushProperty name="height" value="0.1" units="cm"/>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58.921"/>
    </inkml:context>
    <inkml:brush xml:id="br0">
      <inkml:brushProperty name="width" value="0.1" units="cm"/>
      <inkml:brushProperty name="height" value="0.1" units="cm"/>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00.729"/>
    </inkml:context>
    <inkml:brush xml:id="br0">
      <inkml:brushProperty name="width" value="0.1" units="cm"/>
      <inkml:brushProperty name="height" value="0.1" units="cm"/>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5.321"/>
    </inkml:context>
    <inkml:brush xml:id="br0">
      <inkml:brushProperty name="width" value="0.1" units="cm"/>
      <inkml:brushProperty name="height" value="0.1" units="cm"/>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14.341"/>
    </inkml:context>
    <inkml:brush xml:id="br0">
      <inkml:brushProperty name="width" value="0.05" units="cm"/>
      <inkml:brushProperty name="height" value="0.05" units="cm"/>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2:38.612"/>
    </inkml:context>
    <inkml:brush xml:id="br0">
      <inkml:brushProperty name="width" value="0.1" units="cm"/>
      <inkml:brushProperty name="height" value="0.1" units="cm"/>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7.475"/>
    </inkml:context>
    <inkml:brush xml:id="br0">
      <inkml:brushProperty name="width" value="0.05" units="cm"/>
      <inkml:brushProperty name="height" value="0.05" units="cm"/>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51.332"/>
    </inkml:context>
    <inkml:brush xml:id="br0">
      <inkml:brushProperty name="width" value="0.1" units="cm"/>
      <inkml:brushProperty name="height" value="0.1" units="cm"/>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8.780"/>
    </inkml:context>
    <inkml:brush xml:id="br0">
      <inkml:brushProperty name="width" value="0.05" units="cm"/>
      <inkml:brushProperty name="height" value="0.05" units="cm"/>
    </inkml:brush>
  </inkml:definitions>
  <inkml:trace contextRef="#ctx0" brushRef="#br0">0 1 24575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9.805"/>
    </inkml:context>
    <inkml:brush xml:id="br0">
      <inkml:brushProperty name="width" value="0.05" units="cm"/>
      <inkml:brushProperty name="height" value="0.05" units="cm"/>
    </inkml:brush>
  </inkml:definitions>
  <inkml:trace contextRef="#ctx0" brushRef="#br0">0 1 24575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10.182"/>
    </inkml:context>
    <inkml:brush xml:id="br0">
      <inkml:brushProperty name="width" value="0.05" units="cm"/>
      <inkml:brushProperty name="height" value="0.05" units="cm"/>
    </inkml:brush>
  </inkml:definitions>
  <inkml:trace contextRef="#ctx0" brushRef="#br0">0 1 24575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42.682"/>
    </inkml:context>
    <inkml:brush xml:id="br0">
      <inkml:brushProperty name="width" value="0.05" units="cm"/>
      <inkml:brushProperty name="height" value="0.05" units="cm"/>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3.494"/>
    </inkml:context>
    <inkml:brush xml:id="br0">
      <inkml:brushProperty name="width" value="0.05" units="cm"/>
      <inkml:brushProperty name="height" value="0.05" units="cm"/>
    </inkml:brush>
  </inkml:definitions>
  <inkml:trace contextRef="#ctx0" brushRef="#br0">0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25.084"/>
    </inkml:context>
    <inkml:brush xml:id="br0">
      <inkml:brushProperty name="width" value="0.05" units="cm"/>
      <inkml:brushProperty name="height" value="0.05" units="cm"/>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7:41.853"/>
    </inkml:context>
    <inkml:brush xml:id="br0">
      <inkml:brushProperty name="width" value="0.05" units="cm"/>
      <inkml:brushProperty name="height" value="0.05" units="cm"/>
    </inkml:brush>
  </inkml:definitions>
  <inkml:trace contextRef="#ctx0" brushRef="#br0">0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0.782"/>
    </inkml:context>
    <inkml:brush xml:id="br0">
      <inkml:brushProperty name="width" value="0.05" units="cm"/>
      <inkml:brushProperty name="height" value="0.05" units="cm"/>
    </inkml:brush>
  </inkml:definitions>
  <inkml:trace contextRef="#ctx0" brushRef="#br0">0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14.808"/>
    </inkml:context>
    <inkml:brush xml:id="br0">
      <inkml:brushProperty name="width" value="0.05" units="cm"/>
      <inkml:brushProperty name="height" value="0.05" units="cm"/>
    </inkml:brush>
  </inkml:definitions>
  <inkml:trace contextRef="#ctx0" brushRef="#br0">0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29.377"/>
    </inkml:context>
    <inkml:brush xml:id="br0">
      <inkml:brushProperty name="width" value="0.1" units="cm"/>
      <inkml:brushProperty name="height" value="0.1"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52.521"/>
    </inkml:context>
    <inkml:brush xml:id="br0">
      <inkml:brushProperty name="width" value="0.1" units="cm"/>
      <inkml:brushProperty name="height" value="0.1" units="cm"/>
    </inkml:brush>
  </inkml:definitions>
  <inkml:trace contextRef="#ctx0" brushRef="#br0">1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58.921"/>
    </inkml:context>
    <inkml:brush xml:id="br0">
      <inkml:brushProperty name="width" value="0.1" units="cm"/>
      <inkml:brushProperty name="height" value="0.1" units="cm"/>
    </inkml:brush>
  </inkml:definitions>
  <inkml:trace contextRef="#ctx0" brushRef="#br0">0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00.729"/>
    </inkml:context>
    <inkml:brush xml:id="br0">
      <inkml:brushProperty name="width" value="0.1" units="cm"/>
      <inkml:brushProperty name="height" value="0.1" units="cm"/>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5.321"/>
    </inkml:context>
    <inkml:brush xml:id="br0">
      <inkml:brushProperty name="width" value="0.1" units="cm"/>
      <inkml:brushProperty name="height" value="0.1" units="cm"/>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7.208"/>
    </inkml:context>
    <inkml:brush xml:id="br0">
      <inkml:brushProperty name="width" value="0.1" units="cm"/>
      <inkml:brushProperty name="height" value="0.1" units="cm"/>
    </inkml:brush>
  </inkml:definitions>
  <inkml:trace contextRef="#ctx0" brushRef="#br0">1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8.525"/>
    </inkml:context>
    <inkml:brush xml:id="br0">
      <inkml:brushProperty name="width" value="0.1" units="cm"/>
      <inkml:brushProperty name="height" value="0.1" units="cm"/>
    </inkml:brush>
  </inkml:definitions>
  <inkml:trace contextRef="#ctx0" brushRef="#br0">0 1 24575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4.205"/>
    </inkml:context>
    <inkml:brush xml:id="br0">
      <inkml:brushProperty name="width" value="0.1" units="cm"/>
      <inkml:brushProperty name="height" value="0.1" units="cm"/>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014"/>
    </inkml:context>
    <inkml:brush xml:id="br0">
      <inkml:brushProperty name="width" value="0.1" units="cm"/>
      <inkml:brushProperty name="height" value="0.1" units="cm"/>
    </inkml:brush>
  </inkml:definitions>
  <inkml:trace contextRef="#ctx0" brushRef="#br0">1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346"/>
    </inkml:context>
    <inkml:brush xml:id="br0">
      <inkml:brushProperty name="width" value="0.1" units="cm"/>
      <inkml:brushProperty name="height" value="0.1" units="cm"/>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6.052"/>
    </inkml:context>
    <inkml:brush xml:id="br0">
      <inkml:brushProperty name="width" value="0.1" units="cm"/>
      <inkml:brushProperty name="height" value="0.1" units="cm"/>
    </inkml:brush>
  </inkml:definitions>
  <inkml:trace contextRef="#ctx0" brushRef="#br0">1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7.301"/>
    </inkml:context>
    <inkml:brush xml:id="br0">
      <inkml:brushProperty name="width" value="0.1" units="cm"/>
      <inkml:brushProperty name="height" value="0.1"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4:42.117"/>
    </inkml:context>
    <inkml:brush xml:id="br0">
      <inkml:brushProperty name="width" value="0.1" units="cm"/>
      <inkml:brushProperty name="height" value="0.1" units="cm"/>
    </inkml:brush>
  </inkml:definitions>
  <inkml:trace contextRef="#ctx0" brushRef="#br0">0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7.686"/>
    </inkml:context>
    <inkml:brush xml:id="br0">
      <inkml:brushProperty name="width" value="0.1" units="cm"/>
      <inkml:brushProperty name="height" value="0.1" units="cm"/>
    </inkml:brush>
  </inkml:definitions>
  <inkml:trace contextRef="#ctx0" brushRef="#br0">1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9.729"/>
    </inkml:context>
    <inkml:brush xml:id="br0">
      <inkml:brushProperty name="width" value="0.1" units="cm"/>
      <inkml:brushProperty name="height" value="0.1"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20.076"/>
    </inkml:context>
    <inkml:brush xml:id="br0">
      <inkml:brushProperty name="width" value="0.1" units="cm"/>
      <inkml:brushProperty name="height" value="0.1" units="cm"/>
    </inkml:brush>
  </inkml:definitions>
  <inkml:trace contextRef="#ctx0" brushRef="#br0">0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4.205"/>
    </inkml:context>
    <inkml:brush xml:id="br0">
      <inkml:brushProperty name="width" value="0.1" units="cm"/>
      <inkml:brushProperty name="height" value="0.1" units="cm"/>
    </inkml:brush>
  </inkml:definitions>
  <inkml:trace contextRef="#ctx0" brushRef="#br0">1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014"/>
    </inkml:context>
    <inkml:brush xml:id="br0">
      <inkml:brushProperty name="width" value="0.1" units="cm"/>
      <inkml:brushProperty name="height" value="0.1" units="cm"/>
    </inkml:brush>
  </inkml:definitions>
  <inkml:trace contextRef="#ctx0" brushRef="#br0">1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58.346"/>
    </inkml:context>
    <inkml:brush xml:id="br0">
      <inkml:brushProperty name="width" value="0.1" units="cm"/>
      <inkml:brushProperty name="height" value="0.1" units="cm"/>
    </inkml:brush>
  </inkml:definitions>
  <inkml:trace contextRef="#ctx0" brushRef="#br0">1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6.052"/>
    </inkml:context>
    <inkml:brush xml:id="br0">
      <inkml:brushProperty name="width" value="0.1" units="cm"/>
      <inkml:brushProperty name="height" value="0.1" units="cm"/>
    </inkml:brush>
  </inkml:definitions>
  <inkml:trace contextRef="#ctx0" brushRef="#br0">1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7.301"/>
    </inkml:context>
    <inkml:brush xml:id="br0">
      <inkml:brushProperty name="width" value="0.1" units="cm"/>
      <inkml:brushProperty name="height" value="0.1" units="cm"/>
    </inkml:brush>
  </inkml:definitions>
  <inkml:trace contextRef="#ctx0" brushRef="#br0">1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17.686"/>
    </inkml:context>
    <inkml:brush xml:id="br0">
      <inkml:brushProperty name="width" value="0.1" units="cm"/>
      <inkml:brushProperty name="height" value="0.1"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4:56.996"/>
    </inkml:context>
    <inkml:brush xml:id="br0">
      <inkml:brushProperty name="width" value="0.1" units="cm"/>
      <inkml:brushProperty name="height" value="0.1" units="cm"/>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5:01.787"/>
    </inkml:context>
    <inkml:brush xml:id="br0">
      <inkml:brushProperty name="width" value="0.1" units="cm"/>
      <inkml:brushProperty name="height" value="0.1" units="cm"/>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4:42.117"/>
    </inkml:context>
    <inkml:brush xml:id="br0">
      <inkml:brushProperty name="width" value="0.1" units="cm"/>
      <inkml:brushProperty name="height" value="0.1"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16:34:56.996"/>
    </inkml:context>
    <inkml:brush xml:id="br0">
      <inkml:brushProperty name="width" value="0.1" units="cm"/>
      <inkml:brushProperty name="height" value="0.1"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2D686-82E6-440B-A5CC-FB2786DC387E}" type="datetimeFigureOut">
              <a:rPr lang="en-US" smtClean="0"/>
              <a:t>3/2/2022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C1E98-2F62-4D6D-8A1E-74C1482EE135}" type="slidenum">
              <a:rPr lang="en-US" smtClean="0"/>
              <a:t>‹#›</a:t>
            </a:fld>
            <a:endParaRPr lang="en-US" dirty="0"/>
          </a:p>
        </p:txBody>
      </p:sp>
    </p:spTree>
    <p:extLst>
      <p:ext uri="{BB962C8B-B14F-4D97-AF65-F5344CB8AC3E}">
        <p14:creationId xmlns:p14="http://schemas.microsoft.com/office/powerpoint/2010/main" val="411550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1</a:t>
            </a:fld>
            <a:endParaRPr lang="en-US" dirty="0"/>
          </a:p>
        </p:txBody>
      </p:sp>
    </p:spTree>
    <p:extLst>
      <p:ext uri="{BB962C8B-B14F-4D97-AF65-F5344CB8AC3E}">
        <p14:creationId xmlns:p14="http://schemas.microsoft.com/office/powerpoint/2010/main" val="1913055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28</a:t>
            </a:fld>
            <a:endParaRPr lang="en-US" dirty="0"/>
          </a:p>
        </p:txBody>
      </p:sp>
    </p:spTree>
    <p:extLst>
      <p:ext uri="{BB962C8B-B14F-4D97-AF65-F5344CB8AC3E}">
        <p14:creationId xmlns:p14="http://schemas.microsoft.com/office/powerpoint/2010/main" val="300085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31</a:t>
            </a:fld>
            <a:endParaRPr lang="en-US" dirty="0"/>
          </a:p>
        </p:txBody>
      </p:sp>
    </p:spTree>
    <p:extLst>
      <p:ext uri="{BB962C8B-B14F-4D97-AF65-F5344CB8AC3E}">
        <p14:creationId xmlns:p14="http://schemas.microsoft.com/office/powerpoint/2010/main" val="380500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a:t>
            </a:fld>
            <a:endParaRPr lang="en-US" dirty="0"/>
          </a:p>
        </p:txBody>
      </p:sp>
    </p:spTree>
    <p:extLst>
      <p:ext uri="{BB962C8B-B14F-4D97-AF65-F5344CB8AC3E}">
        <p14:creationId xmlns:p14="http://schemas.microsoft.com/office/powerpoint/2010/main" val="114045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8</a:t>
            </a:fld>
            <a:endParaRPr lang="en-US" dirty="0"/>
          </a:p>
        </p:txBody>
      </p:sp>
    </p:spTree>
    <p:extLst>
      <p:ext uri="{BB962C8B-B14F-4D97-AF65-F5344CB8AC3E}">
        <p14:creationId xmlns:p14="http://schemas.microsoft.com/office/powerpoint/2010/main" val="10402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9</a:t>
            </a:fld>
            <a:endParaRPr lang="en-US" dirty="0"/>
          </a:p>
        </p:txBody>
      </p:sp>
    </p:spTree>
    <p:extLst>
      <p:ext uri="{BB962C8B-B14F-4D97-AF65-F5344CB8AC3E}">
        <p14:creationId xmlns:p14="http://schemas.microsoft.com/office/powerpoint/2010/main" val="38179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18</a:t>
            </a:fld>
            <a:endParaRPr lang="en-US" dirty="0"/>
          </a:p>
        </p:txBody>
      </p:sp>
    </p:spTree>
    <p:extLst>
      <p:ext uri="{BB962C8B-B14F-4D97-AF65-F5344CB8AC3E}">
        <p14:creationId xmlns:p14="http://schemas.microsoft.com/office/powerpoint/2010/main" val="87359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21</a:t>
            </a:fld>
            <a:endParaRPr lang="en-US" dirty="0"/>
          </a:p>
        </p:txBody>
      </p:sp>
    </p:spTree>
    <p:extLst>
      <p:ext uri="{BB962C8B-B14F-4D97-AF65-F5344CB8AC3E}">
        <p14:creationId xmlns:p14="http://schemas.microsoft.com/office/powerpoint/2010/main" val="295654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23</a:t>
            </a:fld>
            <a:endParaRPr lang="en-US" dirty="0"/>
          </a:p>
        </p:txBody>
      </p:sp>
    </p:spTree>
    <p:extLst>
      <p:ext uri="{BB962C8B-B14F-4D97-AF65-F5344CB8AC3E}">
        <p14:creationId xmlns:p14="http://schemas.microsoft.com/office/powerpoint/2010/main" val="282365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26</a:t>
            </a:fld>
            <a:endParaRPr lang="en-US" dirty="0"/>
          </a:p>
        </p:txBody>
      </p:sp>
    </p:spTree>
    <p:extLst>
      <p:ext uri="{BB962C8B-B14F-4D97-AF65-F5344CB8AC3E}">
        <p14:creationId xmlns:p14="http://schemas.microsoft.com/office/powerpoint/2010/main" val="161093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C1E98-2F62-4D6D-8A1E-74C1482EE135}" type="slidenum">
              <a:rPr lang="en-US" smtClean="0"/>
              <a:t>27</a:t>
            </a:fld>
            <a:endParaRPr lang="en-US" dirty="0"/>
          </a:p>
        </p:txBody>
      </p:sp>
    </p:spTree>
    <p:extLst>
      <p:ext uri="{BB962C8B-B14F-4D97-AF65-F5344CB8AC3E}">
        <p14:creationId xmlns:p14="http://schemas.microsoft.com/office/powerpoint/2010/main" val="72931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809511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33457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54518" y="965200"/>
            <a:ext cx="5183716" cy="349251"/>
          </a:xfrm>
        </p:spPr>
        <p:txBody>
          <a:bodyPr/>
          <a:lstStyle/>
          <a:p>
            <a:pPr lvl="0"/>
            <a:r>
              <a:rPr lang="en-US" dirty="0"/>
              <a:t>Click to edit Master text styles</a:t>
            </a:r>
          </a:p>
        </p:txBody>
      </p:sp>
    </p:spTree>
    <p:extLst>
      <p:ext uri="{BB962C8B-B14F-4D97-AF65-F5344CB8AC3E}">
        <p14:creationId xmlns:p14="http://schemas.microsoft.com/office/powerpoint/2010/main" val="376652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3907609982"/>
              </p:ext>
            </p:extLst>
          </p:nvPr>
        </p:nvGraphicFramePr>
        <p:xfrm>
          <a:off x="273050" y="1403201"/>
          <a:ext cx="7938199" cy="2913167"/>
        </p:xfrm>
        <a:graphic>
          <a:graphicData uri="http://schemas.openxmlformats.org/drawingml/2006/table">
            <a:tbl>
              <a:tblPr firstRow="1" lastRow="1" bandRow="1">
                <a:tableStyleId>{1FECB4D8-DB02-4DC6-A0A2-4F2EBAE1DC90}</a:tableStyleId>
              </a:tblPr>
              <a:tblGrid>
                <a:gridCol w="6403160">
                  <a:extLst>
                    <a:ext uri="{9D8B030D-6E8A-4147-A177-3AD203B41FA5}">
                      <a16:colId xmlns:a16="http://schemas.microsoft.com/office/drawing/2014/main" val="20000"/>
                    </a:ext>
                  </a:extLst>
                </a:gridCol>
                <a:gridCol w="955219">
                  <a:extLst>
                    <a:ext uri="{9D8B030D-6E8A-4147-A177-3AD203B41FA5}">
                      <a16:colId xmlns:a16="http://schemas.microsoft.com/office/drawing/2014/main" val="20001"/>
                    </a:ext>
                  </a:extLst>
                </a:gridCol>
                <a:gridCol w="579820">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L="121920" marR="12192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54518" y="965200"/>
            <a:ext cx="5971116" cy="349251"/>
          </a:xfrm>
        </p:spPr>
        <p:txBody>
          <a:bodyPr/>
          <a:lstStyle/>
          <a:p>
            <a:pPr lvl="0"/>
            <a:r>
              <a:rPr lang="en-US" dirty="0"/>
              <a:t>Click to edit Master text styles</a:t>
            </a:r>
          </a:p>
        </p:txBody>
      </p:sp>
    </p:spTree>
    <p:extLst>
      <p:ext uri="{BB962C8B-B14F-4D97-AF65-F5344CB8AC3E}">
        <p14:creationId xmlns:p14="http://schemas.microsoft.com/office/powerpoint/2010/main" val="46993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4"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44450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15" y="982199"/>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2" y="6420102"/>
            <a:ext cx="834713" cy="366183"/>
          </a:xfrm>
          <a:prstGeom prst="rect">
            <a:avLst/>
          </a:prstGeom>
        </p:spPr>
        <p:txBody>
          <a:bodyPr vert="horz" lIns="91440" tIns="45720" rIns="91440" bIns="45720" rtlCol="0" anchor="ctr"/>
          <a:lstStyle>
            <a:lvl1pPr algn="r">
              <a:defRPr sz="1333">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3051" y="972237"/>
            <a:ext cx="11707283"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1664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xStyles>
    <p:titleStyle>
      <a:lvl1pPr algn="l" defTabSz="609585" rtl="0" eaLnBrk="1" latinLnBrk="0" hangingPunct="1">
        <a:spcBef>
          <a:spcPct val="0"/>
        </a:spcBef>
        <a:buNone/>
        <a:defRPr sz="2667"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1333"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jpe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bmcgorry1079@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customXml" Target="../ink/ink10.xml"/><Relationship Id="rId5" Type="http://schemas.openxmlformats.org/officeDocument/2006/relationships/customXml" Target="../ink/ink9.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ustomXml" Target="../ink/ink12.xml"/><Relationship Id="rId10" Type="http://schemas.openxmlformats.org/officeDocument/2006/relationships/customXml" Target="../ink/ink16.xml"/><Relationship Id="rId4" Type="http://schemas.openxmlformats.org/officeDocument/2006/relationships/image" Target="../media/image60.png"/><Relationship Id="rId9" Type="http://schemas.openxmlformats.org/officeDocument/2006/relationships/customXml" Target="../ink/ink15.xml"/></Relationships>
</file>

<file path=ppt/slides/_rels/slide19.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customXml" Target="../ink/ink26.xml"/><Relationship Id="rId3" Type="http://schemas.openxmlformats.org/officeDocument/2006/relationships/image" Target="../media/image61.png"/><Relationship Id="rId7" Type="http://schemas.openxmlformats.org/officeDocument/2006/relationships/customXml" Target="../ink/ink21.xml"/><Relationship Id="rId12" Type="http://schemas.openxmlformats.org/officeDocument/2006/relationships/customXml" Target="../ink/ink25.xml"/><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customXml" Target="../ink/ink24.xml"/><Relationship Id="rId5" Type="http://schemas.openxmlformats.org/officeDocument/2006/relationships/customXml" Target="../ink/ink19.xml"/><Relationship Id="rId10" Type="http://schemas.openxmlformats.org/officeDocument/2006/relationships/image" Target="../media/image20.png"/><Relationship Id="rId4" Type="http://schemas.openxmlformats.org/officeDocument/2006/relationships/customXml" Target="../ink/ink18.xml"/><Relationship Id="rId9" Type="http://schemas.openxmlformats.org/officeDocument/2006/relationships/customXml" Target="../ink/ink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customXml" Target="../ink/ink27.xml"/><Relationship Id="rId7" Type="http://schemas.openxmlformats.org/officeDocument/2006/relationships/customXml" Target="../ink/ink2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ustomXml" Target="../ink/ink28.xml"/><Relationship Id="rId10" Type="http://schemas.openxmlformats.org/officeDocument/2006/relationships/customXml" Target="../ink/ink32.xml"/><Relationship Id="rId4" Type="http://schemas.openxmlformats.org/officeDocument/2006/relationships/image" Target="../media/image60.png"/><Relationship Id="rId9" Type="http://schemas.openxmlformats.org/officeDocument/2006/relationships/customXml" Target="../ink/ink31.xml"/></Relationships>
</file>

<file path=ppt/slides/_rels/slide22.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customXml" Target="../ink/ink42.xml"/><Relationship Id="rId3" Type="http://schemas.openxmlformats.org/officeDocument/2006/relationships/image" Target="../media/image60.png"/><Relationship Id="rId7" Type="http://schemas.openxmlformats.org/officeDocument/2006/relationships/customXml" Target="../ink/ink37.xml"/><Relationship Id="rId12" Type="http://schemas.openxmlformats.org/officeDocument/2006/relationships/customXml" Target="../ink/ink41.xml"/><Relationship Id="rId2"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customXml" Target="../ink/ink36.xml"/><Relationship Id="rId11" Type="http://schemas.openxmlformats.org/officeDocument/2006/relationships/customXml" Target="../ink/ink40.xml"/><Relationship Id="rId5" Type="http://schemas.openxmlformats.org/officeDocument/2006/relationships/customXml" Target="../ink/ink35.xml"/><Relationship Id="rId10" Type="http://schemas.openxmlformats.org/officeDocument/2006/relationships/image" Target="../media/image2.png"/><Relationship Id="rId4" Type="http://schemas.openxmlformats.org/officeDocument/2006/relationships/customXml" Target="../ink/ink34.xml"/><Relationship Id="rId9" Type="http://schemas.openxmlformats.org/officeDocument/2006/relationships/customXml" Target="../ink/ink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customXml" Target="../ink/ink52.xml"/><Relationship Id="rId3" Type="http://schemas.openxmlformats.org/officeDocument/2006/relationships/customXml" Target="../ink/ink43.xml"/><Relationship Id="rId7" Type="http://schemas.openxmlformats.org/officeDocument/2006/relationships/customXml" Target="../ink/ink46.xml"/><Relationship Id="rId12" Type="http://schemas.openxmlformats.org/officeDocument/2006/relationships/customXml" Target="../ink/ink5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45.xml"/><Relationship Id="rId11" Type="http://schemas.openxmlformats.org/officeDocument/2006/relationships/customXml" Target="../ink/ink50.xml"/><Relationship Id="rId5" Type="http://schemas.openxmlformats.org/officeDocument/2006/relationships/customXml" Target="../ink/ink44.xml"/><Relationship Id="rId10" Type="http://schemas.openxmlformats.org/officeDocument/2006/relationships/customXml" Target="../ink/ink49.xml"/><Relationship Id="rId4" Type="http://schemas.openxmlformats.org/officeDocument/2006/relationships/image" Target="../media/image2.png"/><Relationship Id="rId9" Type="http://schemas.openxmlformats.org/officeDocument/2006/relationships/customXml" Target="../ink/ink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image" Target="../media/image2.png"/><Relationship Id="rId7" Type="http://schemas.openxmlformats.org/officeDocument/2006/relationships/customXml" Target="../ink/ink57.xml"/><Relationship Id="rId2" Type="http://schemas.openxmlformats.org/officeDocument/2006/relationships/customXml" Target="../ink/ink53.xml"/><Relationship Id="rId1" Type="http://schemas.openxmlformats.org/officeDocument/2006/relationships/slideLayout" Target="../slideLayouts/slideLayout2.xml"/><Relationship Id="rId6" Type="http://schemas.openxmlformats.org/officeDocument/2006/relationships/customXml" Target="../ink/ink56.xml"/><Relationship Id="rId5" Type="http://schemas.openxmlformats.org/officeDocument/2006/relationships/customXml" Target="../ink/ink55.xml"/><Relationship Id="rId4" Type="http://schemas.openxmlformats.org/officeDocument/2006/relationships/customXml" Target="../ink/ink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916476" y="501074"/>
            <a:ext cx="7015900" cy="3686015"/>
          </a:xfrm>
        </p:spPr>
        <p:txBody>
          <a:bodyPr>
            <a:normAutofit fontScale="90000"/>
          </a:bodyPr>
          <a:lstStyle/>
          <a:p>
            <a:pPr algn="ctr"/>
            <a:br>
              <a:rPr lang="en-US" sz="3200" dirty="0"/>
            </a:br>
            <a:r>
              <a:rPr lang="en-US" sz="4000" b="1" dirty="0">
                <a:latin typeface="Arial" panose="020B0604020202020204" pitchFamily="34" charset="0"/>
                <a:cs typeface="Arial" panose="020B0604020202020204" pitchFamily="34" charset="0"/>
              </a:rPr>
              <a:t>Ocean Pines</a:t>
            </a:r>
            <a:br>
              <a:rPr lang="en-US" sz="4000"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Property Owner Survey Results</a:t>
            </a:r>
            <a:br>
              <a:rPr lang="en-US" sz="4000" b="1"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Hosted by</a:t>
            </a:r>
            <a:br>
              <a:rPr lang="en-US" sz="36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Ocean Pines Communication Committee</a:t>
            </a:r>
            <a:br>
              <a:rPr lang="en-US" sz="3100" b="1" dirty="0">
                <a:latin typeface="Arial" panose="020B0604020202020204" pitchFamily="34" charset="0"/>
                <a:cs typeface="Arial" panose="020B0604020202020204" pitchFamily="34" charset="0"/>
              </a:rPr>
            </a:br>
            <a:br>
              <a:rPr lang="en-US" sz="31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ctr"/>
            <a:r>
              <a:rPr lang="en-US" sz="2400" dirty="0">
                <a:solidFill>
                  <a:schemeClr val="tx1">
                    <a:lumMod val="85000"/>
                    <a:lumOff val="15000"/>
                  </a:schemeClr>
                </a:solidFill>
                <a:latin typeface="Arial" panose="020B0604020202020204" pitchFamily="34" charset="0"/>
                <a:cs typeface="Arial" panose="020B0604020202020204" pitchFamily="34" charset="0"/>
              </a:rPr>
              <a:t>3/2/22</a:t>
            </a: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grpSp>
        <p:nvGrpSpPr>
          <p:cNvPr id="7" name="Group 6">
            <a:extLst>
              <a:ext uri="{FF2B5EF4-FFF2-40B4-BE49-F238E27FC236}">
                <a16:creationId xmlns:a16="http://schemas.microsoft.com/office/drawing/2014/main" id="{880ADF3A-E0DB-4191-ADFF-D782687E4C53}"/>
              </a:ext>
            </a:extLst>
          </p:cNvPr>
          <p:cNvGrpSpPr/>
          <p:nvPr/>
        </p:nvGrpSpPr>
        <p:grpSpPr>
          <a:xfrm>
            <a:off x="8437800" y="2582015"/>
            <a:ext cx="360" cy="360"/>
            <a:chOff x="8437800" y="2582015"/>
            <a:chExt cx="360" cy="3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31AFF8B-1FFA-4243-AE26-3B7DAEFFEE22}"/>
                    </a:ext>
                  </a:extLst>
                </p14:cNvPr>
                <p14:cNvContentPartPr/>
                <p14:nvPr/>
              </p14:nvContentPartPr>
              <p14:xfrm>
                <a:off x="8437800" y="2582015"/>
                <a:ext cx="360" cy="360"/>
              </p14:xfrm>
            </p:contentPart>
          </mc:Choice>
          <mc:Fallback xmlns="">
            <p:pic>
              <p:nvPicPr>
                <p:cNvPr id="4" name="Ink 3">
                  <a:extLst>
                    <a:ext uri="{FF2B5EF4-FFF2-40B4-BE49-F238E27FC236}">
                      <a16:creationId xmlns:a16="http://schemas.microsoft.com/office/drawing/2014/main" id="{F31AFF8B-1FFA-4243-AE26-3B7DAEFFEE22}"/>
                    </a:ext>
                  </a:extLst>
                </p:cNvPr>
                <p:cNvPicPr/>
                <p:nvPr/>
              </p:nvPicPr>
              <p:blipFill>
                <a:blip r:embed="rId5"/>
                <a:stretch>
                  <a:fillRect/>
                </a:stretch>
              </p:blipFill>
              <p:spPr>
                <a:xfrm>
                  <a:off x="8419800" y="256437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B00C514-7829-4E37-BAB5-2DF18D32316D}"/>
                    </a:ext>
                  </a:extLst>
                </p14:cNvPr>
                <p14:cNvContentPartPr/>
                <p14:nvPr/>
              </p14:nvContentPartPr>
              <p14:xfrm>
                <a:off x="8437800" y="2582015"/>
                <a:ext cx="360" cy="360"/>
              </p14:xfrm>
            </p:contentPart>
          </mc:Choice>
          <mc:Fallback xmlns="">
            <p:pic>
              <p:nvPicPr>
                <p:cNvPr id="6" name="Ink 5">
                  <a:extLst>
                    <a:ext uri="{FF2B5EF4-FFF2-40B4-BE49-F238E27FC236}">
                      <a16:creationId xmlns:a16="http://schemas.microsoft.com/office/drawing/2014/main" id="{BB00C514-7829-4E37-BAB5-2DF18D32316D}"/>
                    </a:ext>
                  </a:extLst>
                </p:cNvPr>
                <p:cNvPicPr/>
                <p:nvPr/>
              </p:nvPicPr>
              <p:blipFill>
                <a:blip r:embed="rId5"/>
                <a:stretch>
                  <a:fillRect/>
                </a:stretch>
              </p:blipFill>
              <p:spPr>
                <a:xfrm>
                  <a:off x="8419800" y="2564375"/>
                  <a:ext cx="36000" cy="36000"/>
                </a:xfrm>
                <a:prstGeom prst="rect">
                  <a:avLst/>
                </a:prstGeom>
              </p:spPr>
            </p:pic>
          </mc:Fallback>
        </mc:AlternateContent>
      </p:grpSp>
      <p:grpSp>
        <p:nvGrpSpPr>
          <p:cNvPr id="10" name="Group 9">
            <a:extLst>
              <a:ext uri="{FF2B5EF4-FFF2-40B4-BE49-F238E27FC236}">
                <a16:creationId xmlns:a16="http://schemas.microsoft.com/office/drawing/2014/main" id="{DCE1F116-5B8F-4342-9232-D2D8B79DC643}"/>
              </a:ext>
            </a:extLst>
          </p:cNvPr>
          <p:cNvGrpSpPr/>
          <p:nvPr/>
        </p:nvGrpSpPr>
        <p:grpSpPr>
          <a:xfrm>
            <a:off x="8549760" y="2807015"/>
            <a:ext cx="360" cy="360"/>
            <a:chOff x="8549760" y="2807015"/>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C211566-792E-4B39-81AC-657556B920BC}"/>
                    </a:ext>
                  </a:extLst>
                </p14:cNvPr>
                <p14:cNvContentPartPr/>
                <p14:nvPr/>
              </p14:nvContentPartPr>
              <p14:xfrm>
                <a:off x="8549760" y="2807015"/>
                <a:ext cx="360" cy="360"/>
              </p14:xfrm>
            </p:contentPart>
          </mc:Choice>
          <mc:Fallback xmlns="">
            <p:pic>
              <p:nvPicPr>
                <p:cNvPr id="8" name="Ink 7">
                  <a:extLst>
                    <a:ext uri="{FF2B5EF4-FFF2-40B4-BE49-F238E27FC236}">
                      <a16:creationId xmlns:a16="http://schemas.microsoft.com/office/drawing/2014/main" id="{6C211566-792E-4B39-81AC-657556B920BC}"/>
                    </a:ext>
                  </a:extLst>
                </p:cNvPr>
                <p:cNvPicPr/>
                <p:nvPr/>
              </p:nvPicPr>
              <p:blipFill>
                <a:blip r:embed="rId5"/>
                <a:stretch>
                  <a:fillRect/>
                </a:stretch>
              </p:blipFill>
              <p:spPr>
                <a:xfrm>
                  <a:off x="8532120" y="27890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EF93BF6-3C5A-4CC9-8E45-A61994F4E844}"/>
                    </a:ext>
                  </a:extLst>
                </p14:cNvPr>
                <p14:cNvContentPartPr/>
                <p14:nvPr/>
              </p14:nvContentPartPr>
              <p14:xfrm>
                <a:off x="8549760" y="2807015"/>
                <a:ext cx="360" cy="360"/>
              </p14:xfrm>
            </p:contentPart>
          </mc:Choice>
          <mc:Fallback xmlns="">
            <p:pic>
              <p:nvPicPr>
                <p:cNvPr id="9" name="Ink 8">
                  <a:extLst>
                    <a:ext uri="{FF2B5EF4-FFF2-40B4-BE49-F238E27FC236}">
                      <a16:creationId xmlns:a16="http://schemas.microsoft.com/office/drawing/2014/main" id="{9EF93BF6-3C5A-4CC9-8E45-A61994F4E844}"/>
                    </a:ext>
                  </a:extLst>
                </p:cNvPr>
                <p:cNvPicPr/>
                <p:nvPr/>
              </p:nvPicPr>
              <p:blipFill>
                <a:blip r:embed="rId5"/>
                <a:stretch>
                  <a:fillRect/>
                </a:stretch>
              </p:blipFill>
              <p:spPr>
                <a:xfrm>
                  <a:off x="8532120" y="2789015"/>
                  <a:ext cx="36000" cy="36000"/>
                </a:xfrm>
                <a:prstGeom prst="rect">
                  <a:avLst/>
                </a:prstGeom>
              </p:spPr>
            </p:pic>
          </mc:Fallback>
        </mc:AlternateContent>
      </p:grpSp>
    </p:spTree>
    <p:extLst>
      <p:ext uri="{BB962C8B-B14F-4D97-AF65-F5344CB8AC3E}">
        <p14:creationId xmlns:p14="http://schemas.microsoft.com/office/powerpoint/2010/main" val="295502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lstStyle/>
          <a:p>
            <a:r>
              <a:rPr lang="en-US" b="1" dirty="0">
                <a:latin typeface="Arial" panose="020B0604020202020204" pitchFamily="34" charset="0"/>
                <a:cs typeface="Arial" panose="020B0604020202020204" pitchFamily="34" charset="0"/>
              </a:rPr>
              <a:t>How will Survey Results be Used</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  </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5BA03C-8CA7-42B2-B6AC-BB720989BA01}"/>
              </a:ext>
            </a:extLst>
          </p:cNvPr>
          <p:cNvSpPr txBox="1"/>
          <p:nvPr/>
        </p:nvSpPr>
        <p:spPr>
          <a:xfrm>
            <a:off x="984743" y="2551837"/>
            <a:ext cx="10222543" cy="1754326"/>
          </a:xfrm>
          <a:prstGeom prst="rect">
            <a:avLst/>
          </a:prstGeom>
          <a:noFill/>
        </p:spPr>
        <p:txBody>
          <a:bodyPr wrap="none" rtlCol="0">
            <a:spAutoFit/>
          </a:bodyPr>
          <a:lstStyle/>
          <a:p>
            <a:pPr algn="ctr"/>
            <a:r>
              <a:rPr lang="en-US" sz="3600" dirty="0">
                <a:latin typeface="Arial Black" panose="020B0A04020102020204" pitchFamily="34" charset="0"/>
              </a:rPr>
              <a:t>The Survey Results &amp; Conclusions Will </a:t>
            </a:r>
          </a:p>
          <a:p>
            <a:pPr algn="ctr"/>
            <a:r>
              <a:rPr lang="en-US" sz="3600" dirty="0">
                <a:latin typeface="Arial Black" panose="020B0A04020102020204" pitchFamily="34" charset="0"/>
              </a:rPr>
              <a:t>Be the Most Important Input </a:t>
            </a:r>
          </a:p>
          <a:p>
            <a:pPr algn="ctr"/>
            <a:r>
              <a:rPr lang="en-US" sz="3600" dirty="0">
                <a:latin typeface="Arial Black" panose="020B0A04020102020204" pitchFamily="34" charset="0"/>
              </a:rPr>
              <a:t>For Our Long-Term (i.e. Strategic) Plan)</a:t>
            </a:r>
          </a:p>
        </p:txBody>
      </p:sp>
    </p:spTree>
    <p:extLst>
      <p:ext uri="{BB962C8B-B14F-4D97-AF65-F5344CB8AC3E}">
        <p14:creationId xmlns:p14="http://schemas.microsoft.com/office/powerpoint/2010/main" val="362507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C314-36CF-4B56-93E7-05D4006278CF}"/>
              </a:ext>
            </a:extLst>
          </p:cNvPr>
          <p:cNvSpPr>
            <a:spLocks noGrp="1"/>
          </p:cNvSpPr>
          <p:nvPr>
            <p:ph type="title"/>
          </p:nvPr>
        </p:nvSpPr>
        <p:spPr>
          <a:xfrm>
            <a:off x="342163" y="271854"/>
            <a:ext cx="10058400" cy="1450757"/>
          </a:xfrm>
        </p:spPr>
        <p:txBody>
          <a:bodyPr>
            <a:normAutofit/>
          </a:bodyPr>
          <a:lstStyle/>
          <a:p>
            <a:r>
              <a:rPr lang="en-US" sz="3600" b="1" dirty="0">
                <a:latin typeface="Arial" panose="020B0604020202020204" pitchFamily="34" charset="0"/>
                <a:cs typeface="Arial" panose="020B0604020202020204" pitchFamily="34" charset="0"/>
              </a:rPr>
              <a:t>Next Steps &amp; Timing</a:t>
            </a:r>
          </a:p>
        </p:txBody>
      </p:sp>
      <p:sp>
        <p:nvSpPr>
          <p:cNvPr id="3" name="Content Placeholder 2">
            <a:extLst>
              <a:ext uri="{FF2B5EF4-FFF2-40B4-BE49-F238E27FC236}">
                <a16:creationId xmlns:a16="http://schemas.microsoft.com/office/drawing/2014/main" id="{EDE21592-597A-4551-A8B6-2C58796DF449}"/>
              </a:ext>
            </a:extLst>
          </p:cNvPr>
          <p:cNvSpPr>
            <a:spLocks noGrp="1"/>
          </p:cNvSpPr>
          <p:nvPr>
            <p:ph idx="1"/>
          </p:nvPr>
        </p:nvSpPr>
        <p:spPr>
          <a:xfrm>
            <a:off x="342163" y="1987439"/>
            <a:ext cx="12120224" cy="5802491"/>
          </a:xfrm>
        </p:spPr>
        <p:txBody>
          <a:bodyPr>
            <a:normAutofit fontScale="62500" lnSpcReduction="20000"/>
          </a:bodyPr>
          <a:lstStyle/>
          <a:p>
            <a:pPr>
              <a:buFont typeface="Arial" panose="020B0604020202020204" pitchFamily="34" charset="0"/>
              <a:buChar char="•"/>
            </a:pPr>
            <a:r>
              <a:rPr lang="en-US" sz="4200" dirty="0">
                <a:latin typeface="Arial" panose="020B0604020202020204" pitchFamily="34" charset="0"/>
                <a:cs typeface="Arial" panose="020B0604020202020204" pitchFamily="34" charset="0"/>
              </a:rPr>
              <a:t> </a:t>
            </a:r>
            <a:r>
              <a:rPr lang="en-US" sz="4200" dirty="0">
                <a:solidFill>
                  <a:schemeClr val="tx1"/>
                </a:solidFill>
                <a:latin typeface="Arial" panose="020B0604020202020204" pitchFamily="34" charset="0"/>
                <a:cs typeface="Arial" panose="020B0604020202020204" pitchFamily="34" charset="0"/>
              </a:rPr>
              <a:t>Share survey results via town hall  &amp; receive additional input (early March)</a:t>
            </a:r>
          </a:p>
          <a:p>
            <a:pPr>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 Communicate results to all (post on Ocean Pines website, etc.-March)</a:t>
            </a:r>
          </a:p>
          <a:p>
            <a:pPr>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 Share Situation Analysis (summary of all data and input collected) with BOD   (March)</a:t>
            </a:r>
          </a:p>
          <a:p>
            <a:pPr>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 Strategic planning work sessions with BOD (April-June)</a:t>
            </a:r>
          </a:p>
          <a:p>
            <a:pPr>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Town hall strategic plan recommendation for input from community (July)</a:t>
            </a:r>
          </a:p>
          <a:p>
            <a:pPr>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 Finalize strategic plan recommendation to BOD (August)</a:t>
            </a:r>
          </a:p>
          <a:p>
            <a:pPr>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 Bring strategic plan to life in budgeting process (August-December)</a:t>
            </a:r>
          </a:p>
          <a:p>
            <a:pPr>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75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Q3: Overall, how satisfied are you being an Ocean Pines property owner or resident?</a:t>
            </a:r>
            <a:r>
              <a:rPr lang="en-US" dirty="0"/>
              <a:t>(1 = Not Satisfied at All; 5 = Extremely Satisfied)</a:t>
            </a:r>
            <a:endParaRPr dirty="0"/>
          </a:p>
        </p:txBody>
      </p:sp>
      <p:sp>
        <p:nvSpPr>
          <p:cNvPr id="3" name="Content Placeholder 2"/>
          <p:cNvSpPr>
            <a:spLocks noGrp="1"/>
          </p:cNvSpPr>
          <p:nvPr>
            <p:ph idx="1"/>
          </p:nvPr>
        </p:nvSpPr>
        <p:spPr/>
        <p:txBody>
          <a:bodyPr/>
          <a:lstStyle/>
          <a:p>
            <a:r>
              <a:rPr dirty="0"/>
              <a:t>Answered: 1,838    Skipped: 0</a:t>
            </a:r>
          </a:p>
        </p:txBody>
      </p:sp>
      <p:pic>
        <p:nvPicPr>
          <p:cNvPr id="4" name="Picture 3" descr="chart6935603990.png"/>
          <p:cNvPicPr>
            <a:picLocks noChangeAspect="1"/>
          </p:cNvPicPr>
          <p:nvPr/>
        </p:nvPicPr>
        <p:blipFill>
          <a:blip r:embed="rId2"/>
          <a:stretch>
            <a:fillRect/>
          </a:stretch>
        </p:blipFill>
        <p:spPr>
          <a:xfrm>
            <a:off x="421707" y="1330386"/>
            <a:ext cx="6573623" cy="4758684"/>
          </a:xfrm>
          <a:prstGeom prst="rect">
            <a:avLst/>
          </a:prstGeom>
        </p:spPr>
      </p:pic>
      <p:sp>
        <p:nvSpPr>
          <p:cNvPr id="5" name="TextBox 4">
            <a:extLst>
              <a:ext uri="{FF2B5EF4-FFF2-40B4-BE49-F238E27FC236}">
                <a16:creationId xmlns:a16="http://schemas.microsoft.com/office/drawing/2014/main" id="{7FBE8C22-3B1C-464C-9124-3C6BBE3EC294}"/>
              </a:ext>
            </a:extLst>
          </p:cNvPr>
          <p:cNvSpPr txBox="1"/>
          <p:nvPr/>
        </p:nvSpPr>
        <p:spPr>
          <a:xfrm>
            <a:off x="-72405" y="5460319"/>
            <a:ext cx="10973838" cy="954107"/>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Overall, 95.2% of Property Owners were satisfied with </a:t>
            </a:r>
          </a:p>
          <a:p>
            <a:pPr algn="ctr"/>
            <a:r>
              <a:rPr lang="en-US" sz="2800" dirty="0">
                <a:latin typeface="Arial Black" panose="020B0A04020102020204" pitchFamily="34" charset="0"/>
                <a:cs typeface="Arial" panose="020B0604020202020204" pitchFamily="34" charset="0"/>
              </a:rPr>
              <a:t>68.5% being either Very or Extremely Satisfied</a:t>
            </a:r>
          </a:p>
        </p:txBody>
      </p:sp>
      <p:graphicFrame>
        <p:nvGraphicFramePr>
          <p:cNvPr id="6" name="Table 10">
            <a:extLst>
              <a:ext uri="{FF2B5EF4-FFF2-40B4-BE49-F238E27FC236}">
                <a16:creationId xmlns:a16="http://schemas.microsoft.com/office/drawing/2014/main" id="{1FF3E89A-A563-4A83-9523-079EC1BFB3A7}"/>
              </a:ext>
            </a:extLst>
          </p:cNvPr>
          <p:cNvGraphicFramePr>
            <a:graphicFrameLocks noGrp="1"/>
          </p:cNvGraphicFramePr>
          <p:nvPr>
            <p:extLst>
              <p:ext uri="{D42A27DB-BD31-4B8C-83A1-F6EECF244321}">
                <p14:modId xmlns:p14="http://schemas.microsoft.com/office/powerpoint/2010/main" val="4011701865"/>
              </p:ext>
            </p:extLst>
          </p:nvPr>
        </p:nvGraphicFramePr>
        <p:xfrm>
          <a:off x="4331280" y="1449418"/>
          <a:ext cx="7186860" cy="3169920"/>
        </p:xfrm>
        <a:graphic>
          <a:graphicData uri="http://schemas.openxmlformats.org/drawingml/2006/table">
            <a:tbl>
              <a:tblPr firstRow="1" bandRow="1">
                <a:tableStyleId>{5C22544A-7EE6-4342-B048-85BDC9FD1C3A}</a:tableStyleId>
              </a:tblPr>
              <a:tblGrid>
                <a:gridCol w="2053389">
                  <a:extLst>
                    <a:ext uri="{9D8B030D-6E8A-4147-A177-3AD203B41FA5}">
                      <a16:colId xmlns:a16="http://schemas.microsoft.com/office/drawing/2014/main" val="2059471921"/>
                    </a:ext>
                  </a:extLst>
                </a:gridCol>
                <a:gridCol w="2111333">
                  <a:extLst>
                    <a:ext uri="{9D8B030D-6E8A-4147-A177-3AD203B41FA5}">
                      <a16:colId xmlns:a16="http://schemas.microsoft.com/office/drawing/2014/main" val="474651289"/>
                    </a:ext>
                  </a:extLst>
                </a:gridCol>
                <a:gridCol w="3022138">
                  <a:extLst>
                    <a:ext uri="{9D8B030D-6E8A-4147-A177-3AD203B41FA5}">
                      <a16:colId xmlns:a16="http://schemas.microsoft.com/office/drawing/2014/main" val="1488998419"/>
                    </a:ext>
                  </a:extLst>
                </a:gridCol>
              </a:tblGrid>
              <a:tr h="388013">
                <a:tc>
                  <a:txBody>
                    <a:bodyPr/>
                    <a:lstStyle/>
                    <a:p>
                      <a:endParaRPr lang="en-US" dirty="0"/>
                    </a:p>
                  </a:txBody>
                  <a:tcPr/>
                </a:tc>
                <a:tc>
                  <a:txBody>
                    <a:bodyPr/>
                    <a:lstStyle/>
                    <a:p>
                      <a:pPr algn="ctr"/>
                      <a:r>
                        <a:rPr lang="en-US" dirty="0"/>
                        <a:t>% Overall Satisfaction</a:t>
                      </a:r>
                    </a:p>
                  </a:txBody>
                  <a:tcPr/>
                </a:tc>
                <a:tc>
                  <a:txBody>
                    <a:bodyPr/>
                    <a:lstStyle/>
                    <a:p>
                      <a:pPr algn="ctr"/>
                      <a:r>
                        <a:rPr lang="en-US" dirty="0"/>
                        <a:t>% Very or Extremely Satisfied</a:t>
                      </a:r>
                    </a:p>
                  </a:txBody>
                  <a:tcPr/>
                </a:tc>
                <a:extLst>
                  <a:ext uri="{0D108BD9-81ED-4DB2-BD59-A6C34878D82A}">
                    <a16:rowId xmlns:a16="http://schemas.microsoft.com/office/drawing/2014/main" val="1107019338"/>
                  </a:ext>
                </a:extLst>
              </a:tr>
              <a:tr h="176555">
                <a:tc>
                  <a:txBody>
                    <a:bodyPr/>
                    <a:lstStyle/>
                    <a:p>
                      <a:r>
                        <a:rPr lang="en-US" sz="2800" b="1" dirty="0"/>
                        <a:t>Total</a:t>
                      </a:r>
                    </a:p>
                  </a:txBody>
                  <a:tcPr/>
                </a:tc>
                <a:tc>
                  <a:txBody>
                    <a:bodyPr/>
                    <a:lstStyle/>
                    <a:p>
                      <a:pPr algn="ctr"/>
                      <a:r>
                        <a:rPr lang="en-US" sz="2800" b="1" dirty="0"/>
                        <a:t>95.2</a:t>
                      </a:r>
                    </a:p>
                  </a:txBody>
                  <a:tcPr>
                    <a:solidFill>
                      <a:srgbClr val="00B050"/>
                    </a:solidFill>
                  </a:tcPr>
                </a:tc>
                <a:tc>
                  <a:txBody>
                    <a:bodyPr/>
                    <a:lstStyle/>
                    <a:p>
                      <a:pPr algn="ctr"/>
                      <a:r>
                        <a:rPr lang="en-US" sz="2800" b="1" dirty="0"/>
                        <a:t>68.5</a:t>
                      </a:r>
                    </a:p>
                  </a:txBody>
                  <a:tcPr>
                    <a:solidFill>
                      <a:srgbClr val="00B050"/>
                    </a:solidFill>
                  </a:tcPr>
                </a:tc>
                <a:extLst>
                  <a:ext uri="{0D108BD9-81ED-4DB2-BD59-A6C34878D82A}">
                    <a16:rowId xmlns:a16="http://schemas.microsoft.com/office/drawing/2014/main" val="3254079368"/>
                  </a:ext>
                </a:extLst>
              </a:tr>
              <a:tr h="370840">
                <a:tc>
                  <a:txBody>
                    <a:bodyPr/>
                    <a:lstStyle/>
                    <a:p>
                      <a:r>
                        <a:rPr lang="en-US" dirty="0"/>
                        <a:t>Full-Time</a:t>
                      </a:r>
                    </a:p>
                  </a:txBody>
                  <a:tcPr/>
                </a:tc>
                <a:tc>
                  <a:txBody>
                    <a:bodyPr/>
                    <a:lstStyle/>
                    <a:p>
                      <a:pPr algn="ctr"/>
                      <a:r>
                        <a:rPr lang="en-US" dirty="0"/>
                        <a:t>94.4</a:t>
                      </a:r>
                    </a:p>
                  </a:txBody>
                  <a:tcPr>
                    <a:solidFill>
                      <a:schemeClr val="bg1"/>
                    </a:solidFill>
                  </a:tcPr>
                </a:tc>
                <a:tc>
                  <a:txBody>
                    <a:bodyPr/>
                    <a:lstStyle/>
                    <a:p>
                      <a:pPr algn="ctr"/>
                      <a:r>
                        <a:rPr lang="en-US" dirty="0"/>
                        <a:t>64.8</a:t>
                      </a:r>
                    </a:p>
                  </a:txBody>
                  <a:tcPr>
                    <a:solidFill>
                      <a:schemeClr val="bg1"/>
                    </a:solidFill>
                  </a:tcPr>
                </a:tc>
                <a:extLst>
                  <a:ext uri="{0D108BD9-81ED-4DB2-BD59-A6C34878D82A}">
                    <a16:rowId xmlns:a16="http://schemas.microsoft.com/office/drawing/2014/main" val="2435008765"/>
                  </a:ext>
                </a:extLst>
              </a:tr>
              <a:tr h="370840">
                <a:tc>
                  <a:txBody>
                    <a:bodyPr/>
                    <a:lstStyle/>
                    <a:p>
                      <a:r>
                        <a:rPr lang="en-US" dirty="0"/>
                        <a:t>Part-Time</a:t>
                      </a:r>
                    </a:p>
                  </a:txBody>
                  <a:tcPr/>
                </a:tc>
                <a:tc>
                  <a:txBody>
                    <a:bodyPr/>
                    <a:lstStyle/>
                    <a:p>
                      <a:pPr algn="ctr"/>
                      <a:r>
                        <a:rPr lang="en-US" dirty="0"/>
                        <a:t>97.2</a:t>
                      </a:r>
                    </a:p>
                  </a:txBody>
                  <a:tcPr>
                    <a:solidFill>
                      <a:schemeClr val="bg1"/>
                    </a:solidFill>
                  </a:tcPr>
                </a:tc>
                <a:tc>
                  <a:txBody>
                    <a:bodyPr/>
                    <a:lstStyle/>
                    <a:p>
                      <a:pPr algn="ctr"/>
                      <a:r>
                        <a:rPr lang="en-US" dirty="0"/>
                        <a:t>74.6</a:t>
                      </a:r>
                    </a:p>
                  </a:txBody>
                  <a:tcPr>
                    <a:solidFill>
                      <a:schemeClr val="bg1"/>
                    </a:solidFill>
                  </a:tcPr>
                </a:tc>
                <a:extLst>
                  <a:ext uri="{0D108BD9-81ED-4DB2-BD59-A6C34878D82A}">
                    <a16:rowId xmlns:a16="http://schemas.microsoft.com/office/drawing/2014/main" val="4044304179"/>
                  </a:ext>
                </a:extLst>
              </a:tr>
              <a:tr h="370840">
                <a:tc>
                  <a:txBody>
                    <a:bodyPr/>
                    <a:lstStyle/>
                    <a:p>
                      <a:r>
                        <a:rPr lang="en-US" dirty="0"/>
                        <a:t>&lt; 50 Years Old</a:t>
                      </a:r>
                    </a:p>
                  </a:txBody>
                  <a:tcPr/>
                </a:tc>
                <a:tc>
                  <a:txBody>
                    <a:bodyPr/>
                    <a:lstStyle/>
                    <a:p>
                      <a:pPr algn="ctr"/>
                      <a:r>
                        <a:rPr lang="en-US" dirty="0"/>
                        <a:t>93.2</a:t>
                      </a:r>
                    </a:p>
                  </a:txBody>
                  <a:tcPr>
                    <a:solidFill>
                      <a:schemeClr val="bg1"/>
                    </a:solidFill>
                  </a:tcPr>
                </a:tc>
                <a:tc>
                  <a:txBody>
                    <a:bodyPr/>
                    <a:lstStyle/>
                    <a:p>
                      <a:pPr algn="ctr"/>
                      <a:r>
                        <a:rPr lang="en-US" dirty="0"/>
                        <a:t>59.5</a:t>
                      </a:r>
                    </a:p>
                  </a:txBody>
                  <a:tcPr>
                    <a:solidFill>
                      <a:schemeClr val="bg1"/>
                    </a:solidFill>
                  </a:tcPr>
                </a:tc>
                <a:extLst>
                  <a:ext uri="{0D108BD9-81ED-4DB2-BD59-A6C34878D82A}">
                    <a16:rowId xmlns:a16="http://schemas.microsoft.com/office/drawing/2014/main" val="3636678895"/>
                  </a:ext>
                </a:extLst>
              </a:tr>
              <a:tr h="370840">
                <a:tc>
                  <a:txBody>
                    <a:bodyPr/>
                    <a:lstStyle/>
                    <a:p>
                      <a:r>
                        <a:rPr lang="en-US" dirty="0"/>
                        <a:t>&gt; 70 Years Old</a:t>
                      </a:r>
                    </a:p>
                  </a:txBody>
                  <a:tcPr/>
                </a:tc>
                <a:tc>
                  <a:txBody>
                    <a:bodyPr/>
                    <a:lstStyle/>
                    <a:p>
                      <a:pPr algn="ctr"/>
                      <a:r>
                        <a:rPr lang="en-US" dirty="0"/>
                        <a:t>96.1</a:t>
                      </a:r>
                    </a:p>
                  </a:txBody>
                  <a:tcPr>
                    <a:solidFill>
                      <a:schemeClr val="bg1"/>
                    </a:solidFill>
                  </a:tcPr>
                </a:tc>
                <a:tc>
                  <a:txBody>
                    <a:bodyPr/>
                    <a:lstStyle/>
                    <a:p>
                      <a:pPr algn="ctr"/>
                      <a:r>
                        <a:rPr lang="en-US" dirty="0"/>
                        <a:t>72.4</a:t>
                      </a:r>
                    </a:p>
                  </a:txBody>
                  <a:tcPr>
                    <a:solidFill>
                      <a:schemeClr val="bg1"/>
                    </a:solidFill>
                  </a:tcPr>
                </a:tc>
                <a:extLst>
                  <a:ext uri="{0D108BD9-81ED-4DB2-BD59-A6C34878D82A}">
                    <a16:rowId xmlns:a16="http://schemas.microsoft.com/office/drawing/2014/main" val="380148008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E2B4E36-77ED-46ED-AA22-88D297468EF6}"/>
                  </a:ext>
                </a:extLst>
              </p14:cNvPr>
              <p14:cNvContentPartPr/>
              <p14:nvPr/>
            </p14:nvContentPartPr>
            <p14:xfrm>
              <a:off x="4331280" y="1363415"/>
              <a:ext cx="360" cy="360"/>
            </p14:xfrm>
          </p:contentPart>
        </mc:Choice>
        <mc:Fallback xmlns="">
          <p:pic>
            <p:nvPicPr>
              <p:cNvPr id="12" name="Ink 11">
                <a:extLst>
                  <a:ext uri="{FF2B5EF4-FFF2-40B4-BE49-F238E27FC236}">
                    <a16:creationId xmlns:a16="http://schemas.microsoft.com/office/drawing/2014/main" id="{2E2B4E36-77ED-46ED-AA22-88D297468EF6}"/>
                  </a:ext>
                </a:extLst>
              </p:cNvPr>
              <p:cNvPicPr/>
              <p:nvPr/>
            </p:nvPicPr>
            <p:blipFill>
              <a:blip r:embed="rId4"/>
              <a:stretch>
                <a:fillRect/>
              </a:stretch>
            </p:blipFill>
            <p:spPr>
              <a:xfrm>
                <a:off x="4313280" y="13454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2D1FAEE-CAE5-4CD5-B668-80AABC34D4A1}"/>
                  </a:ext>
                </a:extLst>
              </p14:cNvPr>
              <p14:cNvContentPartPr/>
              <p14:nvPr/>
            </p14:nvContentPartPr>
            <p14:xfrm>
              <a:off x="14036520" y="2919335"/>
              <a:ext cx="360" cy="360"/>
            </p14:xfrm>
          </p:contentPart>
        </mc:Choice>
        <mc:Fallback xmlns="">
          <p:pic>
            <p:nvPicPr>
              <p:cNvPr id="14" name="Ink 13">
                <a:extLst>
                  <a:ext uri="{FF2B5EF4-FFF2-40B4-BE49-F238E27FC236}">
                    <a16:creationId xmlns:a16="http://schemas.microsoft.com/office/drawing/2014/main" id="{52D1FAEE-CAE5-4CD5-B668-80AABC34D4A1}"/>
                  </a:ext>
                </a:extLst>
              </p:cNvPr>
              <p:cNvPicPr/>
              <p:nvPr/>
            </p:nvPicPr>
            <p:blipFill>
              <a:blip r:embed="rId4"/>
              <a:stretch>
                <a:fillRect/>
              </a:stretch>
            </p:blipFill>
            <p:spPr>
              <a:xfrm>
                <a:off x="14018520" y="29013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3C4B8C5-121F-490A-8FB2-145D1C9B73A3}"/>
                  </a:ext>
                </a:extLst>
              </p14:cNvPr>
              <p14:cNvContentPartPr/>
              <p14:nvPr/>
            </p14:nvContentPartPr>
            <p14:xfrm>
              <a:off x="13362960" y="6673055"/>
              <a:ext cx="360" cy="360"/>
            </p14:xfrm>
          </p:contentPart>
        </mc:Choice>
        <mc:Fallback xmlns="">
          <p:pic>
            <p:nvPicPr>
              <p:cNvPr id="15" name="Ink 14">
                <a:extLst>
                  <a:ext uri="{FF2B5EF4-FFF2-40B4-BE49-F238E27FC236}">
                    <a16:creationId xmlns:a16="http://schemas.microsoft.com/office/drawing/2014/main" id="{13C4B8C5-121F-490A-8FB2-145D1C9B73A3}"/>
                  </a:ext>
                </a:extLst>
              </p:cNvPr>
              <p:cNvPicPr/>
              <p:nvPr/>
            </p:nvPicPr>
            <p:blipFill>
              <a:blip r:embed="rId4"/>
              <a:stretch>
                <a:fillRect/>
              </a:stretch>
            </p:blipFill>
            <p:spPr>
              <a:xfrm>
                <a:off x="13344960" y="6655055"/>
                <a:ext cx="36000" cy="36000"/>
              </a:xfrm>
              <a:prstGeom prst="rect">
                <a:avLst/>
              </a:prstGeom>
            </p:spPr>
          </p:pic>
        </mc:Fallback>
      </mc:AlternateContent>
      <p:sp>
        <p:nvSpPr>
          <p:cNvPr id="7" name="Arrow: Left 6">
            <a:extLst>
              <a:ext uri="{FF2B5EF4-FFF2-40B4-BE49-F238E27FC236}">
                <a16:creationId xmlns:a16="http://schemas.microsoft.com/office/drawing/2014/main" id="{2F3D7769-E846-4CFD-AA54-E22545D1699E}"/>
              </a:ext>
            </a:extLst>
          </p:cNvPr>
          <p:cNvSpPr/>
          <p:nvPr/>
        </p:nvSpPr>
        <p:spPr>
          <a:xfrm>
            <a:off x="10202046" y="313726"/>
            <a:ext cx="1836439" cy="828299"/>
          </a:xfrm>
          <a:prstGeom prst="leftArrow">
            <a:avLst>
              <a:gd name="adj1" fmla="val 50000"/>
              <a:gd name="adj2" fmla="val 3333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Question</a:t>
            </a:r>
          </a:p>
        </p:txBody>
      </p:sp>
      <p:sp>
        <p:nvSpPr>
          <p:cNvPr id="16" name="Arrow: Left 15">
            <a:extLst>
              <a:ext uri="{FF2B5EF4-FFF2-40B4-BE49-F238E27FC236}">
                <a16:creationId xmlns:a16="http://schemas.microsoft.com/office/drawing/2014/main" id="{51950894-31BC-4715-8F4E-F643A77CB692}"/>
              </a:ext>
            </a:extLst>
          </p:cNvPr>
          <p:cNvSpPr/>
          <p:nvPr/>
        </p:nvSpPr>
        <p:spPr>
          <a:xfrm>
            <a:off x="10338137" y="5753819"/>
            <a:ext cx="1853863" cy="828299"/>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Conclusion</a:t>
            </a:r>
          </a:p>
        </p:txBody>
      </p:sp>
      <p:sp>
        <p:nvSpPr>
          <p:cNvPr id="17" name="Arrow: Left 16">
            <a:extLst>
              <a:ext uri="{FF2B5EF4-FFF2-40B4-BE49-F238E27FC236}">
                <a16:creationId xmlns:a16="http://schemas.microsoft.com/office/drawing/2014/main" id="{3F20D3EC-3B36-4F30-9505-21AC5CB26E1A}"/>
              </a:ext>
            </a:extLst>
          </p:cNvPr>
          <p:cNvSpPr/>
          <p:nvPr/>
        </p:nvSpPr>
        <p:spPr>
          <a:xfrm>
            <a:off x="10721335" y="2253445"/>
            <a:ext cx="1469945" cy="828299"/>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Results</a:t>
            </a:r>
          </a:p>
        </p:txBody>
      </p:sp>
      <p:sp>
        <p:nvSpPr>
          <p:cNvPr id="9" name="Arrow: Right 8">
            <a:extLst>
              <a:ext uri="{FF2B5EF4-FFF2-40B4-BE49-F238E27FC236}">
                <a16:creationId xmlns:a16="http://schemas.microsoft.com/office/drawing/2014/main" id="{F2453F4C-225B-4740-8CF7-E9347385DC96}"/>
              </a:ext>
            </a:extLst>
          </p:cNvPr>
          <p:cNvSpPr/>
          <p:nvPr/>
        </p:nvSpPr>
        <p:spPr>
          <a:xfrm>
            <a:off x="-13007" y="2762720"/>
            <a:ext cx="1289716" cy="666279"/>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Results</a:t>
            </a:r>
          </a:p>
        </p:txBody>
      </p:sp>
      <p:sp>
        <p:nvSpPr>
          <p:cNvPr id="8" name="TextBox 7">
            <a:extLst>
              <a:ext uri="{FF2B5EF4-FFF2-40B4-BE49-F238E27FC236}">
                <a16:creationId xmlns:a16="http://schemas.microsoft.com/office/drawing/2014/main" id="{61BD424F-155B-41BF-ADD7-5E2B58C02A00}"/>
              </a:ext>
            </a:extLst>
          </p:cNvPr>
          <p:cNvSpPr txBox="1"/>
          <p:nvPr/>
        </p:nvSpPr>
        <p:spPr>
          <a:xfrm>
            <a:off x="1546813" y="4771232"/>
            <a:ext cx="9382312" cy="584775"/>
          </a:xfrm>
          <a:prstGeom prst="rect">
            <a:avLst/>
          </a:prstGeom>
          <a:noFill/>
        </p:spPr>
        <p:txBody>
          <a:bodyPr wrap="none" rtlCol="0">
            <a:spAutoFit/>
          </a:bodyPr>
          <a:lstStyle/>
          <a:p>
            <a:r>
              <a:rPr lang="en-US" sz="3200" b="1" dirty="0">
                <a:solidFill>
                  <a:srgbClr val="FF0000"/>
                </a:solidFill>
                <a:latin typeface="Arial Black" panose="020B0A04020102020204" pitchFamily="34" charset="0"/>
              </a:rPr>
              <a:t>Example of What is Included in Appendix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9"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Q&amp;A</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lvl="1">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Questions</a:t>
            </a:r>
          </a:p>
          <a:p>
            <a:pPr lvl="1">
              <a:spcBef>
                <a:spcPts val="0"/>
              </a:spcBef>
              <a:spcAft>
                <a:spcPts val="0"/>
              </a:spcAft>
              <a:buFont typeface="Arial" panose="020B0604020202020204" pitchFamily="34" charset="0"/>
              <a:buChar char="•"/>
              <a:tabLst>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Comments/Requests</a:t>
            </a:r>
          </a:p>
          <a:p>
            <a:pPr lvl="1">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Fee</a:t>
            </a:r>
            <a:r>
              <a:rPr lang="en-US" sz="2400" dirty="0">
                <a:latin typeface="Arial" panose="020B0604020202020204" pitchFamily="34" charset="0"/>
                <a:ea typeface="Calibri" panose="020F0502020204030204" pitchFamily="34" charset="0"/>
                <a:cs typeface="Arial" panose="020B0604020202020204" pitchFamily="34" charset="0"/>
              </a:rPr>
              <a:t>dback</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161880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B4BE-7397-4980-984A-4D7DC22222C5}"/>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Finally</a:t>
            </a:r>
          </a:p>
        </p:txBody>
      </p:sp>
      <p:sp>
        <p:nvSpPr>
          <p:cNvPr id="3" name="Content Placeholder 2">
            <a:extLst>
              <a:ext uri="{FF2B5EF4-FFF2-40B4-BE49-F238E27FC236}">
                <a16:creationId xmlns:a16="http://schemas.microsoft.com/office/drawing/2014/main" id="{11B00F14-87F1-4638-AC6A-50051E087EF6}"/>
              </a:ext>
            </a:extLst>
          </p:cNvPr>
          <p:cNvSpPr>
            <a:spLocks noGrp="1"/>
          </p:cNvSpPr>
          <p:nvPr>
            <p:ph idx="1"/>
          </p:nvPr>
        </p:nvSpPr>
        <p:spPr/>
        <p:txBody>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This Presentation and Recording Will Be Posted  On the OPA Website</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 Questions, Comments &amp; Input are Welcome</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 Email: </a:t>
            </a:r>
            <a:r>
              <a:rPr lang="en-US" sz="24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bmcgorry1079@gmail.com</a:t>
            </a:r>
            <a:endParaRPr lang="en-US" sz="2400" dirty="0">
              <a:solidFill>
                <a:schemeClr val="tx1"/>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7905C31C-C42C-4F59-BD7D-328498922D14}"/>
              </a:ext>
            </a:extLst>
          </p:cNvPr>
          <p:cNvSpPr txBox="1"/>
          <p:nvPr/>
        </p:nvSpPr>
        <p:spPr>
          <a:xfrm>
            <a:off x="4632746" y="4261448"/>
            <a:ext cx="2926507"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98401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85C9-7D0E-47C3-B899-F784D19EC68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568A233-FCDC-4968-878E-E5416572019A}"/>
              </a:ext>
            </a:extLst>
          </p:cNvPr>
          <p:cNvSpPr>
            <a:spLocks noGrp="1"/>
          </p:cNvSpPr>
          <p:nvPr>
            <p:ph type="subTitle" idx="1"/>
          </p:nvPr>
        </p:nvSpPr>
        <p:spPr/>
        <p:txBody>
          <a:bodyPr/>
          <a:lstStyle/>
          <a:p>
            <a:r>
              <a:rPr lang="en-US" dirty="0"/>
              <a:t>appendix</a:t>
            </a:r>
          </a:p>
        </p:txBody>
      </p:sp>
    </p:spTree>
    <p:extLst>
      <p:ext uri="{BB962C8B-B14F-4D97-AF65-F5344CB8AC3E}">
        <p14:creationId xmlns:p14="http://schemas.microsoft.com/office/powerpoint/2010/main" val="194384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9ACF82-A448-4FD0-8D06-74EEB9B3ECCC}"/>
              </a:ext>
            </a:extLst>
          </p:cNvPr>
          <p:cNvSpPr txBox="1">
            <a:spLocks/>
          </p:cNvSpPr>
          <p:nvPr/>
        </p:nvSpPr>
        <p:spPr>
          <a:xfrm>
            <a:off x="140677" y="164874"/>
            <a:ext cx="10816424" cy="740338"/>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Analyzing Results of the Property Owner Survey</a:t>
            </a:r>
          </a:p>
          <a:p>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BC39D4-3264-4BFB-B798-CF22BA833938}"/>
              </a:ext>
            </a:extLst>
          </p:cNvPr>
          <p:cNvSpPr txBox="1"/>
          <p:nvPr/>
        </p:nvSpPr>
        <p:spPr>
          <a:xfrm>
            <a:off x="140677" y="759780"/>
            <a:ext cx="12505648" cy="938718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Majority of questions had a 5-point scale (e.g. 1= Extremely Unsatisfied &amp; 5 being Extremely Satisfied)</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To help analyze and interpret the results, we have color-coded the responses as follows: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Average Score: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Degree of positivity or strength (total of top 2 answer percentages)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In summary, Red is Negative, Yellow is Neutral and Green is Positive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63A8615C-8763-4A2C-9A54-A7BDFB66A1B5}"/>
              </a:ext>
            </a:extLst>
          </p:cNvPr>
          <p:cNvGraphicFramePr>
            <a:graphicFrameLocks noGrp="1"/>
          </p:cNvGraphicFramePr>
          <p:nvPr/>
        </p:nvGraphicFramePr>
        <p:xfrm>
          <a:off x="2887739" y="1500118"/>
          <a:ext cx="6155397" cy="1584960"/>
        </p:xfrm>
        <a:graphic>
          <a:graphicData uri="http://schemas.openxmlformats.org/drawingml/2006/table">
            <a:tbl>
              <a:tblPr firstRow="1" bandRow="1">
                <a:tableStyleId>{5C22544A-7EE6-4342-B048-85BDC9FD1C3A}</a:tableStyleId>
              </a:tblPr>
              <a:tblGrid>
                <a:gridCol w="2424280">
                  <a:extLst>
                    <a:ext uri="{9D8B030D-6E8A-4147-A177-3AD203B41FA5}">
                      <a16:colId xmlns:a16="http://schemas.microsoft.com/office/drawing/2014/main" val="2698965148"/>
                    </a:ext>
                  </a:extLst>
                </a:gridCol>
                <a:gridCol w="3731117">
                  <a:extLst>
                    <a:ext uri="{9D8B030D-6E8A-4147-A177-3AD203B41FA5}">
                      <a16:colId xmlns:a16="http://schemas.microsoft.com/office/drawing/2014/main" val="3290163203"/>
                    </a:ext>
                  </a:extLst>
                </a:gridCol>
              </a:tblGrid>
              <a:tr h="370840">
                <a:tc>
                  <a:txBody>
                    <a:bodyPr/>
                    <a:lstStyle/>
                    <a:p>
                      <a:pPr algn="ctr"/>
                      <a:r>
                        <a:rPr lang="en-US" sz="2000" dirty="0"/>
                        <a:t>Average Score</a:t>
                      </a:r>
                    </a:p>
                  </a:txBody>
                  <a:tcPr/>
                </a:tc>
                <a:tc>
                  <a:txBody>
                    <a:bodyPr/>
                    <a:lstStyle/>
                    <a:p>
                      <a:pPr algn="ctr"/>
                      <a:r>
                        <a:rPr lang="en-US" sz="2000" dirty="0"/>
                        <a:t>Color</a:t>
                      </a:r>
                    </a:p>
                  </a:txBody>
                  <a:tcPr/>
                </a:tc>
                <a:extLst>
                  <a:ext uri="{0D108BD9-81ED-4DB2-BD59-A6C34878D82A}">
                    <a16:rowId xmlns:a16="http://schemas.microsoft.com/office/drawing/2014/main" val="2701231134"/>
                  </a:ext>
                </a:extLst>
              </a:tr>
              <a:tr h="370840">
                <a:tc>
                  <a:txBody>
                    <a:bodyPr/>
                    <a:lstStyle/>
                    <a:p>
                      <a:r>
                        <a:rPr lang="en-US" sz="2000" dirty="0"/>
                        <a:t>1-2 (negative)</a:t>
                      </a:r>
                    </a:p>
                  </a:txBody>
                  <a:tcPr/>
                </a:tc>
                <a:tc>
                  <a:txBody>
                    <a:bodyPr/>
                    <a:lstStyle/>
                    <a:p>
                      <a:endParaRPr lang="en-US" sz="2000" dirty="0"/>
                    </a:p>
                  </a:txBody>
                  <a:tcPr>
                    <a:solidFill>
                      <a:srgbClr val="FF0000"/>
                    </a:solidFill>
                  </a:tcPr>
                </a:tc>
                <a:extLst>
                  <a:ext uri="{0D108BD9-81ED-4DB2-BD59-A6C34878D82A}">
                    <a16:rowId xmlns:a16="http://schemas.microsoft.com/office/drawing/2014/main" val="267711218"/>
                  </a:ext>
                </a:extLst>
              </a:tr>
              <a:tr h="370840">
                <a:tc>
                  <a:txBody>
                    <a:bodyPr/>
                    <a:lstStyle/>
                    <a:p>
                      <a:r>
                        <a:rPr lang="en-US" sz="2000" dirty="0"/>
                        <a:t>3 (neutral)</a:t>
                      </a:r>
                    </a:p>
                  </a:txBody>
                  <a:tcPr/>
                </a:tc>
                <a:tc>
                  <a:txBody>
                    <a:bodyPr/>
                    <a:lstStyle/>
                    <a:p>
                      <a:endParaRPr lang="en-US" sz="2000" dirty="0"/>
                    </a:p>
                  </a:txBody>
                  <a:tcPr>
                    <a:solidFill>
                      <a:srgbClr val="FFFF00"/>
                    </a:solidFill>
                  </a:tcPr>
                </a:tc>
                <a:extLst>
                  <a:ext uri="{0D108BD9-81ED-4DB2-BD59-A6C34878D82A}">
                    <a16:rowId xmlns:a16="http://schemas.microsoft.com/office/drawing/2014/main" val="3920950461"/>
                  </a:ext>
                </a:extLst>
              </a:tr>
              <a:tr h="370840">
                <a:tc>
                  <a:txBody>
                    <a:bodyPr/>
                    <a:lstStyle/>
                    <a:p>
                      <a:r>
                        <a:rPr lang="en-US" sz="2000" dirty="0"/>
                        <a:t>4-5 (positive)</a:t>
                      </a:r>
                    </a:p>
                  </a:txBody>
                  <a:tcPr/>
                </a:tc>
                <a:tc>
                  <a:txBody>
                    <a:bodyPr/>
                    <a:lstStyle/>
                    <a:p>
                      <a:endParaRPr lang="en-US" sz="2000" dirty="0"/>
                    </a:p>
                  </a:txBody>
                  <a:tcPr>
                    <a:solidFill>
                      <a:srgbClr val="00B050"/>
                    </a:solidFill>
                  </a:tcPr>
                </a:tc>
                <a:extLst>
                  <a:ext uri="{0D108BD9-81ED-4DB2-BD59-A6C34878D82A}">
                    <a16:rowId xmlns:a16="http://schemas.microsoft.com/office/drawing/2014/main" val="1474342319"/>
                  </a:ext>
                </a:extLst>
              </a:tr>
            </a:tbl>
          </a:graphicData>
        </a:graphic>
      </p:graphicFrame>
      <p:graphicFrame>
        <p:nvGraphicFramePr>
          <p:cNvPr id="6" name="Table 5">
            <a:extLst>
              <a:ext uri="{FF2B5EF4-FFF2-40B4-BE49-F238E27FC236}">
                <a16:creationId xmlns:a16="http://schemas.microsoft.com/office/drawing/2014/main" id="{DF6BCE9B-F751-4FD5-AC09-84A0D07C3F58}"/>
              </a:ext>
            </a:extLst>
          </p:cNvPr>
          <p:cNvGraphicFramePr>
            <a:graphicFrameLocks noGrp="1"/>
          </p:cNvGraphicFramePr>
          <p:nvPr/>
        </p:nvGraphicFramePr>
        <p:xfrm>
          <a:off x="2887738" y="3941128"/>
          <a:ext cx="6155397" cy="1584960"/>
        </p:xfrm>
        <a:graphic>
          <a:graphicData uri="http://schemas.openxmlformats.org/drawingml/2006/table">
            <a:tbl>
              <a:tblPr firstRow="1" bandRow="1">
                <a:tableStyleId>{5C22544A-7EE6-4342-B048-85BDC9FD1C3A}</a:tableStyleId>
              </a:tblPr>
              <a:tblGrid>
                <a:gridCol w="2424280">
                  <a:extLst>
                    <a:ext uri="{9D8B030D-6E8A-4147-A177-3AD203B41FA5}">
                      <a16:colId xmlns:a16="http://schemas.microsoft.com/office/drawing/2014/main" val="2698965148"/>
                    </a:ext>
                  </a:extLst>
                </a:gridCol>
                <a:gridCol w="3731117">
                  <a:extLst>
                    <a:ext uri="{9D8B030D-6E8A-4147-A177-3AD203B41FA5}">
                      <a16:colId xmlns:a16="http://schemas.microsoft.com/office/drawing/2014/main" val="3290163203"/>
                    </a:ext>
                  </a:extLst>
                </a:gridCol>
              </a:tblGrid>
              <a:tr h="370840">
                <a:tc>
                  <a:txBody>
                    <a:bodyPr/>
                    <a:lstStyle/>
                    <a:p>
                      <a:pPr algn="ctr"/>
                      <a:r>
                        <a:rPr lang="en-US" sz="2000" dirty="0"/>
                        <a:t>% Top 2 Box Score</a:t>
                      </a:r>
                    </a:p>
                  </a:txBody>
                  <a:tcPr/>
                </a:tc>
                <a:tc>
                  <a:txBody>
                    <a:bodyPr/>
                    <a:lstStyle/>
                    <a:p>
                      <a:pPr algn="ctr"/>
                      <a:r>
                        <a:rPr lang="en-US" sz="2000" dirty="0"/>
                        <a:t>Color</a:t>
                      </a:r>
                    </a:p>
                  </a:txBody>
                  <a:tcPr/>
                </a:tc>
                <a:extLst>
                  <a:ext uri="{0D108BD9-81ED-4DB2-BD59-A6C34878D82A}">
                    <a16:rowId xmlns:a16="http://schemas.microsoft.com/office/drawing/2014/main" val="2701231134"/>
                  </a:ext>
                </a:extLst>
              </a:tr>
              <a:tr h="370840">
                <a:tc>
                  <a:txBody>
                    <a:bodyPr/>
                    <a:lstStyle/>
                    <a:p>
                      <a:r>
                        <a:rPr lang="en-US" sz="2000" dirty="0"/>
                        <a:t>0-29.9</a:t>
                      </a:r>
                    </a:p>
                  </a:txBody>
                  <a:tcPr/>
                </a:tc>
                <a:tc>
                  <a:txBody>
                    <a:bodyPr/>
                    <a:lstStyle/>
                    <a:p>
                      <a:endParaRPr lang="en-US" sz="2000" dirty="0"/>
                    </a:p>
                  </a:txBody>
                  <a:tcPr>
                    <a:solidFill>
                      <a:srgbClr val="FF0000"/>
                    </a:solidFill>
                  </a:tcPr>
                </a:tc>
                <a:extLst>
                  <a:ext uri="{0D108BD9-81ED-4DB2-BD59-A6C34878D82A}">
                    <a16:rowId xmlns:a16="http://schemas.microsoft.com/office/drawing/2014/main" val="267711218"/>
                  </a:ext>
                </a:extLst>
              </a:tr>
              <a:tr h="370840">
                <a:tc>
                  <a:txBody>
                    <a:bodyPr/>
                    <a:lstStyle/>
                    <a:p>
                      <a:r>
                        <a:rPr lang="en-US" sz="2000" dirty="0"/>
                        <a:t>30-59.9</a:t>
                      </a:r>
                    </a:p>
                  </a:txBody>
                  <a:tcPr/>
                </a:tc>
                <a:tc>
                  <a:txBody>
                    <a:bodyPr/>
                    <a:lstStyle/>
                    <a:p>
                      <a:endParaRPr lang="en-US" sz="2000" dirty="0"/>
                    </a:p>
                  </a:txBody>
                  <a:tcPr>
                    <a:solidFill>
                      <a:srgbClr val="FFFF00"/>
                    </a:solidFill>
                  </a:tcPr>
                </a:tc>
                <a:extLst>
                  <a:ext uri="{0D108BD9-81ED-4DB2-BD59-A6C34878D82A}">
                    <a16:rowId xmlns:a16="http://schemas.microsoft.com/office/drawing/2014/main" val="3920950461"/>
                  </a:ext>
                </a:extLst>
              </a:tr>
              <a:tr h="370840">
                <a:tc>
                  <a:txBody>
                    <a:bodyPr/>
                    <a:lstStyle/>
                    <a:p>
                      <a:r>
                        <a:rPr lang="en-US" sz="2000" dirty="0"/>
                        <a:t>60-100</a:t>
                      </a:r>
                    </a:p>
                  </a:txBody>
                  <a:tcPr/>
                </a:tc>
                <a:tc>
                  <a:txBody>
                    <a:bodyPr/>
                    <a:lstStyle/>
                    <a:p>
                      <a:endParaRPr lang="en-US" sz="2000" dirty="0"/>
                    </a:p>
                  </a:txBody>
                  <a:tcPr>
                    <a:solidFill>
                      <a:srgbClr val="00B050"/>
                    </a:solidFill>
                  </a:tcPr>
                </a:tc>
                <a:extLst>
                  <a:ext uri="{0D108BD9-81ED-4DB2-BD59-A6C34878D82A}">
                    <a16:rowId xmlns:a16="http://schemas.microsoft.com/office/drawing/2014/main" val="1474342319"/>
                  </a:ext>
                </a:extLst>
              </a:tr>
            </a:tbl>
          </a:graphicData>
        </a:graphic>
      </p:graphicFrame>
    </p:spTree>
    <p:extLst>
      <p:ext uri="{BB962C8B-B14F-4D97-AF65-F5344CB8AC3E}">
        <p14:creationId xmlns:p14="http://schemas.microsoft.com/office/powerpoint/2010/main" val="346216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Q3: Overall, how satisfied are you being an Ocean Pines property owner or resident?</a:t>
            </a:r>
            <a:r>
              <a:rPr lang="en-US" dirty="0"/>
              <a:t>(1 = Not Satisfied at All; 5 = Extremely Satisfied)</a:t>
            </a:r>
            <a:endParaRPr dirty="0"/>
          </a:p>
        </p:txBody>
      </p:sp>
      <p:sp>
        <p:nvSpPr>
          <p:cNvPr id="3" name="Content Placeholder 2"/>
          <p:cNvSpPr>
            <a:spLocks noGrp="1"/>
          </p:cNvSpPr>
          <p:nvPr>
            <p:ph idx="1"/>
          </p:nvPr>
        </p:nvSpPr>
        <p:spPr/>
        <p:txBody>
          <a:bodyPr/>
          <a:lstStyle/>
          <a:p>
            <a:r>
              <a:rPr dirty="0"/>
              <a:t>Answered: 1,838    Skipped: 0</a:t>
            </a:r>
          </a:p>
        </p:txBody>
      </p:sp>
      <p:pic>
        <p:nvPicPr>
          <p:cNvPr id="4" name="Picture 3" descr="chart6935603990.png"/>
          <p:cNvPicPr>
            <a:picLocks noChangeAspect="1"/>
          </p:cNvPicPr>
          <p:nvPr/>
        </p:nvPicPr>
        <p:blipFill>
          <a:blip r:embed="rId2"/>
          <a:stretch>
            <a:fillRect/>
          </a:stretch>
        </p:blipFill>
        <p:spPr>
          <a:xfrm>
            <a:off x="421707" y="1330386"/>
            <a:ext cx="6573623" cy="4758684"/>
          </a:xfrm>
          <a:prstGeom prst="rect">
            <a:avLst/>
          </a:prstGeom>
        </p:spPr>
      </p:pic>
      <p:sp>
        <p:nvSpPr>
          <p:cNvPr id="5" name="TextBox 4">
            <a:extLst>
              <a:ext uri="{FF2B5EF4-FFF2-40B4-BE49-F238E27FC236}">
                <a16:creationId xmlns:a16="http://schemas.microsoft.com/office/drawing/2014/main" id="{7FBE8C22-3B1C-464C-9124-3C6BBE3EC294}"/>
              </a:ext>
            </a:extLst>
          </p:cNvPr>
          <p:cNvSpPr txBox="1"/>
          <p:nvPr/>
        </p:nvSpPr>
        <p:spPr>
          <a:xfrm>
            <a:off x="-72405" y="5460319"/>
            <a:ext cx="10973838" cy="954107"/>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Overall, 95.2% of Property Owners were satisfied with </a:t>
            </a:r>
          </a:p>
          <a:p>
            <a:pPr algn="ctr"/>
            <a:r>
              <a:rPr lang="en-US" sz="2800" dirty="0">
                <a:latin typeface="Arial Black" panose="020B0A04020102020204" pitchFamily="34" charset="0"/>
                <a:cs typeface="Arial" panose="020B0604020202020204" pitchFamily="34" charset="0"/>
              </a:rPr>
              <a:t>68.5% being either Very or Extremely Satisfied</a:t>
            </a:r>
          </a:p>
        </p:txBody>
      </p:sp>
      <p:graphicFrame>
        <p:nvGraphicFramePr>
          <p:cNvPr id="6" name="Table 10">
            <a:extLst>
              <a:ext uri="{FF2B5EF4-FFF2-40B4-BE49-F238E27FC236}">
                <a16:creationId xmlns:a16="http://schemas.microsoft.com/office/drawing/2014/main" id="{1FF3E89A-A563-4A83-9523-079EC1BFB3A7}"/>
              </a:ext>
            </a:extLst>
          </p:cNvPr>
          <p:cNvGraphicFramePr>
            <a:graphicFrameLocks noGrp="1"/>
          </p:cNvGraphicFramePr>
          <p:nvPr/>
        </p:nvGraphicFramePr>
        <p:xfrm>
          <a:off x="4331280" y="1449418"/>
          <a:ext cx="7186860" cy="2641600"/>
        </p:xfrm>
        <a:graphic>
          <a:graphicData uri="http://schemas.openxmlformats.org/drawingml/2006/table">
            <a:tbl>
              <a:tblPr firstRow="1" bandRow="1">
                <a:tableStyleId>{5C22544A-7EE6-4342-B048-85BDC9FD1C3A}</a:tableStyleId>
              </a:tblPr>
              <a:tblGrid>
                <a:gridCol w="2053389">
                  <a:extLst>
                    <a:ext uri="{9D8B030D-6E8A-4147-A177-3AD203B41FA5}">
                      <a16:colId xmlns:a16="http://schemas.microsoft.com/office/drawing/2014/main" val="2059471921"/>
                    </a:ext>
                  </a:extLst>
                </a:gridCol>
                <a:gridCol w="2111333">
                  <a:extLst>
                    <a:ext uri="{9D8B030D-6E8A-4147-A177-3AD203B41FA5}">
                      <a16:colId xmlns:a16="http://schemas.microsoft.com/office/drawing/2014/main" val="474651289"/>
                    </a:ext>
                  </a:extLst>
                </a:gridCol>
                <a:gridCol w="3022138">
                  <a:extLst>
                    <a:ext uri="{9D8B030D-6E8A-4147-A177-3AD203B41FA5}">
                      <a16:colId xmlns:a16="http://schemas.microsoft.com/office/drawing/2014/main" val="1488998419"/>
                    </a:ext>
                  </a:extLst>
                </a:gridCol>
              </a:tblGrid>
              <a:tr h="388013">
                <a:tc>
                  <a:txBody>
                    <a:bodyPr/>
                    <a:lstStyle/>
                    <a:p>
                      <a:endParaRPr lang="en-US" dirty="0"/>
                    </a:p>
                  </a:txBody>
                  <a:tcPr/>
                </a:tc>
                <a:tc>
                  <a:txBody>
                    <a:bodyPr/>
                    <a:lstStyle/>
                    <a:p>
                      <a:pPr algn="ctr"/>
                      <a:r>
                        <a:rPr lang="en-US" dirty="0"/>
                        <a:t>% Overall Satisfaction</a:t>
                      </a:r>
                    </a:p>
                  </a:txBody>
                  <a:tcPr/>
                </a:tc>
                <a:tc>
                  <a:txBody>
                    <a:bodyPr/>
                    <a:lstStyle/>
                    <a:p>
                      <a:pPr algn="ctr"/>
                      <a:r>
                        <a:rPr lang="en-US" dirty="0"/>
                        <a:t>% Very or Extremely Satisfied</a:t>
                      </a:r>
                    </a:p>
                  </a:txBody>
                  <a:tcPr/>
                </a:tc>
                <a:extLst>
                  <a:ext uri="{0D108BD9-81ED-4DB2-BD59-A6C34878D82A}">
                    <a16:rowId xmlns:a16="http://schemas.microsoft.com/office/drawing/2014/main" val="1107019338"/>
                  </a:ext>
                </a:extLst>
              </a:tr>
              <a:tr h="176555">
                <a:tc>
                  <a:txBody>
                    <a:bodyPr/>
                    <a:lstStyle/>
                    <a:p>
                      <a:r>
                        <a:rPr lang="en-US" sz="2800" b="1" dirty="0"/>
                        <a:t>Total</a:t>
                      </a:r>
                    </a:p>
                  </a:txBody>
                  <a:tcPr/>
                </a:tc>
                <a:tc>
                  <a:txBody>
                    <a:bodyPr/>
                    <a:lstStyle/>
                    <a:p>
                      <a:pPr algn="ctr"/>
                      <a:r>
                        <a:rPr lang="en-US" sz="2800" b="1" dirty="0"/>
                        <a:t>95.2</a:t>
                      </a:r>
                    </a:p>
                  </a:txBody>
                  <a:tcPr>
                    <a:solidFill>
                      <a:srgbClr val="00B050"/>
                    </a:solidFill>
                  </a:tcPr>
                </a:tc>
                <a:tc>
                  <a:txBody>
                    <a:bodyPr/>
                    <a:lstStyle/>
                    <a:p>
                      <a:pPr algn="ctr"/>
                      <a:r>
                        <a:rPr lang="en-US" sz="2800" b="1" dirty="0"/>
                        <a:t>68.5</a:t>
                      </a:r>
                    </a:p>
                  </a:txBody>
                  <a:tcPr>
                    <a:solidFill>
                      <a:srgbClr val="00B050"/>
                    </a:solidFill>
                  </a:tcPr>
                </a:tc>
                <a:extLst>
                  <a:ext uri="{0D108BD9-81ED-4DB2-BD59-A6C34878D82A}">
                    <a16:rowId xmlns:a16="http://schemas.microsoft.com/office/drawing/2014/main" val="3254079368"/>
                  </a:ext>
                </a:extLst>
              </a:tr>
              <a:tr h="370840">
                <a:tc>
                  <a:txBody>
                    <a:bodyPr/>
                    <a:lstStyle/>
                    <a:p>
                      <a:r>
                        <a:rPr lang="en-US" dirty="0"/>
                        <a:t>Full-Time</a:t>
                      </a:r>
                    </a:p>
                  </a:txBody>
                  <a:tcPr/>
                </a:tc>
                <a:tc>
                  <a:txBody>
                    <a:bodyPr/>
                    <a:lstStyle/>
                    <a:p>
                      <a:pPr algn="ctr"/>
                      <a:r>
                        <a:rPr lang="en-US" dirty="0"/>
                        <a:t>94.4</a:t>
                      </a:r>
                    </a:p>
                  </a:txBody>
                  <a:tcPr>
                    <a:solidFill>
                      <a:schemeClr val="bg1"/>
                    </a:solidFill>
                  </a:tcPr>
                </a:tc>
                <a:tc>
                  <a:txBody>
                    <a:bodyPr/>
                    <a:lstStyle/>
                    <a:p>
                      <a:pPr algn="ctr"/>
                      <a:r>
                        <a:rPr lang="en-US" dirty="0"/>
                        <a:t>64.8</a:t>
                      </a:r>
                    </a:p>
                  </a:txBody>
                  <a:tcPr>
                    <a:solidFill>
                      <a:schemeClr val="bg1"/>
                    </a:solidFill>
                  </a:tcPr>
                </a:tc>
                <a:extLst>
                  <a:ext uri="{0D108BD9-81ED-4DB2-BD59-A6C34878D82A}">
                    <a16:rowId xmlns:a16="http://schemas.microsoft.com/office/drawing/2014/main" val="2435008765"/>
                  </a:ext>
                </a:extLst>
              </a:tr>
              <a:tr h="370840">
                <a:tc>
                  <a:txBody>
                    <a:bodyPr/>
                    <a:lstStyle/>
                    <a:p>
                      <a:r>
                        <a:rPr lang="en-US" dirty="0"/>
                        <a:t>Part-Time</a:t>
                      </a:r>
                    </a:p>
                  </a:txBody>
                  <a:tcPr/>
                </a:tc>
                <a:tc>
                  <a:txBody>
                    <a:bodyPr/>
                    <a:lstStyle/>
                    <a:p>
                      <a:pPr algn="ctr"/>
                      <a:r>
                        <a:rPr lang="en-US" dirty="0"/>
                        <a:t>97.2</a:t>
                      </a:r>
                    </a:p>
                  </a:txBody>
                  <a:tcPr>
                    <a:solidFill>
                      <a:schemeClr val="bg1"/>
                    </a:solidFill>
                  </a:tcPr>
                </a:tc>
                <a:tc>
                  <a:txBody>
                    <a:bodyPr/>
                    <a:lstStyle/>
                    <a:p>
                      <a:pPr algn="ctr"/>
                      <a:r>
                        <a:rPr lang="en-US" dirty="0"/>
                        <a:t>74.6</a:t>
                      </a:r>
                    </a:p>
                  </a:txBody>
                  <a:tcPr>
                    <a:solidFill>
                      <a:schemeClr val="bg1"/>
                    </a:solidFill>
                  </a:tcPr>
                </a:tc>
                <a:extLst>
                  <a:ext uri="{0D108BD9-81ED-4DB2-BD59-A6C34878D82A}">
                    <a16:rowId xmlns:a16="http://schemas.microsoft.com/office/drawing/2014/main" val="4044304179"/>
                  </a:ext>
                </a:extLst>
              </a:tr>
              <a:tr h="370840">
                <a:tc>
                  <a:txBody>
                    <a:bodyPr/>
                    <a:lstStyle/>
                    <a:p>
                      <a:r>
                        <a:rPr lang="en-US" dirty="0"/>
                        <a:t>&lt; 50 Years Old</a:t>
                      </a:r>
                    </a:p>
                  </a:txBody>
                  <a:tcPr/>
                </a:tc>
                <a:tc>
                  <a:txBody>
                    <a:bodyPr/>
                    <a:lstStyle/>
                    <a:p>
                      <a:pPr algn="ctr"/>
                      <a:r>
                        <a:rPr lang="en-US" dirty="0"/>
                        <a:t>93.2</a:t>
                      </a:r>
                    </a:p>
                  </a:txBody>
                  <a:tcPr>
                    <a:solidFill>
                      <a:schemeClr val="bg1"/>
                    </a:solidFill>
                  </a:tcPr>
                </a:tc>
                <a:tc>
                  <a:txBody>
                    <a:bodyPr/>
                    <a:lstStyle/>
                    <a:p>
                      <a:pPr algn="ctr"/>
                      <a:r>
                        <a:rPr lang="en-US" dirty="0"/>
                        <a:t>59.5</a:t>
                      </a:r>
                    </a:p>
                  </a:txBody>
                  <a:tcPr>
                    <a:solidFill>
                      <a:schemeClr val="bg1"/>
                    </a:solidFill>
                  </a:tcPr>
                </a:tc>
                <a:extLst>
                  <a:ext uri="{0D108BD9-81ED-4DB2-BD59-A6C34878D82A}">
                    <a16:rowId xmlns:a16="http://schemas.microsoft.com/office/drawing/2014/main" val="3636678895"/>
                  </a:ext>
                </a:extLst>
              </a:tr>
              <a:tr h="370840">
                <a:tc>
                  <a:txBody>
                    <a:bodyPr/>
                    <a:lstStyle/>
                    <a:p>
                      <a:r>
                        <a:rPr lang="en-US" dirty="0"/>
                        <a:t>&gt; 70 Years Old</a:t>
                      </a:r>
                    </a:p>
                  </a:txBody>
                  <a:tcPr/>
                </a:tc>
                <a:tc>
                  <a:txBody>
                    <a:bodyPr/>
                    <a:lstStyle/>
                    <a:p>
                      <a:pPr algn="ctr"/>
                      <a:r>
                        <a:rPr lang="en-US" dirty="0"/>
                        <a:t>96.1</a:t>
                      </a:r>
                    </a:p>
                  </a:txBody>
                  <a:tcPr>
                    <a:solidFill>
                      <a:schemeClr val="bg1"/>
                    </a:solidFill>
                  </a:tcPr>
                </a:tc>
                <a:tc>
                  <a:txBody>
                    <a:bodyPr/>
                    <a:lstStyle/>
                    <a:p>
                      <a:pPr algn="ctr"/>
                      <a:r>
                        <a:rPr lang="en-US" dirty="0"/>
                        <a:t>72.4</a:t>
                      </a:r>
                    </a:p>
                  </a:txBody>
                  <a:tcPr>
                    <a:solidFill>
                      <a:schemeClr val="bg1"/>
                    </a:solidFill>
                  </a:tcPr>
                </a:tc>
                <a:extLst>
                  <a:ext uri="{0D108BD9-81ED-4DB2-BD59-A6C34878D82A}">
                    <a16:rowId xmlns:a16="http://schemas.microsoft.com/office/drawing/2014/main" val="380148008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E2B4E36-77ED-46ED-AA22-88D297468EF6}"/>
                  </a:ext>
                </a:extLst>
              </p14:cNvPr>
              <p14:cNvContentPartPr/>
              <p14:nvPr/>
            </p14:nvContentPartPr>
            <p14:xfrm>
              <a:off x="4331280" y="1363415"/>
              <a:ext cx="360" cy="360"/>
            </p14:xfrm>
          </p:contentPart>
        </mc:Choice>
        <mc:Fallback xmlns="">
          <p:pic>
            <p:nvPicPr>
              <p:cNvPr id="12" name="Ink 11">
                <a:extLst>
                  <a:ext uri="{FF2B5EF4-FFF2-40B4-BE49-F238E27FC236}">
                    <a16:creationId xmlns:a16="http://schemas.microsoft.com/office/drawing/2014/main" id="{2E2B4E36-77ED-46ED-AA22-88D297468EF6}"/>
                  </a:ext>
                </a:extLst>
              </p:cNvPr>
              <p:cNvPicPr/>
              <p:nvPr/>
            </p:nvPicPr>
            <p:blipFill>
              <a:blip r:embed="rId4"/>
              <a:stretch>
                <a:fillRect/>
              </a:stretch>
            </p:blipFill>
            <p:spPr>
              <a:xfrm>
                <a:off x="4313280" y="13454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2D1FAEE-CAE5-4CD5-B668-80AABC34D4A1}"/>
                  </a:ext>
                </a:extLst>
              </p14:cNvPr>
              <p14:cNvContentPartPr/>
              <p14:nvPr/>
            </p14:nvContentPartPr>
            <p14:xfrm>
              <a:off x="14036520" y="2919335"/>
              <a:ext cx="360" cy="360"/>
            </p14:xfrm>
          </p:contentPart>
        </mc:Choice>
        <mc:Fallback xmlns="">
          <p:pic>
            <p:nvPicPr>
              <p:cNvPr id="14" name="Ink 13">
                <a:extLst>
                  <a:ext uri="{FF2B5EF4-FFF2-40B4-BE49-F238E27FC236}">
                    <a16:creationId xmlns:a16="http://schemas.microsoft.com/office/drawing/2014/main" id="{52D1FAEE-CAE5-4CD5-B668-80AABC34D4A1}"/>
                  </a:ext>
                </a:extLst>
              </p:cNvPr>
              <p:cNvPicPr/>
              <p:nvPr/>
            </p:nvPicPr>
            <p:blipFill>
              <a:blip r:embed="rId4"/>
              <a:stretch>
                <a:fillRect/>
              </a:stretch>
            </p:blipFill>
            <p:spPr>
              <a:xfrm>
                <a:off x="14018520" y="29013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3C4B8C5-121F-490A-8FB2-145D1C9B73A3}"/>
                  </a:ext>
                </a:extLst>
              </p14:cNvPr>
              <p14:cNvContentPartPr/>
              <p14:nvPr/>
            </p14:nvContentPartPr>
            <p14:xfrm>
              <a:off x="13362960" y="6673055"/>
              <a:ext cx="360" cy="360"/>
            </p14:xfrm>
          </p:contentPart>
        </mc:Choice>
        <mc:Fallback xmlns="">
          <p:pic>
            <p:nvPicPr>
              <p:cNvPr id="15" name="Ink 14">
                <a:extLst>
                  <a:ext uri="{FF2B5EF4-FFF2-40B4-BE49-F238E27FC236}">
                    <a16:creationId xmlns:a16="http://schemas.microsoft.com/office/drawing/2014/main" id="{13C4B8C5-121F-490A-8FB2-145D1C9B73A3}"/>
                  </a:ext>
                </a:extLst>
              </p:cNvPr>
              <p:cNvPicPr/>
              <p:nvPr/>
            </p:nvPicPr>
            <p:blipFill>
              <a:blip r:embed="rId4"/>
              <a:stretch>
                <a:fillRect/>
              </a:stretch>
            </p:blipFill>
            <p:spPr>
              <a:xfrm>
                <a:off x="13344960" y="6655055"/>
                <a:ext cx="36000" cy="36000"/>
              </a:xfrm>
              <a:prstGeom prst="rect">
                <a:avLst/>
              </a:prstGeom>
            </p:spPr>
          </p:pic>
        </mc:Fallback>
      </mc:AlternateContent>
    </p:spTree>
    <p:extLst>
      <p:ext uri="{BB962C8B-B14F-4D97-AF65-F5344CB8AC3E}">
        <p14:creationId xmlns:p14="http://schemas.microsoft.com/office/powerpoint/2010/main" val="41036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209456" y="149796"/>
            <a:ext cx="10058400" cy="1450757"/>
          </a:xfrm>
        </p:spPr>
        <p:txBody>
          <a:bodyPr/>
          <a:lstStyle/>
          <a:p>
            <a:r>
              <a:rPr lang="en-US" sz="4000" b="1" dirty="0">
                <a:latin typeface="Arial" panose="020B0604020202020204" pitchFamily="34" charset="0"/>
                <a:cs typeface="Arial" panose="020B0604020202020204" pitchFamily="34" charset="0"/>
              </a:rPr>
              <a:t>What is most important?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305709" y="1835030"/>
          <a:ext cx="11693785" cy="3422417"/>
        </p:xfrm>
        <a:graphic>
          <a:graphicData uri="http://schemas.openxmlformats.org/drawingml/2006/table">
            <a:tbl>
              <a:tblPr firstRow="1" bandRow="1">
                <a:tableStyleId>{5C22544A-7EE6-4342-B048-85BDC9FD1C3A}</a:tableStyleId>
              </a:tblPr>
              <a:tblGrid>
                <a:gridCol w="892600">
                  <a:extLst>
                    <a:ext uri="{9D8B030D-6E8A-4147-A177-3AD203B41FA5}">
                      <a16:colId xmlns:a16="http://schemas.microsoft.com/office/drawing/2014/main" val="2100641239"/>
                    </a:ext>
                  </a:extLst>
                </a:gridCol>
                <a:gridCol w="5562426">
                  <a:extLst>
                    <a:ext uri="{9D8B030D-6E8A-4147-A177-3AD203B41FA5}">
                      <a16:colId xmlns:a16="http://schemas.microsoft.com/office/drawing/2014/main" val="3964036983"/>
                    </a:ext>
                  </a:extLst>
                </a:gridCol>
                <a:gridCol w="2382847">
                  <a:extLst>
                    <a:ext uri="{9D8B030D-6E8A-4147-A177-3AD203B41FA5}">
                      <a16:colId xmlns:a16="http://schemas.microsoft.com/office/drawing/2014/main" val="3502342836"/>
                    </a:ext>
                  </a:extLst>
                </a:gridCol>
                <a:gridCol w="2855912">
                  <a:extLst>
                    <a:ext uri="{9D8B030D-6E8A-4147-A177-3AD203B41FA5}">
                      <a16:colId xmlns:a16="http://schemas.microsoft.com/office/drawing/2014/main" val="311537967"/>
                    </a:ext>
                  </a:extLst>
                </a:gridCol>
              </a:tblGrid>
              <a:tr h="314803">
                <a:tc>
                  <a:txBody>
                    <a:bodyPr/>
                    <a:lstStyle/>
                    <a:p>
                      <a:pPr algn="ctr"/>
                      <a:r>
                        <a:rPr lang="en-US" sz="2000" dirty="0"/>
                        <a:t>Rank</a:t>
                      </a:r>
                    </a:p>
                  </a:txBody>
                  <a:tcPr/>
                </a:tc>
                <a:tc>
                  <a:txBody>
                    <a:bodyPr/>
                    <a:lstStyle/>
                    <a:p>
                      <a:pPr algn="ctr"/>
                      <a:r>
                        <a:rPr lang="en-US" sz="2800" dirty="0">
                          <a:latin typeface="Arial" panose="020B0604020202020204" pitchFamily="34" charset="0"/>
                          <a:cs typeface="Arial" panose="020B0604020202020204" pitchFamily="34" charset="0"/>
                        </a:rPr>
                        <a:t>Attribute</a:t>
                      </a:r>
                    </a:p>
                  </a:txBody>
                  <a:tcPr/>
                </a:tc>
                <a:tc>
                  <a:txBody>
                    <a:bodyPr/>
                    <a:lstStyle/>
                    <a:p>
                      <a:pPr algn="ctr"/>
                      <a:r>
                        <a:rPr lang="en-US" sz="2400" dirty="0">
                          <a:latin typeface="Arial" panose="020B0604020202020204" pitchFamily="34" charset="0"/>
                          <a:cs typeface="Arial" panose="020B0604020202020204" pitchFamily="34" charset="0"/>
                        </a:rPr>
                        <a:t>Weighted </a:t>
                      </a:r>
                    </a:p>
                    <a:p>
                      <a:pPr algn="ctr"/>
                      <a:r>
                        <a:rPr lang="en-US" sz="2400" dirty="0">
                          <a:latin typeface="Arial" panose="020B0604020202020204" pitchFamily="34" charset="0"/>
                          <a:cs typeface="Arial" panose="020B0604020202020204" pitchFamily="34" charset="0"/>
                        </a:rPr>
                        <a:t>Average</a:t>
                      </a:r>
                    </a:p>
                  </a:txBody>
                  <a:tcPr/>
                </a:tc>
                <a:tc>
                  <a:txBody>
                    <a:bodyPr/>
                    <a:lstStyle/>
                    <a:p>
                      <a:pPr algn="ctr"/>
                      <a:r>
                        <a:rPr lang="en-US" sz="2000" dirty="0">
                          <a:latin typeface="Arial" panose="020B0604020202020204" pitchFamily="34" charset="0"/>
                          <a:cs typeface="Arial" panose="020B0604020202020204" pitchFamily="34" charset="0"/>
                        </a:rPr>
                        <a:t>% Very Or Extremely Important (Top 2 Box)</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Safety</a:t>
                      </a:r>
                    </a:p>
                  </a:txBody>
                  <a:tcPr/>
                </a:tc>
                <a:tc>
                  <a:txBody>
                    <a:bodyPr/>
                    <a:lstStyle/>
                    <a:p>
                      <a:pPr algn="ctr"/>
                      <a:r>
                        <a:rPr lang="en-US" sz="2400" b="1" dirty="0">
                          <a:latin typeface="Arial" panose="020B0604020202020204" pitchFamily="34" charset="0"/>
                          <a:cs typeface="Arial" panose="020B0604020202020204" pitchFamily="34" charset="0"/>
                        </a:rPr>
                        <a:t>4.58</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95.2</a:t>
                      </a:r>
                    </a:p>
                  </a:txBody>
                  <a:tcPr>
                    <a:solidFill>
                      <a:srgbClr val="00B050"/>
                    </a:solidFill>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400" b="1" dirty="0">
                          <a:latin typeface="Arial" panose="020B0604020202020204" pitchFamily="34" charset="0"/>
                          <a:cs typeface="Arial" panose="020B0604020202020204" pitchFamily="34" charset="0"/>
                        </a:rPr>
                        <a:t>4.49</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94.2</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89.8</a:t>
                      </a:r>
                    </a:p>
                  </a:txBody>
                  <a:tcPr>
                    <a:solidFill>
                      <a:srgbClr val="00B05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b="1" dirty="0">
                          <a:latin typeface="Arial" panose="020B0604020202020204" pitchFamily="34" charset="0"/>
                          <a:cs typeface="Arial" panose="020B0604020202020204" pitchFamily="34" charset="0"/>
                        </a:rPr>
                        <a:t>4.18</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83.1</a:t>
                      </a:r>
                    </a:p>
                  </a:txBody>
                  <a:tcPr>
                    <a:solidFill>
                      <a:srgbClr val="00B050"/>
                    </a:solidFill>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Ocean Pines Overall Customer Service</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83.2</a:t>
                      </a:r>
                    </a:p>
                  </a:txBody>
                  <a:tcPr>
                    <a:solidFill>
                      <a:srgbClr val="00B050"/>
                    </a:solidFill>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742508" y="5376408"/>
            <a:ext cx="10413172" cy="954107"/>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Safety, Maintenance of Infrastructure &amp; </a:t>
            </a:r>
          </a:p>
          <a:p>
            <a:pPr algn="ctr"/>
            <a:r>
              <a:rPr lang="en-US" sz="2800" dirty="0">
                <a:latin typeface="Arial Black" panose="020B0A04020102020204" pitchFamily="34" charset="0"/>
                <a:cs typeface="Arial" panose="020B0604020202020204" pitchFamily="34" charset="0"/>
              </a:rPr>
              <a:t>Community Appearance had the Highest Importance</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209456" y="1307173"/>
            <a:ext cx="9700834"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333333"/>
                </a:solidFill>
                <a:effectLst/>
                <a:uLnTx/>
                <a:uFillTx/>
                <a:latin typeface="Arial"/>
                <a:ea typeface="+mj-ea"/>
                <a:cs typeface="Arial"/>
              </a:rPr>
              <a:t>Q4: As an Ocean Pines property owner or resident, how important are each of the following to you? (1=Not Important at All; 5=Extremely Important)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C81A892-765E-42CC-89C9-FDB5EDA20EF4}"/>
                  </a:ext>
                </a:extLst>
              </p14:cNvPr>
              <p14:cNvContentPartPr/>
              <p14:nvPr/>
            </p14:nvContentPartPr>
            <p14:xfrm>
              <a:off x="8934960" y="3047855"/>
              <a:ext cx="360" cy="360"/>
            </p14:xfrm>
          </p:contentPart>
        </mc:Choice>
        <mc:Fallback xmlns="">
          <p:pic>
            <p:nvPicPr>
              <p:cNvPr id="8" name="Ink 7">
                <a:extLst>
                  <a:ext uri="{FF2B5EF4-FFF2-40B4-BE49-F238E27FC236}">
                    <a16:creationId xmlns:a16="http://schemas.microsoft.com/office/drawing/2014/main" id="{BC81A892-765E-42CC-89C9-FDB5EDA20EF4}"/>
                  </a:ext>
                </a:extLst>
              </p:cNvPr>
              <p:cNvPicPr/>
              <p:nvPr/>
            </p:nvPicPr>
            <p:blipFill>
              <a:blip r:embed="rId4"/>
              <a:stretch>
                <a:fillRect/>
              </a:stretch>
            </p:blipFill>
            <p:spPr>
              <a:xfrm>
                <a:off x="8925960" y="3038855"/>
                <a:ext cx="18000" cy="18000"/>
              </a:xfrm>
              <a:prstGeom prst="rect">
                <a:avLst/>
              </a:prstGeom>
            </p:spPr>
          </p:pic>
        </mc:Fallback>
      </mc:AlternateContent>
      <p:sp>
        <p:nvSpPr>
          <p:cNvPr id="27" name="Rectangle 26">
            <a:extLst>
              <a:ext uri="{FF2B5EF4-FFF2-40B4-BE49-F238E27FC236}">
                <a16:creationId xmlns:a16="http://schemas.microsoft.com/office/drawing/2014/main" id="{6FC49D60-59DA-45C2-AE82-E853B38A8876}"/>
              </a:ext>
            </a:extLst>
          </p:cNvPr>
          <p:cNvSpPr/>
          <p:nvPr/>
        </p:nvSpPr>
        <p:spPr>
          <a:xfrm>
            <a:off x="9830173" y="2645653"/>
            <a:ext cx="1463040" cy="146304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AB94A7BC-4047-4EF0-9927-62BBA03A0022}"/>
                  </a:ext>
                </a:extLst>
              </p14:cNvPr>
              <p14:cNvContentPartPr/>
              <p14:nvPr/>
            </p14:nvContentPartPr>
            <p14:xfrm>
              <a:off x="-754800" y="817655"/>
              <a:ext cx="360" cy="360"/>
            </p14:xfrm>
          </p:contentPart>
        </mc:Choice>
        <mc:Fallback xmlns="">
          <p:pic>
            <p:nvPicPr>
              <p:cNvPr id="23" name="Ink 22">
                <a:extLst>
                  <a:ext uri="{FF2B5EF4-FFF2-40B4-BE49-F238E27FC236}">
                    <a16:creationId xmlns:a16="http://schemas.microsoft.com/office/drawing/2014/main" id="{AB94A7BC-4047-4EF0-9927-62BBA03A0022}"/>
                  </a:ext>
                </a:extLst>
              </p:cNvPr>
              <p:cNvPicPr/>
              <p:nvPr/>
            </p:nvPicPr>
            <p:blipFill>
              <a:blip r:embed="rId6"/>
              <a:stretch>
                <a:fillRect/>
              </a:stretch>
            </p:blipFill>
            <p:spPr>
              <a:xfrm>
                <a:off x="-772440" y="800015"/>
                <a:ext cx="36000" cy="36000"/>
              </a:xfrm>
              <a:prstGeom prst="rect">
                <a:avLst/>
              </a:prstGeom>
            </p:spPr>
          </p:pic>
        </mc:Fallback>
      </mc:AlternateContent>
      <p:grpSp>
        <p:nvGrpSpPr>
          <p:cNvPr id="30" name="Group 29">
            <a:extLst>
              <a:ext uri="{FF2B5EF4-FFF2-40B4-BE49-F238E27FC236}">
                <a16:creationId xmlns:a16="http://schemas.microsoft.com/office/drawing/2014/main" id="{6C64E92C-2500-459D-81D5-45A23168446B}"/>
              </a:ext>
            </a:extLst>
          </p:cNvPr>
          <p:cNvGrpSpPr/>
          <p:nvPr/>
        </p:nvGrpSpPr>
        <p:grpSpPr>
          <a:xfrm>
            <a:off x="7089960" y="2934815"/>
            <a:ext cx="64440" cy="32760"/>
            <a:chOff x="7089960" y="2934815"/>
            <a:chExt cx="64440" cy="327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62FA94A-65E0-456B-A55A-8862DBE81E47}"/>
                    </a:ext>
                  </a:extLst>
                </p14:cNvPr>
                <p14:cNvContentPartPr/>
                <p14:nvPr/>
              </p14:nvContentPartPr>
              <p14:xfrm>
                <a:off x="7154040" y="2967215"/>
                <a:ext cx="360" cy="360"/>
              </p14:xfrm>
            </p:contentPart>
          </mc:Choice>
          <mc:Fallback xmlns="">
            <p:pic>
              <p:nvPicPr>
                <p:cNvPr id="10" name="Ink 9">
                  <a:extLst>
                    <a:ext uri="{FF2B5EF4-FFF2-40B4-BE49-F238E27FC236}">
                      <a16:creationId xmlns:a16="http://schemas.microsoft.com/office/drawing/2014/main" id="{462FA94A-65E0-456B-A55A-8862DBE81E47}"/>
                    </a:ext>
                  </a:extLst>
                </p:cNvPr>
                <p:cNvPicPr/>
                <p:nvPr/>
              </p:nvPicPr>
              <p:blipFill>
                <a:blip r:embed="rId4"/>
                <a:stretch>
                  <a:fillRect/>
                </a:stretch>
              </p:blipFill>
              <p:spPr>
                <a:xfrm>
                  <a:off x="7145400" y="2958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11A5558-E2C3-4F6E-A23B-241B43B57FA5}"/>
                    </a:ext>
                  </a:extLst>
                </p14:cNvPr>
                <p14:cNvContentPartPr/>
                <p14:nvPr/>
              </p14:nvContentPartPr>
              <p14:xfrm>
                <a:off x="7089960" y="2934815"/>
                <a:ext cx="360" cy="360"/>
              </p14:xfrm>
            </p:contentPart>
          </mc:Choice>
          <mc:Fallback xmlns="">
            <p:pic>
              <p:nvPicPr>
                <p:cNvPr id="11" name="Ink 10">
                  <a:extLst>
                    <a:ext uri="{FF2B5EF4-FFF2-40B4-BE49-F238E27FC236}">
                      <a16:creationId xmlns:a16="http://schemas.microsoft.com/office/drawing/2014/main" id="{311A5558-E2C3-4F6E-A23B-241B43B57FA5}"/>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7ECE24E-8184-4C65-AEEB-C5AC9CA2A1CC}"/>
                    </a:ext>
                  </a:extLst>
                </p14:cNvPr>
                <p14:cNvContentPartPr/>
                <p14:nvPr/>
              </p14:nvContentPartPr>
              <p14:xfrm>
                <a:off x="7089960" y="2934815"/>
                <a:ext cx="360" cy="360"/>
              </p14:xfrm>
            </p:contentPart>
          </mc:Choice>
          <mc:Fallback xmlns="">
            <p:pic>
              <p:nvPicPr>
                <p:cNvPr id="12" name="Ink 11">
                  <a:extLst>
                    <a:ext uri="{FF2B5EF4-FFF2-40B4-BE49-F238E27FC236}">
                      <a16:creationId xmlns:a16="http://schemas.microsoft.com/office/drawing/2014/main" id="{F7ECE24E-8184-4C65-AEEB-C5AC9CA2A1CC}"/>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C06DDA5B-CD94-4A3B-BDA3-AD32A3A53AB6}"/>
                    </a:ext>
                  </a:extLst>
                </p14:cNvPr>
                <p14:cNvContentPartPr/>
                <p14:nvPr/>
              </p14:nvContentPartPr>
              <p14:xfrm>
                <a:off x="7089960" y="2934815"/>
                <a:ext cx="360" cy="360"/>
              </p14:xfrm>
            </p:contentPart>
          </mc:Choice>
          <mc:Fallback xmlns="">
            <p:pic>
              <p:nvPicPr>
                <p:cNvPr id="13" name="Ink 12">
                  <a:extLst>
                    <a:ext uri="{FF2B5EF4-FFF2-40B4-BE49-F238E27FC236}">
                      <a16:creationId xmlns:a16="http://schemas.microsoft.com/office/drawing/2014/main" id="{C06DDA5B-CD94-4A3B-BDA3-AD32A3A53AB6}"/>
                    </a:ext>
                  </a:extLst>
                </p:cNvPr>
                <p:cNvPicPr/>
                <p:nvPr/>
              </p:nvPicPr>
              <p:blipFill>
                <a:blip r:embed="rId4"/>
                <a:stretch>
                  <a:fillRect/>
                </a:stretch>
              </p:blipFill>
              <p:spPr>
                <a:xfrm>
                  <a:off x="7080960" y="2926175"/>
                  <a:ext cx="18000" cy="18000"/>
                </a:xfrm>
                <a:prstGeom prst="rect">
                  <a:avLst/>
                </a:prstGeom>
              </p:spPr>
            </p:pic>
          </mc:Fallback>
        </mc:AlternateContent>
      </p:grpSp>
      <p:sp>
        <p:nvSpPr>
          <p:cNvPr id="21" name="Conector recto 20">
            <a:extLst>
              <a:ext uri="{FF2B5EF4-FFF2-40B4-BE49-F238E27FC236}">
                <a16:creationId xmlns:a16="http://schemas.microsoft.com/office/drawing/2014/main" id="{C7E10599-4048-41FA-8822-9DA701FB815C}"/>
              </a:ext>
            </a:extLst>
          </p:cNvPr>
          <p:cNvSpPr/>
          <p:nvPr/>
        </p:nvSpPr>
        <p:spPr>
          <a:xfrm>
            <a:off x="8726400" y="3913560"/>
            <a:ext cx="0"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000000"/>
              </a:solidFill>
            </a:endParaRPr>
          </a:p>
        </p:txBody>
      </p:sp>
    </p:spTree>
    <p:extLst>
      <p:ext uri="{BB962C8B-B14F-4D97-AF65-F5344CB8AC3E}">
        <p14:creationId xmlns:p14="http://schemas.microsoft.com/office/powerpoint/2010/main" val="348800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469481" y="154258"/>
            <a:ext cx="11481885" cy="1450757"/>
          </a:xfrm>
        </p:spPr>
        <p:txBody>
          <a:bodyPr>
            <a:normAutofit/>
          </a:bodyPr>
          <a:lstStyle/>
          <a:p>
            <a:r>
              <a:rPr lang="en-US" sz="3100" b="1" dirty="0">
                <a:latin typeface="Arial" panose="020B0604020202020204" pitchFamily="34" charset="0"/>
                <a:cs typeface="Arial" panose="020B0604020202020204" pitchFamily="34" charset="0"/>
              </a:rPr>
              <a:t>How is Ocean Pines Currently Meeting Expectations?</a:t>
            </a:r>
            <a:br>
              <a:rPr lang="en-US"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Q5. As a property owner or resident, please rate how Ocean Pines is currently meeting your expectations with regard to the following? (1=Significantly Below Expectations; 5=Significantly Above Expectations)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59838" y="1753089"/>
          <a:ext cx="11925729" cy="3875664"/>
        </p:xfrm>
        <a:graphic>
          <a:graphicData uri="http://schemas.openxmlformats.org/drawingml/2006/table">
            <a:tbl>
              <a:tblPr firstRow="1" bandRow="1">
                <a:tableStyleId>{5C22544A-7EE6-4342-B048-85BDC9FD1C3A}</a:tableStyleId>
              </a:tblPr>
              <a:tblGrid>
                <a:gridCol w="1588169">
                  <a:extLst>
                    <a:ext uri="{9D8B030D-6E8A-4147-A177-3AD203B41FA5}">
                      <a16:colId xmlns:a16="http://schemas.microsoft.com/office/drawing/2014/main" val="2100641239"/>
                    </a:ext>
                  </a:extLst>
                </a:gridCol>
                <a:gridCol w="4042027">
                  <a:extLst>
                    <a:ext uri="{9D8B030D-6E8A-4147-A177-3AD203B41FA5}">
                      <a16:colId xmlns:a16="http://schemas.microsoft.com/office/drawing/2014/main" val="3964036983"/>
                    </a:ext>
                  </a:extLst>
                </a:gridCol>
                <a:gridCol w="1828800">
                  <a:extLst>
                    <a:ext uri="{9D8B030D-6E8A-4147-A177-3AD203B41FA5}">
                      <a16:colId xmlns:a16="http://schemas.microsoft.com/office/drawing/2014/main" val="3502342836"/>
                    </a:ext>
                  </a:extLst>
                </a:gridCol>
                <a:gridCol w="2149642">
                  <a:extLst>
                    <a:ext uri="{9D8B030D-6E8A-4147-A177-3AD203B41FA5}">
                      <a16:colId xmlns:a16="http://schemas.microsoft.com/office/drawing/2014/main" val="311537967"/>
                    </a:ext>
                  </a:extLst>
                </a:gridCol>
                <a:gridCol w="2317091">
                  <a:extLst>
                    <a:ext uri="{9D8B030D-6E8A-4147-A177-3AD203B41FA5}">
                      <a16:colId xmlns:a16="http://schemas.microsoft.com/office/drawing/2014/main" val="2841619686"/>
                    </a:ext>
                  </a:extLst>
                </a:gridCol>
              </a:tblGrid>
              <a:tr h="212340">
                <a:tc>
                  <a:txBody>
                    <a:bodyPr/>
                    <a:lstStyle/>
                    <a:p>
                      <a:pPr algn="ctr"/>
                      <a:r>
                        <a:rPr lang="en-US" sz="2000" dirty="0"/>
                        <a:t>Rank</a:t>
                      </a:r>
                    </a:p>
                    <a:p>
                      <a:pPr algn="ctr"/>
                      <a:r>
                        <a:rPr lang="en-US" sz="2000" dirty="0"/>
                        <a:t>(Importance)</a:t>
                      </a:r>
                    </a:p>
                  </a:txBody>
                  <a:tcPr/>
                </a:tc>
                <a:tc>
                  <a:txBody>
                    <a:bodyPr/>
                    <a:lstStyle/>
                    <a:p>
                      <a:pPr algn="ctr"/>
                      <a:r>
                        <a:rPr lang="en-US" sz="2400" dirty="0"/>
                        <a:t>Attribute</a:t>
                      </a:r>
                    </a:p>
                  </a:txBody>
                  <a:tcPr/>
                </a:tc>
                <a:tc>
                  <a:txBody>
                    <a:bodyPr/>
                    <a:lstStyle/>
                    <a:p>
                      <a:pPr algn="ctr"/>
                      <a:r>
                        <a:rPr lang="en-US" sz="2000" dirty="0"/>
                        <a:t>Importance</a:t>
                      </a:r>
                    </a:p>
                    <a:p>
                      <a:pPr algn="ctr"/>
                      <a:r>
                        <a:rPr lang="en-US" sz="2000" dirty="0"/>
                        <a:t>(Weighted Average)</a:t>
                      </a:r>
                    </a:p>
                  </a:txBody>
                  <a:tcPr/>
                </a:tc>
                <a:tc>
                  <a:txBody>
                    <a:bodyPr/>
                    <a:lstStyle/>
                    <a:p>
                      <a:pPr algn="ctr"/>
                      <a:r>
                        <a:rPr lang="en-US" sz="2000" b="1" dirty="0">
                          <a:latin typeface="Arial" panose="020B0604020202020204" pitchFamily="34" charset="0"/>
                          <a:cs typeface="Arial" panose="020B0604020202020204" pitchFamily="34" charset="0"/>
                        </a:rPr>
                        <a:t>Satisfaction</a:t>
                      </a:r>
                    </a:p>
                    <a:p>
                      <a:pPr algn="ctr"/>
                      <a:r>
                        <a:rPr lang="en-US" sz="2000" b="1" dirty="0">
                          <a:latin typeface="Arial" panose="020B0604020202020204" pitchFamily="34" charset="0"/>
                          <a:cs typeface="Arial" panose="020B0604020202020204" pitchFamily="34" charset="0"/>
                        </a:rPr>
                        <a:t>Weighted Avg.</a:t>
                      </a:r>
                    </a:p>
                  </a:txBody>
                  <a:tcPr/>
                </a:tc>
                <a:tc>
                  <a:txBody>
                    <a:bodyPr/>
                    <a:lstStyle/>
                    <a:p>
                      <a:pPr algn="ctr"/>
                      <a:r>
                        <a:rPr lang="en-US" sz="2000" dirty="0"/>
                        <a:t>% Slightly or  Significantly Above Expectation</a:t>
                      </a:r>
                    </a:p>
                  </a:txBody>
                  <a:tcPr/>
                </a:tc>
                <a:extLst>
                  <a:ext uri="{0D108BD9-81ED-4DB2-BD59-A6C34878D82A}">
                    <a16:rowId xmlns:a16="http://schemas.microsoft.com/office/drawing/2014/main" val="2344859517"/>
                  </a:ext>
                </a:extLst>
              </a:tr>
              <a:tr h="509568">
                <a:tc>
                  <a:txBody>
                    <a:bodyPr/>
                    <a:lstStyle/>
                    <a:p>
                      <a:pPr algn="ctr"/>
                      <a:r>
                        <a:rPr lang="en-US" sz="2400" b="1" dirty="0"/>
                        <a:t>#1</a:t>
                      </a:r>
                    </a:p>
                  </a:txBody>
                  <a:tcPr/>
                </a:tc>
                <a:tc>
                  <a:txBody>
                    <a:bodyPr/>
                    <a:lstStyle/>
                    <a:p>
                      <a:pPr algn="l"/>
                      <a:r>
                        <a:rPr lang="en-US" sz="2400" b="1" dirty="0">
                          <a:latin typeface="Arial" panose="020B0604020202020204" pitchFamily="34" charset="0"/>
                          <a:cs typeface="Arial" panose="020B0604020202020204" pitchFamily="34" charset="0"/>
                        </a:rPr>
                        <a:t>Safety</a:t>
                      </a:r>
                    </a:p>
                  </a:txBody>
                  <a:tcPr/>
                </a:tc>
                <a:tc>
                  <a:txBody>
                    <a:bodyPr/>
                    <a:lstStyle/>
                    <a:p>
                      <a:pPr algn="ctr"/>
                      <a:r>
                        <a:rPr lang="en-US" sz="2400" b="0" dirty="0"/>
                        <a:t>4.58</a:t>
                      </a:r>
                    </a:p>
                  </a:txBody>
                  <a:tcPr/>
                </a:tc>
                <a:tc>
                  <a:txBody>
                    <a:bodyPr/>
                    <a:lstStyle/>
                    <a:p>
                      <a:pPr algn="ctr"/>
                      <a:r>
                        <a:rPr lang="en-US" sz="2800" b="1" dirty="0">
                          <a:latin typeface="Arial" panose="020B0604020202020204" pitchFamily="34" charset="0"/>
                          <a:cs typeface="Arial" panose="020B0604020202020204" pitchFamily="34" charset="0"/>
                        </a:rPr>
                        <a:t>3.83</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58.0</a:t>
                      </a:r>
                    </a:p>
                  </a:txBody>
                  <a:tcPr>
                    <a:solidFill>
                      <a:srgbClr val="FFFF00"/>
                    </a:solidFill>
                  </a:tcPr>
                </a:tc>
                <a:extLst>
                  <a:ext uri="{0D108BD9-81ED-4DB2-BD59-A6C34878D82A}">
                    <a16:rowId xmlns:a16="http://schemas.microsoft.com/office/drawing/2014/main" val="2849829415"/>
                  </a:ext>
                </a:extLst>
              </a:tr>
              <a:tr h="509568">
                <a:tc>
                  <a:txBody>
                    <a:bodyPr/>
                    <a:lstStyle/>
                    <a:p>
                      <a:pPr algn="ctr"/>
                      <a:r>
                        <a:rPr lang="en-US" sz="2400" b="1"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4.49</a:t>
                      </a:r>
                    </a:p>
                  </a:txBody>
                  <a:tcPr/>
                </a:tc>
                <a:tc>
                  <a:txBody>
                    <a:bodyPr/>
                    <a:lstStyle/>
                    <a:p>
                      <a:pPr algn="ctr"/>
                      <a:r>
                        <a:rPr lang="en-US" sz="2400" b="1" dirty="0">
                          <a:latin typeface="Arial" panose="020B0604020202020204" pitchFamily="34" charset="0"/>
                          <a:cs typeface="Arial" panose="020B0604020202020204" pitchFamily="34" charset="0"/>
                        </a:rPr>
                        <a:t>2.78</a:t>
                      </a:r>
                    </a:p>
                  </a:txBody>
                  <a:tcPr>
                    <a:solidFill>
                      <a:srgbClr val="FFFF00"/>
                    </a:solidFill>
                  </a:tcPr>
                </a:tc>
                <a:tc>
                  <a:txBody>
                    <a:bodyPr/>
                    <a:lstStyle/>
                    <a:p>
                      <a:pPr algn="ctr"/>
                      <a:r>
                        <a:rPr lang="en-US" sz="2400" dirty="0">
                          <a:latin typeface="Arial" panose="020B0604020202020204" pitchFamily="34" charset="0"/>
                          <a:cs typeface="Arial" panose="020B0604020202020204" pitchFamily="34" charset="0"/>
                        </a:rPr>
                        <a:t>23.6</a:t>
                      </a:r>
                    </a:p>
                  </a:txBody>
                  <a:tcPr>
                    <a:solidFill>
                      <a:srgbClr val="FF000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0" dirty="0"/>
                        <a:t>4.39</a:t>
                      </a:r>
                    </a:p>
                  </a:txBody>
                  <a:tcPr/>
                </a:tc>
                <a:tc>
                  <a:txBody>
                    <a:bodyPr/>
                    <a:lstStyle/>
                    <a:p>
                      <a:pPr algn="ctr"/>
                      <a:r>
                        <a:rPr lang="en-US" sz="2800" b="1" dirty="0">
                          <a:latin typeface="Arial" panose="020B0604020202020204" pitchFamily="34" charset="0"/>
                          <a:cs typeface="Arial" panose="020B0604020202020204" pitchFamily="34" charset="0"/>
                        </a:rPr>
                        <a:t>3.16</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35.5</a:t>
                      </a:r>
                    </a:p>
                  </a:txBody>
                  <a:tcPr>
                    <a:solidFill>
                      <a:srgbClr val="FFFF00"/>
                    </a:solidFill>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tc>
                <a:tc>
                  <a:txBody>
                    <a:bodyPr/>
                    <a:lstStyle/>
                    <a:p>
                      <a:pPr algn="ctr"/>
                      <a:r>
                        <a:rPr lang="en-US" sz="2400" b="1" dirty="0">
                          <a:latin typeface="Arial" panose="020B0604020202020204" pitchFamily="34" charset="0"/>
                          <a:cs typeface="Arial" panose="020B0604020202020204" pitchFamily="34" charset="0"/>
                        </a:rPr>
                        <a:t>3.02</a:t>
                      </a:r>
                    </a:p>
                  </a:txBody>
                  <a:tcPr>
                    <a:solidFill>
                      <a:srgbClr val="FFFF00"/>
                    </a:solidFill>
                  </a:tcPr>
                </a:tc>
                <a:tc>
                  <a:txBody>
                    <a:bodyPr/>
                    <a:lstStyle/>
                    <a:p>
                      <a:pPr algn="ctr"/>
                      <a:r>
                        <a:rPr lang="en-US" sz="2400" dirty="0">
                          <a:latin typeface="Arial" panose="020B0604020202020204" pitchFamily="34" charset="0"/>
                          <a:cs typeface="Arial" panose="020B0604020202020204" pitchFamily="34" charset="0"/>
                        </a:rPr>
                        <a:t>24.7</a:t>
                      </a:r>
                    </a:p>
                  </a:txBody>
                  <a:tcPr>
                    <a:solidFill>
                      <a:srgbClr val="FF0000"/>
                    </a:solidFill>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Customer Service</a:t>
                      </a:r>
                    </a:p>
                  </a:txBody>
                  <a:tcPr/>
                </a:tc>
                <a:tc>
                  <a:txBody>
                    <a:bodyPr/>
                    <a:lstStyle/>
                    <a:p>
                      <a:pPr algn="ctr"/>
                      <a:r>
                        <a:rPr lang="en-US" sz="2000" dirty="0"/>
                        <a:t>4.13</a:t>
                      </a:r>
                    </a:p>
                  </a:txBody>
                  <a:tcPr/>
                </a:tc>
                <a:tc>
                  <a:txBody>
                    <a:bodyPr/>
                    <a:lstStyle/>
                    <a:p>
                      <a:pPr algn="ctr"/>
                      <a:r>
                        <a:rPr lang="en-US" sz="2400" b="1" dirty="0">
                          <a:latin typeface="Arial" panose="020B0604020202020204" pitchFamily="34" charset="0"/>
                          <a:cs typeface="Arial" panose="020B0604020202020204" pitchFamily="34" charset="0"/>
                        </a:rPr>
                        <a:t>3.22</a:t>
                      </a:r>
                    </a:p>
                  </a:txBody>
                  <a:tcPr>
                    <a:solidFill>
                      <a:srgbClr val="FFFF00"/>
                    </a:solidFill>
                  </a:tcPr>
                </a:tc>
                <a:tc>
                  <a:txBody>
                    <a:bodyPr/>
                    <a:lstStyle/>
                    <a:p>
                      <a:pPr algn="ctr"/>
                      <a:r>
                        <a:rPr lang="en-US" sz="2400" dirty="0">
                          <a:latin typeface="Arial" panose="020B0604020202020204" pitchFamily="34" charset="0"/>
                          <a:cs typeface="Arial" panose="020B0604020202020204" pitchFamily="34" charset="0"/>
                        </a:rPr>
                        <a:t>34.0</a:t>
                      </a:r>
                    </a:p>
                  </a:txBody>
                  <a:tcPr>
                    <a:solidFill>
                      <a:srgbClr val="FFFF00"/>
                    </a:solidFill>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1407045" y="5506811"/>
            <a:ext cx="8791958" cy="954107"/>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Safety is Slightly Exceeding Expectations;</a:t>
            </a:r>
          </a:p>
          <a:p>
            <a:pPr algn="ctr"/>
            <a:r>
              <a:rPr lang="en-US" sz="2800" dirty="0">
                <a:latin typeface="Arial Black" panose="020B0A04020102020204" pitchFamily="34" charset="0"/>
                <a:cs typeface="Arial" panose="020B0604020202020204" pitchFamily="34" charset="0"/>
              </a:rPr>
              <a:t>All Others are Meeting Expectations</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7E5E61E-D468-41CC-8694-3A47D009381B}"/>
                  </a:ext>
                </a:extLst>
              </p14:cNvPr>
              <p14:cNvContentPartPr/>
              <p14:nvPr/>
            </p14:nvContentPartPr>
            <p14:xfrm>
              <a:off x="79680" y="897575"/>
              <a:ext cx="360" cy="360"/>
            </p14:xfrm>
          </p:contentPart>
        </mc:Choice>
        <mc:Fallback xmlns="">
          <p:pic>
            <p:nvPicPr>
              <p:cNvPr id="8" name="Ink 7">
                <a:extLst>
                  <a:ext uri="{FF2B5EF4-FFF2-40B4-BE49-F238E27FC236}">
                    <a16:creationId xmlns:a16="http://schemas.microsoft.com/office/drawing/2014/main" id="{37E5E61E-D468-41CC-8694-3A47D009381B}"/>
                  </a:ext>
                </a:extLst>
              </p:cNvPr>
              <p:cNvPicPr/>
              <p:nvPr/>
            </p:nvPicPr>
            <p:blipFill>
              <a:blip r:embed="rId3"/>
              <a:stretch>
                <a:fillRect/>
              </a:stretch>
            </p:blipFill>
            <p:spPr>
              <a:xfrm>
                <a:off x="70680" y="888935"/>
                <a:ext cx="18000" cy="18000"/>
              </a:xfrm>
              <a:prstGeom prst="rect">
                <a:avLst/>
              </a:prstGeom>
            </p:spPr>
          </p:pic>
        </mc:Fallback>
      </mc:AlternateContent>
      <p:grpSp>
        <p:nvGrpSpPr>
          <p:cNvPr id="13" name="Group 12">
            <a:extLst>
              <a:ext uri="{FF2B5EF4-FFF2-40B4-BE49-F238E27FC236}">
                <a16:creationId xmlns:a16="http://schemas.microsoft.com/office/drawing/2014/main" id="{81F1D3DB-75A6-4F4F-AECD-7E3B7F61ABA4}"/>
              </a:ext>
            </a:extLst>
          </p:cNvPr>
          <p:cNvGrpSpPr/>
          <p:nvPr/>
        </p:nvGrpSpPr>
        <p:grpSpPr>
          <a:xfrm>
            <a:off x="10892280" y="95495"/>
            <a:ext cx="360" cy="360"/>
            <a:chOff x="10892280" y="95495"/>
            <a:chExt cx="360" cy="3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97F31D1-9192-4132-A67F-E6F5E37EB160}"/>
                    </a:ext>
                  </a:extLst>
                </p14:cNvPr>
                <p14:cNvContentPartPr/>
                <p14:nvPr/>
              </p14:nvContentPartPr>
              <p14:xfrm>
                <a:off x="10892280" y="95495"/>
                <a:ext cx="360" cy="360"/>
              </p14:xfrm>
            </p:contentPart>
          </mc:Choice>
          <mc:Fallback xmlns="">
            <p:pic>
              <p:nvPicPr>
                <p:cNvPr id="11" name="Ink 10">
                  <a:extLst>
                    <a:ext uri="{FF2B5EF4-FFF2-40B4-BE49-F238E27FC236}">
                      <a16:creationId xmlns:a16="http://schemas.microsoft.com/office/drawing/2014/main" id="{D97F31D1-9192-4132-A67F-E6F5E37EB160}"/>
                    </a:ext>
                  </a:extLst>
                </p:cNvPr>
                <p:cNvPicPr/>
                <p:nvPr/>
              </p:nvPicPr>
              <p:blipFill>
                <a:blip r:embed="rId3"/>
                <a:stretch>
                  <a:fillRect/>
                </a:stretch>
              </p:blipFill>
              <p:spPr>
                <a:xfrm>
                  <a:off x="10883280" y="86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C59C508-8904-4C6E-A255-92A2102E6F12}"/>
                    </a:ext>
                  </a:extLst>
                </p14:cNvPr>
                <p14:cNvContentPartPr/>
                <p14:nvPr/>
              </p14:nvContentPartPr>
              <p14:xfrm>
                <a:off x="10892280" y="95495"/>
                <a:ext cx="360" cy="360"/>
              </p14:xfrm>
            </p:contentPart>
          </mc:Choice>
          <mc:Fallback xmlns="">
            <p:pic>
              <p:nvPicPr>
                <p:cNvPr id="12" name="Ink 11">
                  <a:extLst>
                    <a:ext uri="{FF2B5EF4-FFF2-40B4-BE49-F238E27FC236}">
                      <a16:creationId xmlns:a16="http://schemas.microsoft.com/office/drawing/2014/main" id="{EC59C508-8904-4C6E-A255-92A2102E6F12}"/>
                    </a:ext>
                  </a:extLst>
                </p:cNvPr>
                <p:cNvPicPr/>
                <p:nvPr/>
              </p:nvPicPr>
              <p:blipFill>
                <a:blip r:embed="rId3"/>
                <a:stretch>
                  <a:fillRect/>
                </a:stretch>
              </p:blipFill>
              <p:spPr>
                <a:xfrm>
                  <a:off x="10883280" y="8685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35B76F1D-D2E6-40C0-9EB3-0D51445A202B}"/>
                  </a:ext>
                </a:extLst>
              </p14:cNvPr>
              <p14:cNvContentPartPr/>
              <p14:nvPr/>
            </p14:nvContentPartPr>
            <p14:xfrm>
              <a:off x="10892280" y="239855"/>
              <a:ext cx="360" cy="360"/>
            </p14:xfrm>
          </p:contentPart>
        </mc:Choice>
        <mc:Fallback xmlns="">
          <p:pic>
            <p:nvPicPr>
              <p:cNvPr id="14" name="Ink 13">
                <a:extLst>
                  <a:ext uri="{FF2B5EF4-FFF2-40B4-BE49-F238E27FC236}">
                    <a16:creationId xmlns:a16="http://schemas.microsoft.com/office/drawing/2014/main" id="{35B76F1D-D2E6-40C0-9EB3-0D51445A202B}"/>
                  </a:ext>
                </a:extLst>
              </p:cNvPr>
              <p:cNvPicPr/>
              <p:nvPr/>
            </p:nvPicPr>
            <p:blipFill>
              <a:blip r:embed="rId3"/>
              <a:stretch>
                <a:fillRect/>
              </a:stretch>
            </p:blipFill>
            <p:spPr>
              <a:xfrm>
                <a:off x="10883280" y="231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514316C-F357-4D1A-9D79-3ABBE6D95CDE}"/>
                  </a:ext>
                </a:extLst>
              </p14:cNvPr>
              <p14:cNvContentPartPr/>
              <p14:nvPr/>
            </p14:nvContentPartPr>
            <p14:xfrm>
              <a:off x="11052840" y="464855"/>
              <a:ext cx="360" cy="360"/>
            </p14:xfrm>
          </p:contentPart>
        </mc:Choice>
        <mc:Fallback xmlns="">
          <p:pic>
            <p:nvPicPr>
              <p:cNvPr id="15" name="Ink 14">
                <a:extLst>
                  <a:ext uri="{FF2B5EF4-FFF2-40B4-BE49-F238E27FC236}">
                    <a16:creationId xmlns:a16="http://schemas.microsoft.com/office/drawing/2014/main" id="{F514316C-F357-4D1A-9D79-3ABBE6D95CDE}"/>
                  </a:ext>
                </a:extLst>
              </p:cNvPr>
              <p:cNvPicPr/>
              <p:nvPr/>
            </p:nvPicPr>
            <p:blipFill>
              <a:blip r:embed="rId3"/>
              <a:stretch>
                <a:fillRect/>
              </a:stretch>
            </p:blipFill>
            <p:spPr>
              <a:xfrm>
                <a:off x="11043840" y="455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6C0CF04-9967-40D5-9371-2B5313F0DEA5}"/>
                  </a:ext>
                </a:extLst>
              </p14:cNvPr>
              <p14:cNvContentPartPr/>
              <p14:nvPr/>
            </p14:nvContentPartPr>
            <p14:xfrm>
              <a:off x="14180880" y="561335"/>
              <a:ext cx="360" cy="360"/>
            </p14:xfrm>
          </p:contentPart>
        </mc:Choice>
        <mc:Fallback xmlns="">
          <p:pic>
            <p:nvPicPr>
              <p:cNvPr id="16" name="Ink 15">
                <a:extLst>
                  <a:ext uri="{FF2B5EF4-FFF2-40B4-BE49-F238E27FC236}">
                    <a16:creationId xmlns:a16="http://schemas.microsoft.com/office/drawing/2014/main" id="{36C0CF04-9967-40D5-9371-2B5313F0DEA5}"/>
                  </a:ext>
                </a:extLst>
              </p:cNvPr>
              <p:cNvPicPr/>
              <p:nvPr/>
            </p:nvPicPr>
            <p:blipFill>
              <a:blip r:embed="rId3"/>
              <a:stretch>
                <a:fillRect/>
              </a:stretch>
            </p:blipFill>
            <p:spPr>
              <a:xfrm>
                <a:off x="14171880" y="552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CCB541A7-A07B-4774-87D6-E896DBE1B35E}"/>
                  </a:ext>
                </a:extLst>
              </p14:cNvPr>
              <p14:cNvContentPartPr/>
              <p14:nvPr/>
            </p14:nvContentPartPr>
            <p14:xfrm>
              <a:off x="8630040" y="3753455"/>
              <a:ext cx="360" cy="360"/>
            </p14:xfrm>
          </p:contentPart>
        </mc:Choice>
        <mc:Fallback xmlns="">
          <p:pic>
            <p:nvPicPr>
              <p:cNvPr id="19" name="Ink 18">
                <a:extLst>
                  <a:ext uri="{FF2B5EF4-FFF2-40B4-BE49-F238E27FC236}">
                    <a16:creationId xmlns:a16="http://schemas.microsoft.com/office/drawing/2014/main" id="{CCB541A7-A07B-4774-87D6-E896DBE1B35E}"/>
                  </a:ext>
                </a:extLst>
              </p:cNvPr>
              <p:cNvPicPr/>
              <p:nvPr/>
            </p:nvPicPr>
            <p:blipFill>
              <a:blip r:embed="rId10"/>
              <a:stretch>
                <a:fillRect/>
              </a:stretch>
            </p:blipFill>
            <p:spPr>
              <a:xfrm>
                <a:off x="8612040" y="37358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954B5F3F-F2C3-4124-83B5-866F1A20C898}"/>
                  </a:ext>
                </a:extLst>
              </p14:cNvPr>
              <p14:cNvContentPartPr/>
              <p14:nvPr/>
            </p14:nvContentPartPr>
            <p14:xfrm>
              <a:off x="3304200" y="-48865"/>
              <a:ext cx="360" cy="360"/>
            </p14:xfrm>
          </p:contentPart>
        </mc:Choice>
        <mc:Fallback xmlns="">
          <p:pic>
            <p:nvPicPr>
              <p:cNvPr id="20" name="Ink 19">
                <a:extLst>
                  <a:ext uri="{FF2B5EF4-FFF2-40B4-BE49-F238E27FC236}">
                    <a16:creationId xmlns:a16="http://schemas.microsoft.com/office/drawing/2014/main" id="{954B5F3F-F2C3-4124-83B5-866F1A20C898}"/>
                  </a:ext>
                </a:extLst>
              </p:cNvPr>
              <p:cNvPicPr/>
              <p:nvPr/>
            </p:nvPicPr>
            <p:blipFill>
              <a:blip r:embed="rId10"/>
              <a:stretch>
                <a:fillRect/>
              </a:stretch>
            </p:blipFill>
            <p:spPr>
              <a:xfrm>
                <a:off x="3286200" y="-665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A8B038EA-8D39-4374-8425-BA2B345D0811}"/>
                  </a:ext>
                </a:extLst>
              </p14:cNvPr>
              <p14:cNvContentPartPr/>
              <p14:nvPr/>
            </p14:nvContentPartPr>
            <p14:xfrm>
              <a:off x="9352200" y="3641451"/>
              <a:ext cx="360" cy="360"/>
            </p14:xfrm>
          </p:contentPart>
        </mc:Choice>
        <mc:Fallback xmlns="">
          <p:pic>
            <p:nvPicPr>
              <p:cNvPr id="25" name="Ink 24">
                <a:extLst>
                  <a:ext uri="{FF2B5EF4-FFF2-40B4-BE49-F238E27FC236}">
                    <a16:creationId xmlns:a16="http://schemas.microsoft.com/office/drawing/2014/main" id="{A8B038EA-8D39-4374-8425-BA2B345D0811}"/>
                  </a:ext>
                </a:extLst>
              </p:cNvPr>
              <p:cNvPicPr/>
              <p:nvPr/>
            </p:nvPicPr>
            <p:blipFill>
              <a:blip r:embed="rId10"/>
              <a:stretch>
                <a:fillRect/>
              </a:stretch>
            </p:blipFill>
            <p:spPr>
              <a:xfrm>
                <a:off x="9334200" y="36234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84658E5B-2A2A-4D78-9577-C89FBC48507B}"/>
                  </a:ext>
                </a:extLst>
              </p14:cNvPr>
              <p14:cNvContentPartPr/>
              <p14:nvPr/>
            </p14:nvContentPartPr>
            <p14:xfrm>
              <a:off x="14453760" y="2806971"/>
              <a:ext cx="360" cy="360"/>
            </p14:xfrm>
          </p:contentPart>
        </mc:Choice>
        <mc:Fallback xmlns="">
          <p:pic>
            <p:nvPicPr>
              <p:cNvPr id="32" name="Ink 31">
                <a:extLst>
                  <a:ext uri="{FF2B5EF4-FFF2-40B4-BE49-F238E27FC236}">
                    <a16:creationId xmlns:a16="http://schemas.microsoft.com/office/drawing/2014/main" id="{84658E5B-2A2A-4D78-9577-C89FBC48507B}"/>
                  </a:ext>
                </a:extLst>
              </p:cNvPr>
              <p:cNvPicPr/>
              <p:nvPr/>
            </p:nvPicPr>
            <p:blipFill>
              <a:blip r:embed="rId10"/>
              <a:stretch>
                <a:fillRect/>
              </a:stretch>
            </p:blipFill>
            <p:spPr>
              <a:xfrm>
                <a:off x="14435760" y="2789331"/>
                <a:ext cx="36000" cy="36000"/>
              </a:xfrm>
              <a:prstGeom prst="rect">
                <a:avLst/>
              </a:prstGeom>
            </p:spPr>
          </p:pic>
        </mc:Fallback>
      </mc:AlternateContent>
    </p:spTree>
    <p:extLst>
      <p:ext uri="{BB962C8B-B14F-4D97-AF65-F5344CB8AC3E}">
        <p14:creationId xmlns:p14="http://schemas.microsoft.com/office/powerpoint/2010/main" val="766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1047501" y="2087593"/>
            <a:ext cx="10481889" cy="4339712"/>
          </a:xfrm>
        </p:spPr>
        <p:txBody>
          <a:bodyPr>
            <a:normAutofit/>
          </a:bodyPr>
          <a:lstStyle/>
          <a:p>
            <a:pPr>
              <a:buFont typeface="Arial" panose="020B0604020202020204" pitchFamily="34" charset="0"/>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Background &amp; Objectives of the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Property Owner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Survey</a:t>
            </a:r>
          </a:p>
          <a:p>
            <a:pPr>
              <a:buFont typeface="Arial" panose="020B0604020202020204" pitchFamily="34" charset="0"/>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Survey Results &amp; Conclusions</a:t>
            </a:r>
          </a:p>
          <a:p>
            <a:pPr>
              <a:buFont typeface="Arial" panose="020B0604020202020204" pitchFamily="34" charset="0"/>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How Results Will be Used and Next Steps/Timing</a:t>
            </a:r>
          </a:p>
          <a:p>
            <a:pPr>
              <a:buFont typeface="Arial" panose="020B0604020202020204" pitchFamily="34" charset="0"/>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Open Discussion/Feedback &amp; Q &amp; A</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buNone/>
            </a:pPr>
            <a:br>
              <a:rPr lang="en-US" sz="2400" dirty="0">
                <a:effectLst/>
                <a:latin typeface="Arial" panose="020B0604020202020204" pitchFamily="34" charset="0"/>
                <a:ea typeface="Calibri" panose="020F0502020204030204" pitchFamily="34" charset="0"/>
                <a:cs typeface="Arial" panose="020B0604020202020204" pitchFamily="34" charset="0"/>
              </a:rPr>
            </a:b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68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257487" y="117215"/>
            <a:ext cx="10667090" cy="1450757"/>
          </a:xfrm>
        </p:spPr>
        <p:txBody>
          <a:bodyPr>
            <a:normAutofit/>
          </a:bodyPr>
          <a:lstStyle/>
          <a:p>
            <a:r>
              <a:rPr lang="en-US" sz="3100" b="1" dirty="0">
                <a:latin typeface="Arial" panose="020B0604020202020204" pitchFamily="34" charset="0"/>
                <a:cs typeface="Arial" panose="020B0604020202020204" pitchFamily="34" charset="0"/>
              </a:rPr>
              <a:t>What is the gap between what is most important &amp; how Ocean Pines is currently meeting expectations?</a:t>
            </a: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257487" y="1389940"/>
          <a:ext cx="11091080" cy="4014768"/>
        </p:xfrm>
        <a:graphic>
          <a:graphicData uri="http://schemas.openxmlformats.org/drawingml/2006/table">
            <a:tbl>
              <a:tblPr firstRow="1" bandRow="1">
                <a:tableStyleId>{5C22544A-7EE6-4342-B048-85BDC9FD1C3A}</a:tableStyleId>
              </a:tblPr>
              <a:tblGrid>
                <a:gridCol w="1795902">
                  <a:extLst>
                    <a:ext uri="{9D8B030D-6E8A-4147-A177-3AD203B41FA5}">
                      <a16:colId xmlns:a16="http://schemas.microsoft.com/office/drawing/2014/main" val="2100641239"/>
                    </a:ext>
                  </a:extLst>
                </a:gridCol>
                <a:gridCol w="3708782">
                  <a:extLst>
                    <a:ext uri="{9D8B030D-6E8A-4147-A177-3AD203B41FA5}">
                      <a16:colId xmlns:a16="http://schemas.microsoft.com/office/drawing/2014/main" val="3964036983"/>
                    </a:ext>
                  </a:extLst>
                </a:gridCol>
                <a:gridCol w="2220686">
                  <a:extLst>
                    <a:ext uri="{9D8B030D-6E8A-4147-A177-3AD203B41FA5}">
                      <a16:colId xmlns:a16="http://schemas.microsoft.com/office/drawing/2014/main" val="3502342836"/>
                    </a:ext>
                  </a:extLst>
                </a:gridCol>
                <a:gridCol w="2011047">
                  <a:extLst>
                    <a:ext uri="{9D8B030D-6E8A-4147-A177-3AD203B41FA5}">
                      <a16:colId xmlns:a16="http://schemas.microsoft.com/office/drawing/2014/main" val="311537967"/>
                    </a:ext>
                  </a:extLst>
                </a:gridCol>
                <a:gridCol w="1354663">
                  <a:extLst>
                    <a:ext uri="{9D8B030D-6E8A-4147-A177-3AD203B41FA5}">
                      <a16:colId xmlns:a16="http://schemas.microsoft.com/office/drawing/2014/main" val="2841619686"/>
                    </a:ext>
                  </a:extLst>
                </a:gridCol>
              </a:tblGrid>
              <a:tr h="212340">
                <a:tc>
                  <a:txBody>
                    <a:bodyPr/>
                    <a:lstStyle/>
                    <a:p>
                      <a:pPr algn="ctr"/>
                      <a:r>
                        <a:rPr lang="en-US" sz="2000" dirty="0"/>
                        <a:t>Rank</a:t>
                      </a:r>
                    </a:p>
                    <a:p>
                      <a:pPr algn="ctr"/>
                      <a:r>
                        <a:rPr lang="en-US" sz="2000" dirty="0"/>
                        <a:t>(Importance)</a:t>
                      </a:r>
                    </a:p>
                  </a:txBody>
                  <a:tcPr/>
                </a:tc>
                <a:tc>
                  <a:txBody>
                    <a:bodyPr/>
                    <a:lstStyle/>
                    <a:p>
                      <a:pPr algn="ctr"/>
                      <a:endParaRPr lang="en-US" sz="2000" dirty="0"/>
                    </a:p>
                  </a:txBody>
                  <a:tcPr/>
                </a:tc>
                <a:tc>
                  <a:txBody>
                    <a:bodyPr/>
                    <a:lstStyle/>
                    <a:p>
                      <a:pPr algn="ctr"/>
                      <a:r>
                        <a:rPr lang="en-US" sz="2000" dirty="0"/>
                        <a:t>Importance</a:t>
                      </a:r>
                    </a:p>
                    <a:p>
                      <a:pPr algn="ctr"/>
                      <a:r>
                        <a:rPr lang="en-US" sz="2000" dirty="0"/>
                        <a:t>Weighted Average</a:t>
                      </a:r>
                    </a:p>
                  </a:txBody>
                  <a:tcPr/>
                </a:tc>
                <a:tc>
                  <a:txBody>
                    <a:bodyPr/>
                    <a:lstStyle/>
                    <a:p>
                      <a:pPr algn="ctr"/>
                      <a:r>
                        <a:rPr lang="en-US" sz="2000" b="1" dirty="0">
                          <a:latin typeface="Arial" panose="020B0604020202020204" pitchFamily="34" charset="0"/>
                          <a:cs typeface="Arial" panose="020B0604020202020204" pitchFamily="34" charset="0"/>
                        </a:rPr>
                        <a:t>Satisfaction</a:t>
                      </a:r>
                    </a:p>
                    <a:p>
                      <a:pPr algn="ctr"/>
                      <a:r>
                        <a:rPr lang="en-US" sz="2000" b="1" dirty="0">
                          <a:latin typeface="Arial" panose="020B0604020202020204" pitchFamily="34" charset="0"/>
                          <a:cs typeface="Arial" panose="020B0604020202020204" pitchFamily="34" charset="0"/>
                        </a:rPr>
                        <a:t>Weighted Avg.</a:t>
                      </a:r>
                    </a:p>
                  </a:txBody>
                  <a:tcPr/>
                </a:tc>
                <a:tc>
                  <a:txBody>
                    <a:bodyPr/>
                    <a:lstStyle/>
                    <a:p>
                      <a:pPr algn="ctr"/>
                      <a:r>
                        <a:rPr lang="en-US" sz="2000" b="1" dirty="0">
                          <a:latin typeface="Arial" panose="020B0604020202020204" pitchFamily="34" charset="0"/>
                          <a:cs typeface="Arial" panose="020B0604020202020204" pitchFamily="34" charset="0"/>
                        </a:rPr>
                        <a:t>Gap</a:t>
                      </a:r>
                    </a:p>
                  </a:txBody>
                  <a:tcPr/>
                </a:tc>
                <a:extLst>
                  <a:ext uri="{0D108BD9-81ED-4DB2-BD59-A6C34878D82A}">
                    <a16:rowId xmlns:a16="http://schemas.microsoft.com/office/drawing/2014/main" val="2344859517"/>
                  </a:ext>
                </a:extLst>
              </a:tr>
              <a:tr h="509568">
                <a:tc>
                  <a:txBody>
                    <a:bodyPr/>
                    <a:lstStyle/>
                    <a:p>
                      <a:pPr algn="ctr"/>
                      <a:r>
                        <a:rPr lang="en-US" sz="2000" dirty="0"/>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000" dirty="0"/>
                        <a:t>4.58</a:t>
                      </a:r>
                    </a:p>
                  </a:txBody>
                  <a:tcPr>
                    <a:solidFill>
                      <a:srgbClr val="00B050"/>
                    </a:solidFill>
                  </a:tcPr>
                </a:tc>
                <a:tc>
                  <a:txBody>
                    <a:bodyPr/>
                    <a:lstStyle/>
                    <a:p>
                      <a:pPr algn="ctr"/>
                      <a:r>
                        <a:rPr lang="en-US" sz="2000" b="0" dirty="0">
                          <a:latin typeface="Arial" panose="020B0604020202020204" pitchFamily="34" charset="0"/>
                          <a:cs typeface="Arial" panose="020B0604020202020204" pitchFamily="34" charset="0"/>
                        </a:rPr>
                        <a:t>3.90</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0.68</a:t>
                      </a:r>
                    </a:p>
                  </a:txBody>
                  <a:tcPr/>
                </a:tc>
                <a:extLst>
                  <a:ext uri="{0D108BD9-81ED-4DB2-BD59-A6C34878D82A}">
                    <a16:rowId xmlns:a16="http://schemas.microsoft.com/office/drawing/2014/main" val="2849829415"/>
                  </a:ext>
                </a:extLst>
              </a:tr>
              <a:tr h="509568">
                <a:tc>
                  <a:txBody>
                    <a:bodyPr/>
                    <a:lstStyle/>
                    <a:p>
                      <a:pPr algn="ctr"/>
                      <a:r>
                        <a:rPr lang="en-US" sz="2000"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dirty="0"/>
                        <a:t>4.49</a:t>
                      </a:r>
                    </a:p>
                  </a:txBody>
                  <a:tcPr>
                    <a:solidFill>
                      <a:srgbClr val="00B050"/>
                    </a:solidFill>
                  </a:tcPr>
                </a:tc>
                <a:tc>
                  <a:txBody>
                    <a:bodyPr/>
                    <a:lstStyle/>
                    <a:p>
                      <a:pPr algn="ctr"/>
                      <a:r>
                        <a:rPr lang="en-US" sz="2000" b="0" dirty="0">
                          <a:latin typeface="Arial" panose="020B0604020202020204" pitchFamily="34" charset="0"/>
                          <a:cs typeface="Arial" panose="020B0604020202020204" pitchFamily="34" charset="0"/>
                        </a:rPr>
                        <a:t>2.83</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1.66</a:t>
                      </a:r>
                    </a:p>
                  </a:txBody>
                  <a:tcPr>
                    <a:solidFill>
                      <a:srgbClr val="FF000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000" dirty="0"/>
                        <a:t>4.39</a:t>
                      </a:r>
                    </a:p>
                  </a:txBody>
                  <a:tcPr>
                    <a:solidFill>
                      <a:srgbClr val="00B050"/>
                    </a:solidFill>
                  </a:tcPr>
                </a:tc>
                <a:tc>
                  <a:txBody>
                    <a:bodyPr/>
                    <a:lstStyle/>
                    <a:p>
                      <a:pPr algn="ctr"/>
                      <a:r>
                        <a:rPr lang="en-US" sz="2000" b="0" dirty="0">
                          <a:latin typeface="Arial" panose="020B0604020202020204" pitchFamily="34" charset="0"/>
                          <a:cs typeface="Arial" panose="020B0604020202020204" pitchFamily="34" charset="0"/>
                        </a:rPr>
                        <a:t>3.16</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1.23</a:t>
                      </a:r>
                    </a:p>
                  </a:txBody>
                  <a:tcPr>
                    <a:solidFill>
                      <a:srgbClr val="FF0000"/>
                    </a:solidFill>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solidFill>
                      <a:srgbClr val="00B050"/>
                    </a:solidFill>
                  </a:tcPr>
                </a:tc>
                <a:tc>
                  <a:txBody>
                    <a:bodyPr/>
                    <a:lstStyle/>
                    <a:p>
                      <a:pPr algn="ctr"/>
                      <a:r>
                        <a:rPr lang="en-US" sz="2000" b="0" dirty="0">
                          <a:latin typeface="Arial" panose="020B0604020202020204" pitchFamily="34" charset="0"/>
                          <a:cs typeface="Arial" panose="020B0604020202020204" pitchFamily="34" charset="0"/>
                        </a:rPr>
                        <a:t>3.02</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1.16</a:t>
                      </a:r>
                    </a:p>
                  </a:txBody>
                  <a:tcPr>
                    <a:solidFill>
                      <a:srgbClr val="FF0000"/>
                    </a:solidFill>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Overall</a:t>
                      </a:r>
                    </a:p>
                    <a:p>
                      <a:pPr algn="l"/>
                      <a:r>
                        <a:rPr lang="en-US" sz="2000" b="1" dirty="0">
                          <a:latin typeface="Arial" panose="020B0604020202020204" pitchFamily="34" charset="0"/>
                          <a:cs typeface="Arial" panose="020B0604020202020204" pitchFamily="34" charset="0"/>
                        </a:rPr>
                        <a:t>Customer Service</a:t>
                      </a:r>
                    </a:p>
                  </a:txBody>
                  <a:tcPr/>
                </a:tc>
                <a:tc>
                  <a:txBody>
                    <a:bodyPr/>
                    <a:lstStyle/>
                    <a:p>
                      <a:pPr algn="ctr"/>
                      <a:r>
                        <a:rPr lang="en-US" sz="2000" dirty="0"/>
                        <a:t>4.13</a:t>
                      </a:r>
                    </a:p>
                  </a:txBody>
                  <a:tcPr>
                    <a:solidFill>
                      <a:srgbClr val="00B050"/>
                    </a:solidFill>
                  </a:tcPr>
                </a:tc>
                <a:tc>
                  <a:txBody>
                    <a:bodyPr/>
                    <a:lstStyle/>
                    <a:p>
                      <a:pPr algn="ctr"/>
                      <a:r>
                        <a:rPr lang="en-US" sz="2000" b="0" dirty="0">
                          <a:latin typeface="Arial" panose="020B0604020202020204" pitchFamily="34" charset="0"/>
                          <a:cs typeface="Arial" panose="020B0604020202020204" pitchFamily="34" charset="0"/>
                        </a:rPr>
                        <a:t>3.22</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0.91</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451575" y="5468060"/>
            <a:ext cx="11073737" cy="954107"/>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Largest gaps are in 1. Maintenance of Infrastructure,</a:t>
            </a:r>
          </a:p>
          <a:p>
            <a:pPr algn="ctr"/>
            <a:r>
              <a:rPr lang="en-US" sz="2800" dirty="0">
                <a:latin typeface="Arial Black" panose="020B0A04020102020204" pitchFamily="34" charset="0"/>
                <a:cs typeface="Arial" panose="020B0604020202020204" pitchFamily="34" charset="0"/>
              </a:rPr>
              <a:t>2. Community Appearance &amp; 3. HOA Fee Value for the $</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14" name="Arrow: Left 13">
            <a:extLst>
              <a:ext uri="{FF2B5EF4-FFF2-40B4-BE49-F238E27FC236}">
                <a16:creationId xmlns:a16="http://schemas.microsoft.com/office/drawing/2014/main" id="{B62C009E-2395-4751-8C6A-0F226129E04C}"/>
              </a:ext>
            </a:extLst>
          </p:cNvPr>
          <p:cNvSpPr/>
          <p:nvPr/>
        </p:nvSpPr>
        <p:spPr>
          <a:xfrm>
            <a:off x="11136572" y="2598381"/>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Arrow: Left 14">
            <a:extLst>
              <a:ext uri="{FF2B5EF4-FFF2-40B4-BE49-F238E27FC236}">
                <a16:creationId xmlns:a16="http://schemas.microsoft.com/office/drawing/2014/main" id="{7243794B-8644-4A23-860C-32C3924D5A4E}"/>
              </a:ext>
            </a:extLst>
          </p:cNvPr>
          <p:cNvSpPr/>
          <p:nvPr/>
        </p:nvSpPr>
        <p:spPr>
          <a:xfrm>
            <a:off x="11136572" y="3290356"/>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Arrow: Left 15">
            <a:extLst>
              <a:ext uri="{FF2B5EF4-FFF2-40B4-BE49-F238E27FC236}">
                <a16:creationId xmlns:a16="http://schemas.microsoft.com/office/drawing/2014/main" id="{365AEF2A-C452-45C9-A2C6-2D4A430641EE}"/>
              </a:ext>
            </a:extLst>
          </p:cNvPr>
          <p:cNvSpPr/>
          <p:nvPr/>
        </p:nvSpPr>
        <p:spPr>
          <a:xfrm>
            <a:off x="11136572" y="4008617"/>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9739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673" y="-115461"/>
            <a:ext cx="10058400" cy="1450757"/>
          </a:xfrm>
        </p:spPr>
        <p:txBody>
          <a:bodyPr>
            <a:normAutofit/>
          </a:bodyPr>
          <a:lstStyle/>
          <a:p>
            <a:r>
              <a:rPr lang="en-US" sz="4000" b="1" dirty="0">
                <a:latin typeface="Arial" panose="020B0604020202020204" pitchFamily="34" charset="0"/>
                <a:cs typeface="Arial" panose="020B0604020202020204" pitchFamily="34" charset="0"/>
              </a:rPr>
              <a:t>What is most important?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209453" y="1412431"/>
          <a:ext cx="11773089" cy="3631824"/>
        </p:xfrm>
        <a:graphic>
          <a:graphicData uri="http://schemas.openxmlformats.org/drawingml/2006/table">
            <a:tbl>
              <a:tblPr firstRow="1" bandRow="1">
                <a:tableStyleId>{5C22544A-7EE6-4342-B048-85BDC9FD1C3A}</a:tableStyleId>
              </a:tblPr>
              <a:tblGrid>
                <a:gridCol w="1062176">
                  <a:extLst>
                    <a:ext uri="{9D8B030D-6E8A-4147-A177-3AD203B41FA5}">
                      <a16:colId xmlns:a16="http://schemas.microsoft.com/office/drawing/2014/main" val="2100641239"/>
                    </a:ext>
                  </a:extLst>
                </a:gridCol>
                <a:gridCol w="4145760">
                  <a:extLst>
                    <a:ext uri="{9D8B030D-6E8A-4147-A177-3AD203B41FA5}">
                      <a16:colId xmlns:a16="http://schemas.microsoft.com/office/drawing/2014/main" val="3964036983"/>
                    </a:ext>
                  </a:extLst>
                </a:gridCol>
                <a:gridCol w="1242200">
                  <a:extLst>
                    <a:ext uri="{9D8B030D-6E8A-4147-A177-3AD203B41FA5}">
                      <a16:colId xmlns:a16="http://schemas.microsoft.com/office/drawing/2014/main" val="3502342836"/>
                    </a:ext>
                  </a:extLst>
                </a:gridCol>
                <a:gridCol w="1276710">
                  <a:extLst>
                    <a:ext uri="{9D8B030D-6E8A-4147-A177-3AD203B41FA5}">
                      <a16:colId xmlns:a16="http://schemas.microsoft.com/office/drawing/2014/main" val="311537967"/>
                    </a:ext>
                  </a:extLst>
                </a:gridCol>
                <a:gridCol w="1466490">
                  <a:extLst>
                    <a:ext uri="{9D8B030D-6E8A-4147-A177-3AD203B41FA5}">
                      <a16:colId xmlns:a16="http://schemas.microsoft.com/office/drawing/2014/main" val="1145386352"/>
                    </a:ext>
                  </a:extLst>
                </a:gridCol>
                <a:gridCol w="1345721">
                  <a:extLst>
                    <a:ext uri="{9D8B030D-6E8A-4147-A177-3AD203B41FA5}">
                      <a16:colId xmlns:a16="http://schemas.microsoft.com/office/drawing/2014/main" val="3155790308"/>
                    </a:ext>
                  </a:extLst>
                </a:gridCol>
                <a:gridCol w="1234032">
                  <a:extLst>
                    <a:ext uri="{9D8B030D-6E8A-4147-A177-3AD203B41FA5}">
                      <a16:colId xmlns:a16="http://schemas.microsoft.com/office/drawing/2014/main" val="3751056965"/>
                    </a:ext>
                  </a:extLst>
                </a:gridCol>
              </a:tblGrid>
              <a:tr h="0">
                <a:tc>
                  <a:txBody>
                    <a:bodyPr/>
                    <a:lstStyle/>
                    <a:p>
                      <a:pPr algn="ctr"/>
                      <a:r>
                        <a:rPr lang="en-US" sz="2000" dirty="0"/>
                        <a:t>Rank</a:t>
                      </a:r>
                    </a:p>
                  </a:txBody>
                  <a:tcPr/>
                </a:tc>
                <a:tc>
                  <a:txBody>
                    <a:bodyPr/>
                    <a:lstStyle/>
                    <a:p>
                      <a:pPr algn="ctr"/>
                      <a:r>
                        <a:rPr lang="en-US" sz="2000" dirty="0">
                          <a:latin typeface="Arial" panose="020B0604020202020204" pitchFamily="34" charset="0"/>
                          <a:cs typeface="Arial" panose="020B0604020202020204" pitchFamily="34" charset="0"/>
                        </a:rPr>
                        <a:t>Attribute</a:t>
                      </a:r>
                    </a:p>
                  </a:txBody>
                  <a:tcPr/>
                </a:tc>
                <a:tc>
                  <a:txBody>
                    <a:bodyPr/>
                    <a:lstStyle/>
                    <a:p>
                      <a:pPr algn="ctr"/>
                      <a:r>
                        <a:rPr lang="en-US" sz="2000" dirty="0">
                          <a:latin typeface="Arial" panose="020B0604020202020204" pitchFamily="34" charset="0"/>
                          <a:cs typeface="Arial" panose="020B0604020202020204" pitchFamily="34" charset="0"/>
                        </a:rPr>
                        <a:t>Total</a:t>
                      </a:r>
                    </a:p>
                    <a:p>
                      <a:pPr algn="ctr"/>
                      <a:r>
                        <a:rPr lang="en-US" sz="2000" dirty="0">
                          <a:latin typeface="Arial" panose="020B0604020202020204" pitchFamily="34" charset="0"/>
                          <a:cs typeface="Arial" panose="020B0604020202020204" pitchFamily="34" charset="0"/>
                        </a:rPr>
                        <a:t>(Avg.)</a:t>
                      </a:r>
                    </a:p>
                  </a:txBody>
                  <a:tcPr/>
                </a:tc>
                <a:tc>
                  <a:txBody>
                    <a:bodyPr/>
                    <a:lstStyle/>
                    <a:p>
                      <a:pPr algn="ctr"/>
                      <a:r>
                        <a:rPr lang="en-US" sz="2000" dirty="0">
                          <a:latin typeface="Arial" panose="020B0604020202020204" pitchFamily="34" charset="0"/>
                          <a:cs typeface="Arial" panose="020B0604020202020204" pitchFamily="34" charset="0"/>
                        </a:rPr>
                        <a:t>Full Time</a:t>
                      </a:r>
                    </a:p>
                  </a:txBody>
                  <a:tcPr/>
                </a:tc>
                <a:tc>
                  <a:txBody>
                    <a:bodyPr/>
                    <a:lstStyle/>
                    <a:p>
                      <a:pPr algn="ctr"/>
                      <a:r>
                        <a:rPr lang="en-US" sz="2000" dirty="0">
                          <a:latin typeface="Arial" panose="020B0604020202020204" pitchFamily="34" charset="0"/>
                          <a:cs typeface="Arial" panose="020B0604020202020204" pitchFamily="34" charset="0"/>
                        </a:rPr>
                        <a:t>Part </a:t>
                      </a:r>
                    </a:p>
                    <a:p>
                      <a:pPr algn="ctr"/>
                      <a:r>
                        <a:rPr lang="en-US" sz="2000" dirty="0">
                          <a:latin typeface="Arial" panose="020B0604020202020204" pitchFamily="34" charset="0"/>
                          <a:cs typeface="Arial" panose="020B0604020202020204" pitchFamily="34" charset="0"/>
                        </a:rPr>
                        <a:t>Time</a:t>
                      </a:r>
                    </a:p>
                  </a:txBody>
                  <a:tcPr/>
                </a:tc>
                <a:tc>
                  <a:txBody>
                    <a:bodyPr/>
                    <a:lstStyle/>
                    <a:p>
                      <a:pPr algn="ctr"/>
                      <a:r>
                        <a:rPr lang="en-US" sz="2000" dirty="0">
                          <a:latin typeface="Arial" panose="020B0604020202020204" pitchFamily="34" charset="0"/>
                          <a:cs typeface="Arial" panose="020B0604020202020204" pitchFamily="34" charset="0"/>
                        </a:rPr>
                        <a:t>&lt; </a:t>
                      </a:r>
                    </a:p>
                    <a:p>
                      <a:pPr algn="ctr"/>
                      <a:r>
                        <a:rPr lang="en-US" sz="2000" dirty="0">
                          <a:latin typeface="Arial" panose="020B0604020202020204" pitchFamily="34" charset="0"/>
                          <a:cs typeface="Arial" panose="020B0604020202020204" pitchFamily="34" charset="0"/>
                        </a:rPr>
                        <a:t>50 Years</a:t>
                      </a:r>
                    </a:p>
                  </a:txBody>
                  <a:tcPr/>
                </a:tc>
                <a:tc>
                  <a:txBody>
                    <a:bodyPr/>
                    <a:lstStyle/>
                    <a:p>
                      <a:pPr algn="ctr"/>
                      <a:r>
                        <a:rPr lang="en-US" sz="2000" dirty="0">
                          <a:latin typeface="Arial" panose="020B0604020202020204" pitchFamily="34" charset="0"/>
                          <a:cs typeface="Arial" panose="020B0604020202020204" pitchFamily="34" charset="0"/>
                        </a:rPr>
                        <a:t>&gt;</a:t>
                      </a:r>
                    </a:p>
                    <a:p>
                      <a:pPr algn="ctr"/>
                      <a:r>
                        <a:rPr lang="en-US" sz="2000" dirty="0">
                          <a:latin typeface="Arial" panose="020B0604020202020204" pitchFamily="34" charset="0"/>
                          <a:cs typeface="Arial" panose="020B0604020202020204" pitchFamily="34" charset="0"/>
                        </a:rPr>
                        <a:t>70 Years</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400" b="1" dirty="0">
                          <a:latin typeface="Arial" panose="020B0604020202020204" pitchFamily="34" charset="0"/>
                          <a:cs typeface="Arial" panose="020B0604020202020204" pitchFamily="34" charset="0"/>
                        </a:rPr>
                        <a:t>4.58</a:t>
                      </a:r>
                    </a:p>
                  </a:txBody>
                  <a:tcPr/>
                </a:tc>
                <a:tc>
                  <a:txBody>
                    <a:bodyPr/>
                    <a:lstStyle/>
                    <a:p>
                      <a:pPr algn="ctr"/>
                      <a:r>
                        <a:rPr lang="en-US" sz="2400" b="1" dirty="0">
                          <a:latin typeface="Arial" panose="020B0604020202020204" pitchFamily="34" charset="0"/>
                          <a:cs typeface="Arial" panose="020B0604020202020204" pitchFamily="34" charset="0"/>
                        </a:rPr>
                        <a:t>4.59</a:t>
                      </a:r>
                    </a:p>
                  </a:txBody>
                  <a:tcPr/>
                </a:tc>
                <a:tc>
                  <a:txBody>
                    <a:bodyPr/>
                    <a:lstStyle/>
                    <a:p>
                      <a:pPr algn="ctr"/>
                      <a:r>
                        <a:rPr lang="en-US" sz="2400" b="1" dirty="0">
                          <a:latin typeface="Arial" panose="020B0604020202020204" pitchFamily="34" charset="0"/>
                          <a:cs typeface="Arial" panose="020B0604020202020204" pitchFamily="34" charset="0"/>
                        </a:rPr>
                        <a:t>4.58</a:t>
                      </a:r>
                    </a:p>
                  </a:txBody>
                  <a:tcPr/>
                </a:tc>
                <a:tc>
                  <a:txBody>
                    <a:bodyPr/>
                    <a:lstStyle/>
                    <a:p>
                      <a:pPr algn="ctr"/>
                      <a:r>
                        <a:rPr lang="en-US" sz="2400" b="1" dirty="0">
                          <a:latin typeface="Arial" panose="020B0604020202020204" pitchFamily="34" charset="0"/>
                          <a:cs typeface="Arial" panose="020B0604020202020204" pitchFamily="34" charset="0"/>
                        </a:rPr>
                        <a:t>4.53</a:t>
                      </a:r>
                    </a:p>
                  </a:txBody>
                  <a:tcPr/>
                </a:tc>
                <a:tc>
                  <a:txBody>
                    <a:bodyPr/>
                    <a:lstStyle/>
                    <a:p>
                      <a:pPr algn="ctr"/>
                      <a:r>
                        <a:rPr lang="en-US" sz="2400" b="1" dirty="0">
                          <a:latin typeface="Arial" panose="020B0604020202020204" pitchFamily="34" charset="0"/>
                          <a:cs typeface="Arial" panose="020B0604020202020204" pitchFamily="34" charset="0"/>
                        </a:rPr>
                        <a:t>4.54</a:t>
                      </a:r>
                    </a:p>
                  </a:txBody>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400" b="1" dirty="0">
                          <a:latin typeface="Arial" panose="020B0604020202020204" pitchFamily="34" charset="0"/>
                          <a:cs typeface="Arial" panose="020B0604020202020204" pitchFamily="34" charset="0"/>
                        </a:rPr>
                        <a:t>4.49</a:t>
                      </a:r>
                    </a:p>
                  </a:txBody>
                  <a:tcPr/>
                </a:tc>
                <a:tc>
                  <a:txBody>
                    <a:bodyPr/>
                    <a:lstStyle/>
                    <a:p>
                      <a:pPr algn="ctr"/>
                      <a:r>
                        <a:rPr lang="en-US" sz="2400" b="1" dirty="0">
                          <a:latin typeface="Arial" panose="020B0604020202020204" pitchFamily="34" charset="0"/>
                          <a:cs typeface="Arial" panose="020B0604020202020204" pitchFamily="34" charset="0"/>
                        </a:rPr>
                        <a:t>4.51</a:t>
                      </a:r>
                    </a:p>
                  </a:txBody>
                  <a:tcPr/>
                </a:tc>
                <a:tc>
                  <a:txBody>
                    <a:bodyPr/>
                    <a:lstStyle/>
                    <a:p>
                      <a:pPr algn="ctr"/>
                      <a:r>
                        <a:rPr lang="en-US" sz="2400" b="1" dirty="0">
                          <a:latin typeface="Arial" panose="020B0604020202020204" pitchFamily="34" charset="0"/>
                          <a:cs typeface="Arial" panose="020B0604020202020204" pitchFamily="34" charset="0"/>
                        </a:rPr>
                        <a:t>4.47</a:t>
                      </a:r>
                    </a:p>
                  </a:txBody>
                  <a:tcPr/>
                </a:tc>
                <a:tc>
                  <a:txBody>
                    <a:bodyPr/>
                    <a:lstStyle/>
                    <a:p>
                      <a:pPr algn="ctr"/>
                      <a:r>
                        <a:rPr lang="en-US" sz="2400" b="1" dirty="0">
                          <a:latin typeface="Arial" panose="020B0604020202020204" pitchFamily="34" charset="0"/>
                          <a:cs typeface="Arial" panose="020B0604020202020204" pitchFamily="34" charset="0"/>
                        </a:rPr>
                        <a:t>4.35</a:t>
                      </a:r>
                    </a:p>
                  </a:txBody>
                  <a:tcPr/>
                </a:tc>
                <a:tc>
                  <a:txBody>
                    <a:bodyPr/>
                    <a:lstStyle/>
                    <a:p>
                      <a:pPr algn="ctr"/>
                      <a:r>
                        <a:rPr lang="en-US" sz="2400" b="1" dirty="0">
                          <a:latin typeface="Arial" panose="020B0604020202020204" pitchFamily="34" charset="0"/>
                          <a:cs typeface="Arial" panose="020B0604020202020204" pitchFamily="34" charset="0"/>
                        </a:rPr>
                        <a:t>4.43</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tc>
                <a:tc>
                  <a:txBody>
                    <a:bodyPr/>
                    <a:lstStyle/>
                    <a:p>
                      <a:pPr algn="ctr"/>
                      <a:r>
                        <a:rPr lang="en-US" sz="2400" b="1" dirty="0">
                          <a:latin typeface="Arial" panose="020B0604020202020204" pitchFamily="34" charset="0"/>
                          <a:cs typeface="Arial" panose="020B0604020202020204" pitchFamily="34" charset="0"/>
                        </a:rPr>
                        <a:t>4.31</a:t>
                      </a:r>
                    </a:p>
                  </a:txBody>
                  <a:tcPr/>
                </a:tc>
                <a:tc>
                  <a:txBody>
                    <a:bodyPr/>
                    <a:lstStyle/>
                    <a:p>
                      <a:pPr algn="ctr"/>
                      <a:r>
                        <a:rPr lang="en-US" sz="2400" b="1" dirty="0">
                          <a:latin typeface="Arial" panose="020B0604020202020204" pitchFamily="34" charset="0"/>
                          <a:cs typeface="Arial" panose="020B0604020202020204" pitchFamily="34" charset="0"/>
                        </a:rPr>
                        <a:t>4.36</a:t>
                      </a:r>
                    </a:p>
                  </a:txBody>
                  <a:tcPr/>
                </a:tc>
                <a:tc>
                  <a:txBody>
                    <a:bodyPr/>
                    <a:lstStyle/>
                    <a:p>
                      <a:pPr algn="ctr"/>
                      <a:r>
                        <a:rPr lang="en-US" sz="2400" b="1" dirty="0">
                          <a:latin typeface="Arial" panose="020B0604020202020204" pitchFamily="34" charset="0"/>
                          <a:cs typeface="Arial" panose="020B0604020202020204" pitchFamily="34" charset="0"/>
                        </a:rPr>
                        <a:t>4.10</a:t>
                      </a:r>
                    </a:p>
                  </a:txBody>
                  <a:tcPr/>
                </a:tc>
                <a:tc>
                  <a:txBody>
                    <a:bodyPr/>
                    <a:lstStyle/>
                    <a:p>
                      <a:pPr algn="ctr"/>
                      <a:r>
                        <a:rPr lang="en-US" sz="2400" b="1" dirty="0">
                          <a:latin typeface="Arial" panose="020B0604020202020204" pitchFamily="34" charset="0"/>
                          <a:cs typeface="Arial" panose="020B0604020202020204" pitchFamily="34" charset="0"/>
                        </a:rPr>
                        <a:t>4.34</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b="1" dirty="0">
                          <a:latin typeface="Arial" panose="020B0604020202020204" pitchFamily="34" charset="0"/>
                          <a:cs typeface="Arial" panose="020B0604020202020204" pitchFamily="34" charset="0"/>
                        </a:rPr>
                        <a:t>4.18</a:t>
                      </a:r>
                    </a:p>
                  </a:txBody>
                  <a:tcPr/>
                </a:tc>
                <a:tc>
                  <a:txBody>
                    <a:bodyPr/>
                    <a:lstStyle/>
                    <a:p>
                      <a:pPr algn="ctr"/>
                      <a:r>
                        <a:rPr lang="en-US" sz="2000" b="1" dirty="0">
                          <a:latin typeface="Arial" panose="020B0604020202020204" pitchFamily="34" charset="0"/>
                          <a:cs typeface="Arial" panose="020B0604020202020204" pitchFamily="34" charset="0"/>
                        </a:rPr>
                        <a:t>4.20</a:t>
                      </a:r>
                    </a:p>
                  </a:txBody>
                  <a:tcPr/>
                </a:tc>
                <a:tc>
                  <a:txBody>
                    <a:bodyPr/>
                    <a:lstStyle/>
                    <a:p>
                      <a:pPr algn="ctr"/>
                      <a:r>
                        <a:rPr lang="en-US" sz="2000" b="1" dirty="0">
                          <a:latin typeface="Arial" panose="020B0604020202020204" pitchFamily="34" charset="0"/>
                          <a:cs typeface="Arial" panose="020B0604020202020204" pitchFamily="34" charset="0"/>
                        </a:rPr>
                        <a:t>4.16</a:t>
                      </a:r>
                    </a:p>
                  </a:txBody>
                  <a:tcPr/>
                </a:tc>
                <a:tc>
                  <a:txBody>
                    <a:bodyPr/>
                    <a:lstStyle/>
                    <a:p>
                      <a:pPr algn="ctr"/>
                      <a:r>
                        <a:rPr lang="en-US" sz="2400" b="1" dirty="0">
                          <a:solidFill>
                            <a:srgbClr val="FF0000"/>
                          </a:solidFill>
                          <a:latin typeface="Arial" panose="020B0604020202020204" pitchFamily="34" charset="0"/>
                          <a:cs typeface="Arial" panose="020B0604020202020204" pitchFamily="34" charset="0"/>
                        </a:rPr>
                        <a:t>4.36*</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4.08</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Ocean Pines Overall Customer Service</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4.0</a:t>
                      </a:r>
                    </a:p>
                  </a:txBody>
                  <a:tcPr/>
                </a:tc>
                <a:tc>
                  <a:txBody>
                    <a:bodyPr/>
                    <a:lstStyle/>
                    <a:p>
                      <a:pPr algn="ctr"/>
                      <a:r>
                        <a:rPr lang="en-US" sz="2000" b="1" dirty="0">
                          <a:latin typeface="Arial" panose="020B0604020202020204" pitchFamily="34" charset="0"/>
                          <a:cs typeface="Arial" panose="020B0604020202020204" pitchFamily="34" charset="0"/>
                        </a:rPr>
                        <a:t>4.04</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555251" y="5226139"/>
            <a:ext cx="11081495" cy="1015663"/>
          </a:xfrm>
          <a:prstGeom prst="rect">
            <a:avLst/>
          </a:prstGeom>
          <a:noFill/>
        </p:spPr>
        <p:txBody>
          <a:bodyPr wrap="none" rtlCol="0">
            <a:spAutoFit/>
          </a:bodyPr>
          <a:lstStyle/>
          <a:p>
            <a:pPr algn="ctr"/>
            <a:r>
              <a:rPr lang="en-US" sz="2000" dirty="0">
                <a:latin typeface="Arial Black" panose="020B0A04020102020204" pitchFamily="34" charset="0"/>
                <a:cs typeface="Arial" panose="020B0604020202020204" pitchFamily="34" charset="0"/>
              </a:rPr>
              <a:t>Safety, Maintenance of Infrastructure and Community Appearance were most</a:t>
            </a:r>
          </a:p>
          <a:p>
            <a:pPr algn="ctr"/>
            <a:r>
              <a:rPr lang="en-US" sz="2000" dirty="0">
                <a:latin typeface="Arial Black" panose="020B0A04020102020204" pitchFamily="34" charset="0"/>
                <a:cs typeface="Arial" panose="020B0604020202020204" pitchFamily="34" charset="0"/>
              </a:rPr>
              <a:t>Important for Full and Part-Time Residents; Those Less than 50 Yrs. Old </a:t>
            </a:r>
          </a:p>
          <a:p>
            <a:pPr algn="ctr"/>
            <a:r>
              <a:rPr lang="en-US" sz="2000" dirty="0">
                <a:latin typeface="Arial Black" panose="020B0A04020102020204" pitchFamily="34" charset="0"/>
                <a:cs typeface="Arial" panose="020B0604020202020204" pitchFamily="34" charset="0"/>
              </a:rPr>
              <a:t>ranked Assessment Fee Value higher than Community Appearance</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209456" y="940947"/>
            <a:ext cx="9700834"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333333"/>
                </a:solidFill>
                <a:effectLst/>
                <a:uLnTx/>
                <a:uFillTx/>
                <a:latin typeface="Arial"/>
                <a:ea typeface="+mj-ea"/>
                <a:cs typeface="Arial"/>
              </a:rPr>
              <a:t>Q4: As an Ocean Pines property owner or resident, how important are each of the following to you? (1=Not Important at All; 5=Extremely Important)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C81A892-765E-42CC-89C9-FDB5EDA20EF4}"/>
                  </a:ext>
                </a:extLst>
              </p14:cNvPr>
              <p14:cNvContentPartPr/>
              <p14:nvPr/>
            </p14:nvContentPartPr>
            <p14:xfrm>
              <a:off x="8934960" y="3047855"/>
              <a:ext cx="360" cy="360"/>
            </p14:xfrm>
          </p:contentPart>
        </mc:Choice>
        <mc:Fallback xmlns="">
          <p:pic>
            <p:nvPicPr>
              <p:cNvPr id="8" name="Ink 7">
                <a:extLst>
                  <a:ext uri="{FF2B5EF4-FFF2-40B4-BE49-F238E27FC236}">
                    <a16:creationId xmlns:a16="http://schemas.microsoft.com/office/drawing/2014/main" id="{BC81A892-765E-42CC-89C9-FDB5EDA20EF4}"/>
                  </a:ext>
                </a:extLst>
              </p:cNvPr>
              <p:cNvPicPr/>
              <p:nvPr/>
            </p:nvPicPr>
            <p:blipFill>
              <a:blip r:embed="rId4"/>
              <a:stretch>
                <a:fillRect/>
              </a:stretch>
            </p:blipFill>
            <p:spPr>
              <a:xfrm>
                <a:off x="8925960" y="3038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AB94A7BC-4047-4EF0-9927-62BBA03A0022}"/>
                  </a:ext>
                </a:extLst>
              </p14:cNvPr>
              <p14:cNvContentPartPr/>
              <p14:nvPr/>
            </p14:nvContentPartPr>
            <p14:xfrm>
              <a:off x="-754800" y="817655"/>
              <a:ext cx="360" cy="360"/>
            </p14:xfrm>
          </p:contentPart>
        </mc:Choice>
        <mc:Fallback xmlns="">
          <p:pic>
            <p:nvPicPr>
              <p:cNvPr id="23" name="Ink 22">
                <a:extLst>
                  <a:ext uri="{FF2B5EF4-FFF2-40B4-BE49-F238E27FC236}">
                    <a16:creationId xmlns:a16="http://schemas.microsoft.com/office/drawing/2014/main" id="{AB94A7BC-4047-4EF0-9927-62BBA03A0022}"/>
                  </a:ext>
                </a:extLst>
              </p:cNvPr>
              <p:cNvPicPr/>
              <p:nvPr/>
            </p:nvPicPr>
            <p:blipFill>
              <a:blip r:embed="rId6"/>
              <a:stretch>
                <a:fillRect/>
              </a:stretch>
            </p:blipFill>
            <p:spPr>
              <a:xfrm>
                <a:off x="-772440" y="800015"/>
                <a:ext cx="36000" cy="36000"/>
              </a:xfrm>
              <a:prstGeom prst="rect">
                <a:avLst/>
              </a:prstGeom>
            </p:spPr>
          </p:pic>
        </mc:Fallback>
      </mc:AlternateContent>
      <p:grpSp>
        <p:nvGrpSpPr>
          <p:cNvPr id="30" name="Group 29">
            <a:extLst>
              <a:ext uri="{FF2B5EF4-FFF2-40B4-BE49-F238E27FC236}">
                <a16:creationId xmlns:a16="http://schemas.microsoft.com/office/drawing/2014/main" id="{6C64E92C-2500-459D-81D5-45A23168446B}"/>
              </a:ext>
            </a:extLst>
          </p:cNvPr>
          <p:cNvGrpSpPr/>
          <p:nvPr/>
        </p:nvGrpSpPr>
        <p:grpSpPr>
          <a:xfrm>
            <a:off x="7089960" y="2934815"/>
            <a:ext cx="64440" cy="32760"/>
            <a:chOff x="7089960" y="2934815"/>
            <a:chExt cx="64440" cy="327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62FA94A-65E0-456B-A55A-8862DBE81E47}"/>
                    </a:ext>
                  </a:extLst>
                </p14:cNvPr>
                <p14:cNvContentPartPr/>
                <p14:nvPr/>
              </p14:nvContentPartPr>
              <p14:xfrm>
                <a:off x="7154040" y="2967215"/>
                <a:ext cx="360" cy="360"/>
              </p14:xfrm>
            </p:contentPart>
          </mc:Choice>
          <mc:Fallback xmlns="">
            <p:pic>
              <p:nvPicPr>
                <p:cNvPr id="10" name="Ink 9">
                  <a:extLst>
                    <a:ext uri="{FF2B5EF4-FFF2-40B4-BE49-F238E27FC236}">
                      <a16:creationId xmlns:a16="http://schemas.microsoft.com/office/drawing/2014/main" id="{462FA94A-65E0-456B-A55A-8862DBE81E47}"/>
                    </a:ext>
                  </a:extLst>
                </p:cNvPr>
                <p:cNvPicPr/>
                <p:nvPr/>
              </p:nvPicPr>
              <p:blipFill>
                <a:blip r:embed="rId4"/>
                <a:stretch>
                  <a:fillRect/>
                </a:stretch>
              </p:blipFill>
              <p:spPr>
                <a:xfrm>
                  <a:off x="7145400" y="2958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11A5558-E2C3-4F6E-A23B-241B43B57FA5}"/>
                    </a:ext>
                  </a:extLst>
                </p14:cNvPr>
                <p14:cNvContentPartPr/>
                <p14:nvPr/>
              </p14:nvContentPartPr>
              <p14:xfrm>
                <a:off x="7089960" y="2934815"/>
                <a:ext cx="360" cy="360"/>
              </p14:xfrm>
            </p:contentPart>
          </mc:Choice>
          <mc:Fallback xmlns="">
            <p:pic>
              <p:nvPicPr>
                <p:cNvPr id="11" name="Ink 10">
                  <a:extLst>
                    <a:ext uri="{FF2B5EF4-FFF2-40B4-BE49-F238E27FC236}">
                      <a16:creationId xmlns:a16="http://schemas.microsoft.com/office/drawing/2014/main" id="{311A5558-E2C3-4F6E-A23B-241B43B57FA5}"/>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7ECE24E-8184-4C65-AEEB-C5AC9CA2A1CC}"/>
                    </a:ext>
                  </a:extLst>
                </p14:cNvPr>
                <p14:cNvContentPartPr/>
                <p14:nvPr/>
              </p14:nvContentPartPr>
              <p14:xfrm>
                <a:off x="7089960" y="2934815"/>
                <a:ext cx="360" cy="360"/>
              </p14:xfrm>
            </p:contentPart>
          </mc:Choice>
          <mc:Fallback xmlns="">
            <p:pic>
              <p:nvPicPr>
                <p:cNvPr id="12" name="Ink 11">
                  <a:extLst>
                    <a:ext uri="{FF2B5EF4-FFF2-40B4-BE49-F238E27FC236}">
                      <a16:creationId xmlns:a16="http://schemas.microsoft.com/office/drawing/2014/main" id="{F7ECE24E-8184-4C65-AEEB-C5AC9CA2A1CC}"/>
                    </a:ext>
                  </a:extLst>
                </p:cNvPr>
                <p:cNvPicPr/>
                <p:nvPr/>
              </p:nvPicPr>
              <p:blipFill>
                <a:blip r:embed="rId4"/>
                <a:stretch>
                  <a:fillRect/>
                </a:stretch>
              </p:blipFill>
              <p:spPr>
                <a:xfrm>
                  <a:off x="7080960" y="292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C06DDA5B-CD94-4A3B-BDA3-AD32A3A53AB6}"/>
                    </a:ext>
                  </a:extLst>
                </p14:cNvPr>
                <p14:cNvContentPartPr/>
                <p14:nvPr/>
              </p14:nvContentPartPr>
              <p14:xfrm>
                <a:off x="7089960" y="2934815"/>
                <a:ext cx="360" cy="360"/>
              </p14:xfrm>
            </p:contentPart>
          </mc:Choice>
          <mc:Fallback xmlns="">
            <p:pic>
              <p:nvPicPr>
                <p:cNvPr id="13" name="Ink 12">
                  <a:extLst>
                    <a:ext uri="{FF2B5EF4-FFF2-40B4-BE49-F238E27FC236}">
                      <a16:creationId xmlns:a16="http://schemas.microsoft.com/office/drawing/2014/main" id="{C06DDA5B-CD94-4A3B-BDA3-AD32A3A53AB6}"/>
                    </a:ext>
                  </a:extLst>
                </p:cNvPr>
                <p:cNvPicPr/>
                <p:nvPr/>
              </p:nvPicPr>
              <p:blipFill>
                <a:blip r:embed="rId4"/>
                <a:stretch>
                  <a:fillRect/>
                </a:stretch>
              </p:blipFill>
              <p:spPr>
                <a:xfrm>
                  <a:off x="7080960" y="2926175"/>
                  <a:ext cx="18000" cy="18000"/>
                </a:xfrm>
                <a:prstGeom prst="rect">
                  <a:avLst/>
                </a:prstGeom>
              </p:spPr>
            </p:pic>
          </mc:Fallback>
        </mc:AlternateContent>
      </p:grpSp>
      <p:sp>
        <p:nvSpPr>
          <p:cNvPr id="21" name="Conector recto 20">
            <a:extLst>
              <a:ext uri="{FF2B5EF4-FFF2-40B4-BE49-F238E27FC236}">
                <a16:creationId xmlns:a16="http://schemas.microsoft.com/office/drawing/2014/main" id="{C7E10599-4048-41FA-8822-9DA701FB815C}"/>
              </a:ext>
            </a:extLst>
          </p:cNvPr>
          <p:cNvSpPr/>
          <p:nvPr/>
        </p:nvSpPr>
        <p:spPr>
          <a:xfrm>
            <a:off x="8726400" y="3913560"/>
            <a:ext cx="0"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000000"/>
              </a:solidFill>
            </a:endParaRPr>
          </a:p>
        </p:txBody>
      </p:sp>
      <p:sp>
        <p:nvSpPr>
          <p:cNvPr id="14" name="TextBox 13">
            <a:extLst>
              <a:ext uri="{FF2B5EF4-FFF2-40B4-BE49-F238E27FC236}">
                <a16:creationId xmlns:a16="http://schemas.microsoft.com/office/drawing/2014/main" id="{912D1E14-4EC8-47A3-B31F-5AE7B0E4EAEB}"/>
              </a:ext>
            </a:extLst>
          </p:cNvPr>
          <p:cNvSpPr txBox="1"/>
          <p:nvPr/>
        </p:nvSpPr>
        <p:spPr>
          <a:xfrm>
            <a:off x="-30691" y="6423687"/>
            <a:ext cx="3540950" cy="369332"/>
          </a:xfrm>
          <a:prstGeom prst="rect">
            <a:avLst/>
          </a:prstGeom>
          <a:noFill/>
        </p:spPr>
        <p:txBody>
          <a:bodyPr wrap="square" rtlCol="0">
            <a:spAutoFit/>
          </a:bodyPr>
          <a:lstStyle/>
          <a:p>
            <a:pPr algn="ctr"/>
            <a:r>
              <a:rPr lang="en-US" b="1" dirty="0">
                <a:solidFill>
                  <a:schemeClr val="bg1"/>
                </a:solidFill>
              </a:rPr>
              <a:t>* Not Significant</a:t>
            </a:r>
          </a:p>
        </p:txBody>
      </p:sp>
    </p:spTree>
    <p:extLst>
      <p:ext uri="{BB962C8B-B14F-4D97-AF65-F5344CB8AC3E}">
        <p14:creationId xmlns:p14="http://schemas.microsoft.com/office/powerpoint/2010/main" val="208335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79680" y="33988"/>
            <a:ext cx="11481885" cy="1450757"/>
          </a:xfrm>
        </p:spPr>
        <p:txBody>
          <a:bodyPr>
            <a:normAutofit/>
          </a:bodyPr>
          <a:lstStyle/>
          <a:p>
            <a:r>
              <a:rPr lang="en-US" sz="3100" b="1" dirty="0">
                <a:latin typeface="Arial" panose="020B0604020202020204" pitchFamily="34" charset="0"/>
                <a:cs typeface="Arial" panose="020B0604020202020204" pitchFamily="34" charset="0"/>
              </a:rPr>
              <a:t>How is Ocean Pines Currently Meeting Expectations?</a:t>
            </a:r>
            <a:br>
              <a:rPr lang="en-US"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Q5. As a property owner or resident, please rate how Ocean Pines is currently meeting your expectations with regard to the following? (1=Significantly Below Expectations; 5=Significantly Above Expectations)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08436" y="1395707"/>
          <a:ext cx="12083564" cy="4319568"/>
        </p:xfrm>
        <a:graphic>
          <a:graphicData uri="http://schemas.openxmlformats.org/drawingml/2006/table">
            <a:tbl>
              <a:tblPr firstRow="1" bandRow="1">
                <a:tableStyleId>{5C22544A-7EE6-4342-B048-85BDC9FD1C3A}</a:tableStyleId>
              </a:tblPr>
              <a:tblGrid>
                <a:gridCol w="765707">
                  <a:extLst>
                    <a:ext uri="{9D8B030D-6E8A-4147-A177-3AD203B41FA5}">
                      <a16:colId xmlns:a16="http://schemas.microsoft.com/office/drawing/2014/main" val="2100641239"/>
                    </a:ext>
                  </a:extLst>
                </a:gridCol>
                <a:gridCol w="1949569">
                  <a:extLst>
                    <a:ext uri="{9D8B030D-6E8A-4147-A177-3AD203B41FA5}">
                      <a16:colId xmlns:a16="http://schemas.microsoft.com/office/drawing/2014/main" val="3964036983"/>
                    </a:ext>
                  </a:extLst>
                </a:gridCol>
                <a:gridCol w="1252486">
                  <a:extLst>
                    <a:ext uri="{9D8B030D-6E8A-4147-A177-3AD203B41FA5}">
                      <a16:colId xmlns:a16="http://schemas.microsoft.com/office/drawing/2014/main" val="3502342836"/>
                    </a:ext>
                  </a:extLst>
                </a:gridCol>
                <a:gridCol w="1732254">
                  <a:extLst>
                    <a:ext uri="{9D8B030D-6E8A-4147-A177-3AD203B41FA5}">
                      <a16:colId xmlns:a16="http://schemas.microsoft.com/office/drawing/2014/main" val="311537967"/>
                    </a:ext>
                  </a:extLst>
                </a:gridCol>
                <a:gridCol w="1587260">
                  <a:extLst>
                    <a:ext uri="{9D8B030D-6E8A-4147-A177-3AD203B41FA5}">
                      <a16:colId xmlns:a16="http://schemas.microsoft.com/office/drawing/2014/main" val="2841619686"/>
                    </a:ext>
                  </a:extLst>
                </a:gridCol>
                <a:gridCol w="1621767">
                  <a:extLst>
                    <a:ext uri="{9D8B030D-6E8A-4147-A177-3AD203B41FA5}">
                      <a16:colId xmlns:a16="http://schemas.microsoft.com/office/drawing/2014/main" val="2027044803"/>
                    </a:ext>
                  </a:extLst>
                </a:gridCol>
                <a:gridCol w="1518249">
                  <a:extLst>
                    <a:ext uri="{9D8B030D-6E8A-4147-A177-3AD203B41FA5}">
                      <a16:colId xmlns:a16="http://schemas.microsoft.com/office/drawing/2014/main" val="3128150879"/>
                    </a:ext>
                  </a:extLst>
                </a:gridCol>
                <a:gridCol w="1656272">
                  <a:extLst>
                    <a:ext uri="{9D8B030D-6E8A-4147-A177-3AD203B41FA5}">
                      <a16:colId xmlns:a16="http://schemas.microsoft.com/office/drawing/2014/main" val="3569616317"/>
                    </a:ext>
                  </a:extLst>
                </a:gridCol>
              </a:tblGrid>
              <a:tr h="0">
                <a:tc>
                  <a:txBody>
                    <a:bodyPr/>
                    <a:lstStyle/>
                    <a:p>
                      <a:pPr algn="ctr"/>
                      <a:r>
                        <a:rPr lang="en-US" sz="2000" dirty="0"/>
                        <a:t>Rank</a:t>
                      </a:r>
                    </a:p>
                  </a:txBody>
                  <a:tcPr/>
                </a:tc>
                <a:tc>
                  <a:txBody>
                    <a:bodyPr/>
                    <a:lstStyle/>
                    <a:p>
                      <a:pPr algn="ctr"/>
                      <a:r>
                        <a:rPr lang="en-US" sz="2400" dirty="0"/>
                        <a:t>Attribute</a:t>
                      </a:r>
                    </a:p>
                  </a:txBody>
                  <a:tcPr/>
                </a:tc>
                <a:tc>
                  <a:txBody>
                    <a:bodyPr/>
                    <a:lstStyle/>
                    <a:p>
                      <a:pPr algn="ctr"/>
                      <a:r>
                        <a:rPr lang="en-US" sz="1600" dirty="0"/>
                        <a:t>Importance</a:t>
                      </a:r>
                    </a:p>
                  </a:txBody>
                  <a:tcPr/>
                </a:tc>
                <a:tc>
                  <a:txBody>
                    <a:bodyPr/>
                    <a:lstStyle/>
                    <a:p>
                      <a:pPr algn="ctr"/>
                      <a:r>
                        <a:rPr lang="en-US" sz="2000" b="1" dirty="0">
                          <a:latin typeface="Arial" panose="020B0604020202020204" pitchFamily="34" charset="0"/>
                          <a:cs typeface="Arial" panose="020B0604020202020204" pitchFamily="34" charset="0"/>
                        </a:rPr>
                        <a:t>Total</a:t>
                      </a:r>
                    </a:p>
                    <a:p>
                      <a:pPr algn="ctr"/>
                      <a:r>
                        <a:rPr lang="en-US" sz="2000" b="1" dirty="0">
                          <a:latin typeface="Arial" panose="020B0604020202020204" pitchFamily="34" charset="0"/>
                          <a:cs typeface="Arial" panose="020B0604020202020204" pitchFamily="34" charset="0"/>
                        </a:rPr>
                        <a:t>Satisfaction</a:t>
                      </a:r>
                    </a:p>
                  </a:txBody>
                  <a:tcPr/>
                </a:tc>
                <a:tc>
                  <a:txBody>
                    <a:bodyPr/>
                    <a:lstStyle/>
                    <a:p>
                      <a:pPr algn="ctr"/>
                      <a:r>
                        <a:rPr lang="en-US" sz="2000" dirty="0"/>
                        <a:t>Full Time</a:t>
                      </a:r>
                    </a:p>
                    <a:p>
                      <a:pPr algn="ctr"/>
                      <a:r>
                        <a:rPr lang="en-US" sz="2000" dirty="0"/>
                        <a:t>Satisfaction</a:t>
                      </a:r>
                    </a:p>
                  </a:txBody>
                  <a:tcPr/>
                </a:tc>
                <a:tc>
                  <a:txBody>
                    <a:bodyPr/>
                    <a:lstStyle/>
                    <a:p>
                      <a:pPr algn="ctr"/>
                      <a:r>
                        <a:rPr lang="en-US" sz="2000" dirty="0"/>
                        <a:t>Part Time</a:t>
                      </a:r>
                    </a:p>
                    <a:p>
                      <a:pPr algn="ctr"/>
                      <a:r>
                        <a:rPr lang="en-US" sz="2000" dirty="0"/>
                        <a:t>Satisfaction</a:t>
                      </a:r>
                    </a:p>
                  </a:txBody>
                  <a:tcPr/>
                </a:tc>
                <a:tc>
                  <a:txBody>
                    <a:bodyPr/>
                    <a:lstStyle/>
                    <a:p>
                      <a:pPr algn="ctr"/>
                      <a:r>
                        <a:rPr lang="en-US" sz="2000" dirty="0"/>
                        <a:t>&lt; 50 Years</a:t>
                      </a:r>
                    </a:p>
                    <a:p>
                      <a:pPr algn="ctr"/>
                      <a:r>
                        <a:rPr lang="en-US" sz="2000" dirty="0"/>
                        <a:t>Satisfaction</a:t>
                      </a:r>
                    </a:p>
                  </a:txBody>
                  <a:tcPr/>
                </a:tc>
                <a:tc>
                  <a:txBody>
                    <a:bodyPr/>
                    <a:lstStyle/>
                    <a:p>
                      <a:pPr marL="342900" indent="-342900" algn="ctr">
                        <a:buFont typeface="Wingdings" panose="05000000000000000000" pitchFamily="2" charset="2"/>
                        <a:buChar char="Ø"/>
                      </a:pPr>
                      <a:r>
                        <a:rPr lang="en-US" sz="2000" dirty="0"/>
                        <a:t>70 Years</a:t>
                      </a:r>
                    </a:p>
                    <a:p>
                      <a:pPr marL="0" indent="0" algn="ctr">
                        <a:buFont typeface="Wingdings" panose="05000000000000000000" pitchFamily="2" charset="2"/>
                        <a:buNone/>
                      </a:pPr>
                      <a:r>
                        <a:rPr lang="en-US" sz="2000" dirty="0"/>
                        <a:t>Satisfaction</a:t>
                      </a:r>
                    </a:p>
                  </a:txBody>
                  <a:tcPr/>
                </a:tc>
                <a:extLst>
                  <a:ext uri="{0D108BD9-81ED-4DB2-BD59-A6C34878D82A}">
                    <a16:rowId xmlns:a16="http://schemas.microsoft.com/office/drawing/2014/main" val="2344859517"/>
                  </a:ext>
                </a:extLst>
              </a:tr>
              <a:tr h="509568">
                <a:tc>
                  <a:txBody>
                    <a:bodyPr/>
                    <a:lstStyle/>
                    <a:p>
                      <a:pPr algn="ctr"/>
                      <a:r>
                        <a:rPr lang="en-US" sz="1800" b="1" dirty="0"/>
                        <a:t>#1</a:t>
                      </a:r>
                    </a:p>
                  </a:txBody>
                  <a:tcPr/>
                </a:tc>
                <a:tc>
                  <a:txBody>
                    <a:bodyPr/>
                    <a:lstStyle/>
                    <a:p>
                      <a:pPr algn="l"/>
                      <a:r>
                        <a:rPr lang="en-US" sz="1800" b="1" dirty="0">
                          <a:latin typeface="Arial" panose="020B0604020202020204" pitchFamily="34" charset="0"/>
                          <a:cs typeface="Arial" panose="020B0604020202020204" pitchFamily="34" charset="0"/>
                        </a:rPr>
                        <a:t>Safety</a:t>
                      </a:r>
                    </a:p>
                  </a:txBody>
                  <a:tcPr/>
                </a:tc>
                <a:tc>
                  <a:txBody>
                    <a:bodyPr/>
                    <a:lstStyle/>
                    <a:p>
                      <a:pPr algn="ctr"/>
                      <a:r>
                        <a:rPr lang="en-US" sz="2000" b="0" dirty="0"/>
                        <a:t>4.58</a:t>
                      </a:r>
                    </a:p>
                  </a:txBody>
                  <a:tcPr/>
                </a:tc>
                <a:tc>
                  <a:txBody>
                    <a:bodyPr/>
                    <a:lstStyle/>
                    <a:p>
                      <a:pPr algn="ctr"/>
                      <a:r>
                        <a:rPr lang="en-US" sz="2000" b="0" dirty="0">
                          <a:latin typeface="Arial" panose="020B0604020202020204" pitchFamily="34" charset="0"/>
                          <a:cs typeface="Arial" panose="020B0604020202020204" pitchFamily="34" charset="0"/>
                        </a:rPr>
                        <a:t>3.83</a:t>
                      </a:r>
                    </a:p>
                  </a:txBody>
                  <a:tcPr/>
                </a:tc>
                <a:tc>
                  <a:txBody>
                    <a:bodyPr/>
                    <a:lstStyle/>
                    <a:p>
                      <a:pPr algn="ctr"/>
                      <a:r>
                        <a:rPr lang="en-US" sz="2000" b="0" dirty="0">
                          <a:latin typeface="Arial" panose="020B0604020202020204" pitchFamily="34" charset="0"/>
                          <a:cs typeface="Arial" panose="020B0604020202020204" pitchFamily="34" charset="0"/>
                        </a:rPr>
                        <a:t>3.81</a:t>
                      </a:r>
                    </a:p>
                  </a:txBody>
                  <a:tcPr/>
                </a:tc>
                <a:tc>
                  <a:txBody>
                    <a:bodyPr/>
                    <a:lstStyle/>
                    <a:p>
                      <a:pPr algn="ctr"/>
                      <a:r>
                        <a:rPr lang="en-US" sz="2000" b="0" dirty="0">
                          <a:latin typeface="Arial" panose="020B0604020202020204" pitchFamily="34" charset="0"/>
                          <a:cs typeface="Arial" panose="020B0604020202020204" pitchFamily="34" charset="0"/>
                        </a:rPr>
                        <a:t>3.87</a:t>
                      </a:r>
                    </a:p>
                  </a:txBody>
                  <a:tcPr/>
                </a:tc>
                <a:tc>
                  <a:txBody>
                    <a:bodyPr/>
                    <a:lstStyle/>
                    <a:p>
                      <a:pPr algn="ctr"/>
                      <a:r>
                        <a:rPr lang="en-US" sz="2000" b="0" dirty="0">
                          <a:latin typeface="Arial" panose="020B0604020202020204" pitchFamily="34" charset="0"/>
                          <a:cs typeface="Arial" panose="020B0604020202020204" pitchFamily="34" charset="0"/>
                        </a:rPr>
                        <a:t>3.74</a:t>
                      </a:r>
                    </a:p>
                  </a:txBody>
                  <a:tcPr/>
                </a:tc>
                <a:tc>
                  <a:txBody>
                    <a:bodyPr/>
                    <a:lstStyle/>
                    <a:p>
                      <a:pPr algn="ctr"/>
                      <a:r>
                        <a:rPr lang="en-US" sz="2000" b="0" dirty="0">
                          <a:latin typeface="Arial" panose="020B0604020202020204" pitchFamily="34" charset="0"/>
                          <a:cs typeface="Arial" panose="020B0604020202020204" pitchFamily="34" charset="0"/>
                        </a:rPr>
                        <a:t>3.86</a:t>
                      </a:r>
                    </a:p>
                  </a:txBody>
                  <a:tcPr/>
                </a:tc>
                <a:extLst>
                  <a:ext uri="{0D108BD9-81ED-4DB2-BD59-A6C34878D82A}">
                    <a16:rowId xmlns:a16="http://schemas.microsoft.com/office/drawing/2014/main" val="2849829415"/>
                  </a:ext>
                </a:extLst>
              </a:tr>
              <a:tr h="509568">
                <a:tc>
                  <a:txBody>
                    <a:bodyPr/>
                    <a:lstStyle/>
                    <a:p>
                      <a:pPr algn="ctr"/>
                      <a:r>
                        <a:rPr lang="en-US" sz="1800" b="1" dirty="0"/>
                        <a:t>#2</a:t>
                      </a:r>
                    </a:p>
                  </a:txBody>
                  <a:tcPr/>
                </a:tc>
                <a:tc>
                  <a:txBody>
                    <a:bodyPr/>
                    <a:lstStyle/>
                    <a:p>
                      <a:pPr algn="l"/>
                      <a:r>
                        <a:rPr lang="en-US" sz="18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4.49</a:t>
                      </a:r>
                    </a:p>
                  </a:txBody>
                  <a:tcPr/>
                </a:tc>
                <a:tc>
                  <a:txBody>
                    <a:bodyPr/>
                    <a:lstStyle/>
                    <a:p>
                      <a:pPr algn="ctr"/>
                      <a:r>
                        <a:rPr lang="en-US" sz="2000" b="0" dirty="0">
                          <a:latin typeface="Arial" panose="020B0604020202020204" pitchFamily="34" charset="0"/>
                          <a:cs typeface="Arial" panose="020B0604020202020204" pitchFamily="34" charset="0"/>
                        </a:rPr>
                        <a:t>2.78</a:t>
                      </a:r>
                    </a:p>
                  </a:txBody>
                  <a:tcPr/>
                </a:tc>
                <a:tc>
                  <a:txBody>
                    <a:bodyPr/>
                    <a:lstStyle/>
                    <a:p>
                      <a:pPr algn="ctr"/>
                      <a:r>
                        <a:rPr lang="en-US" sz="2000" b="0" dirty="0">
                          <a:latin typeface="Arial" panose="020B0604020202020204" pitchFamily="34" charset="0"/>
                          <a:cs typeface="Arial" panose="020B0604020202020204" pitchFamily="34" charset="0"/>
                        </a:rPr>
                        <a:t>2.64</a:t>
                      </a:r>
                    </a:p>
                  </a:txBody>
                  <a:tcPr/>
                </a:tc>
                <a:tc>
                  <a:txBody>
                    <a:bodyPr/>
                    <a:lstStyle/>
                    <a:p>
                      <a:pPr algn="ctr"/>
                      <a:r>
                        <a:rPr lang="en-US" sz="2000" b="0" dirty="0">
                          <a:latin typeface="Arial" panose="020B0604020202020204" pitchFamily="34" charset="0"/>
                          <a:cs typeface="Arial" panose="020B0604020202020204" pitchFamily="34" charset="0"/>
                        </a:rPr>
                        <a:t>3.00</a:t>
                      </a:r>
                    </a:p>
                  </a:txBody>
                  <a:tcPr/>
                </a:tc>
                <a:tc>
                  <a:txBody>
                    <a:bodyPr/>
                    <a:lstStyle/>
                    <a:p>
                      <a:pPr algn="ctr"/>
                      <a:r>
                        <a:rPr lang="en-US" sz="2000" b="0" dirty="0">
                          <a:latin typeface="Arial" panose="020B0604020202020204" pitchFamily="34" charset="0"/>
                          <a:cs typeface="Arial" panose="020B0604020202020204" pitchFamily="34" charset="0"/>
                        </a:rPr>
                        <a:t>2.56</a:t>
                      </a:r>
                    </a:p>
                  </a:txBody>
                  <a:tcPr/>
                </a:tc>
                <a:tc>
                  <a:txBody>
                    <a:bodyPr/>
                    <a:lstStyle/>
                    <a:p>
                      <a:pPr algn="ctr"/>
                      <a:r>
                        <a:rPr lang="en-US" sz="2000" b="0" dirty="0">
                          <a:latin typeface="Arial" panose="020B0604020202020204" pitchFamily="34" charset="0"/>
                          <a:cs typeface="Arial" panose="020B0604020202020204" pitchFamily="34" charset="0"/>
                        </a:rPr>
                        <a:t>2.92</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Community Appearance</a:t>
                      </a:r>
                    </a:p>
                  </a:txBody>
                  <a:tcPr/>
                </a:tc>
                <a:tc>
                  <a:txBody>
                    <a:bodyPr/>
                    <a:lstStyle/>
                    <a:p>
                      <a:pPr algn="ctr"/>
                      <a:r>
                        <a:rPr lang="en-US" sz="2000" b="0" dirty="0"/>
                        <a:t>4.39</a:t>
                      </a:r>
                    </a:p>
                  </a:txBody>
                  <a:tcPr/>
                </a:tc>
                <a:tc>
                  <a:txBody>
                    <a:bodyPr/>
                    <a:lstStyle/>
                    <a:p>
                      <a:pPr algn="ctr"/>
                      <a:r>
                        <a:rPr lang="en-US" sz="2000" b="0" dirty="0">
                          <a:latin typeface="Arial" panose="020B0604020202020204" pitchFamily="34" charset="0"/>
                          <a:cs typeface="Arial" panose="020B0604020202020204" pitchFamily="34" charset="0"/>
                        </a:rPr>
                        <a:t>3.16</a:t>
                      </a:r>
                    </a:p>
                  </a:txBody>
                  <a:tcPr/>
                </a:tc>
                <a:tc>
                  <a:txBody>
                    <a:bodyPr/>
                    <a:lstStyle/>
                    <a:p>
                      <a:pPr algn="ctr"/>
                      <a:r>
                        <a:rPr lang="en-US" sz="2000" b="0" dirty="0">
                          <a:latin typeface="Arial" panose="020B0604020202020204" pitchFamily="34" charset="0"/>
                          <a:cs typeface="Arial" panose="020B0604020202020204" pitchFamily="34" charset="0"/>
                        </a:rPr>
                        <a:t>3.02</a:t>
                      </a:r>
                    </a:p>
                  </a:txBody>
                  <a:tcPr/>
                </a:tc>
                <a:tc>
                  <a:txBody>
                    <a:bodyPr/>
                    <a:lstStyle/>
                    <a:p>
                      <a:pPr algn="ctr"/>
                      <a:r>
                        <a:rPr lang="en-US" sz="2000" b="0" dirty="0">
                          <a:latin typeface="Arial" panose="020B0604020202020204" pitchFamily="34" charset="0"/>
                          <a:cs typeface="Arial" panose="020B0604020202020204" pitchFamily="34" charset="0"/>
                        </a:rPr>
                        <a:t>3.34</a:t>
                      </a:r>
                    </a:p>
                  </a:txBody>
                  <a:tcPr/>
                </a:tc>
                <a:tc>
                  <a:txBody>
                    <a:bodyPr/>
                    <a:lstStyle/>
                    <a:p>
                      <a:pPr algn="ctr"/>
                      <a:r>
                        <a:rPr lang="en-US" sz="2000" b="0" dirty="0">
                          <a:latin typeface="Arial" panose="020B0604020202020204" pitchFamily="34" charset="0"/>
                          <a:cs typeface="Arial" panose="020B0604020202020204" pitchFamily="34" charset="0"/>
                        </a:rPr>
                        <a:t>2.92</a:t>
                      </a:r>
                    </a:p>
                  </a:txBody>
                  <a:tcPr/>
                </a:tc>
                <a:tc>
                  <a:txBody>
                    <a:bodyPr/>
                    <a:lstStyle/>
                    <a:p>
                      <a:pPr algn="ctr"/>
                      <a:r>
                        <a:rPr lang="en-US" sz="2000" b="0" dirty="0">
                          <a:latin typeface="Arial" panose="020B0604020202020204" pitchFamily="34" charset="0"/>
                          <a:cs typeface="Arial" panose="020B0604020202020204" pitchFamily="34" charset="0"/>
                        </a:rPr>
                        <a:t>3.29</a:t>
                      </a:r>
                    </a:p>
                  </a:txBody>
                  <a:tcPr/>
                </a:tc>
                <a:extLst>
                  <a:ext uri="{0D108BD9-81ED-4DB2-BD59-A6C34878D82A}">
                    <a16:rowId xmlns:a16="http://schemas.microsoft.com/office/drawing/2014/main" val="3595790698"/>
                  </a:ext>
                </a:extLst>
              </a:tr>
              <a:tr h="509568">
                <a:tc>
                  <a:txBody>
                    <a:bodyPr/>
                    <a:lstStyle/>
                    <a:p>
                      <a:pPr algn="ctr"/>
                      <a:r>
                        <a:rPr lang="en-US" sz="1800" dirty="0"/>
                        <a:t>#4</a:t>
                      </a:r>
                    </a:p>
                  </a:txBody>
                  <a:tcPr/>
                </a:tc>
                <a:tc>
                  <a:txBody>
                    <a:bodyPr/>
                    <a:lstStyle/>
                    <a:p>
                      <a:pPr algn="l"/>
                      <a:r>
                        <a:rPr lang="en-US" sz="1800" b="1" dirty="0">
                          <a:latin typeface="Arial" panose="020B0604020202020204" pitchFamily="34" charset="0"/>
                          <a:cs typeface="Arial" panose="020B0604020202020204" pitchFamily="34" charset="0"/>
                        </a:rPr>
                        <a:t>Assessment Fee Value for the $</a:t>
                      </a:r>
                    </a:p>
                  </a:txBody>
                  <a:tcPr/>
                </a:tc>
                <a:tc>
                  <a:txBody>
                    <a:bodyPr/>
                    <a:lstStyle/>
                    <a:p>
                      <a:pPr algn="ctr"/>
                      <a:r>
                        <a:rPr lang="en-US" sz="2000" dirty="0"/>
                        <a:t>4.18</a:t>
                      </a:r>
                    </a:p>
                  </a:txBody>
                  <a:tcPr/>
                </a:tc>
                <a:tc>
                  <a:txBody>
                    <a:bodyPr/>
                    <a:lstStyle/>
                    <a:p>
                      <a:pPr algn="ctr"/>
                      <a:r>
                        <a:rPr lang="en-US" sz="2000" b="0" dirty="0">
                          <a:latin typeface="Arial" panose="020B0604020202020204" pitchFamily="34" charset="0"/>
                          <a:cs typeface="Arial" panose="020B0604020202020204" pitchFamily="34" charset="0"/>
                        </a:rPr>
                        <a:t>3.02</a:t>
                      </a:r>
                    </a:p>
                  </a:txBody>
                  <a:tcPr/>
                </a:tc>
                <a:tc>
                  <a:txBody>
                    <a:bodyPr/>
                    <a:lstStyle/>
                    <a:p>
                      <a:pPr algn="ctr"/>
                      <a:r>
                        <a:rPr lang="en-US" sz="2000" b="0" dirty="0">
                          <a:latin typeface="Arial" panose="020B0604020202020204" pitchFamily="34" charset="0"/>
                          <a:cs typeface="Arial" panose="020B0604020202020204" pitchFamily="34" charset="0"/>
                        </a:rPr>
                        <a:t>2.88</a:t>
                      </a:r>
                    </a:p>
                  </a:txBody>
                  <a:tcPr/>
                </a:tc>
                <a:tc>
                  <a:txBody>
                    <a:bodyPr/>
                    <a:lstStyle/>
                    <a:p>
                      <a:pPr algn="ctr"/>
                      <a:r>
                        <a:rPr lang="en-US" sz="2000" b="0" dirty="0">
                          <a:latin typeface="Arial" panose="020B0604020202020204" pitchFamily="34" charset="0"/>
                          <a:cs typeface="Arial" panose="020B0604020202020204" pitchFamily="34" charset="0"/>
                        </a:rPr>
                        <a:t>3.06</a:t>
                      </a:r>
                    </a:p>
                  </a:txBody>
                  <a:tcPr/>
                </a:tc>
                <a:tc>
                  <a:txBody>
                    <a:bodyPr/>
                    <a:lstStyle/>
                    <a:p>
                      <a:pPr algn="ctr"/>
                      <a:r>
                        <a:rPr lang="en-US" sz="2000" b="0" dirty="0">
                          <a:solidFill>
                            <a:srgbClr val="FF0000"/>
                          </a:solidFill>
                          <a:latin typeface="Arial" panose="020B0604020202020204" pitchFamily="34" charset="0"/>
                          <a:cs typeface="Arial" panose="020B0604020202020204" pitchFamily="34" charset="0"/>
                        </a:rPr>
                        <a:t>2.54*</a:t>
                      </a:r>
                    </a:p>
                  </a:txBody>
                  <a:tcPr/>
                </a:tc>
                <a:tc>
                  <a:txBody>
                    <a:bodyPr/>
                    <a:lstStyle/>
                    <a:p>
                      <a:pPr algn="ctr"/>
                      <a:r>
                        <a:rPr lang="en-US" sz="2000" b="0" dirty="0">
                          <a:solidFill>
                            <a:schemeClr val="tx1"/>
                          </a:solidFill>
                          <a:latin typeface="Arial" panose="020B0604020202020204" pitchFamily="34" charset="0"/>
                          <a:cs typeface="Arial" panose="020B0604020202020204" pitchFamily="34" charset="0"/>
                        </a:rPr>
                        <a:t>3.06</a:t>
                      </a:r>
                    </a:p>
                  </a:txBody>
                  <a:tcPr/>
                </a:tc>
                <a:extLst>
                  <a:ext uri="{0D108BD9-81ED-4DB2-BD59-A6C34878D82A}">
                    <a16:rowId xmlns:a16="http://schemas.microsoft.com/office/drawing/2014/main" val="1733360917"/>
                  </a:ext>
                </a:extLst>
              </a:tr>
              <a:tr h="509568">
                <a:tc>
                  <a:txBody>
                    <a:bodyPr/>
                    <a:lstStyle/>
                    <a:p>
                      <a:pPr algn="ctr"/>
                      <a:r>
                        <a:rPr lang="en-US" sz="1800" dirty="0"/>
                        <a:t>#5</a:t>
                      </a:r>
                    </a:p>
                  </a:txBody>
                  <a:tcPr/>
                </a:tc>
                <a:tc>
                  <a:txBody>
                    <a:bodyPr/>
                    <a:lstStyle/>
                    <a:p>
                      <a:pPr algn="l"/>
                      <a:r>
                        <a:rPr lang="en-US" sz="1800" b="1" dirty="0">
                          <a:latin typeface="Arial" panose="020B0604020202020204" pitchFamily="34" charset="0"/>
                          <a:cs typeface="Arial" panose="020B0604020202020204" pitchFamily="34" charset="0"/>
                        </a:rPr>
                        <a:t>Ocean Pines Customer Service</a:t>
                      </a:r>
                    </a:p>
                  </a:txBody>
                  <a:tcPr/>
                </a:tc>
                <a:tc>
                  <a:txBody>
                    <a:bodyPr/>
                    <a:lstStyle/>
                    <a:p>
                      <a:pPr algn="ctr"/>
                      <a:r>
                        <a:rPr lang="en-US" sz="2000" dirty="0"/>
                        <a:t>4.13</a:t>
                      </a:r>
                    </a:p>
                  </a:txBody>
                  <a:tcPr/>
                </a:tc>
                <a:tc>
                  <a:txBody>
                    <a:bodyPr/>
                    <a:lstStyle/>
                    <a:p>
                      <a:pPr algn="ctr"/>
                      <a:r>
                        <a:rPr lang="en-US" sz="2000" b="0" dirty="0">
                          <a:latin typeface="Arial" panose="020B0604020202020204" pitchFamily="34" charset="0"/>
                          <a:cs typeface="Arial" panose="020B0604020202020204" pitchFamily="34" charset="0"/>
                        </a:rPr>
                        <a:t>3.22</a:t>
                      </a:r>
                    </a:p>
                  </a:txBody>
                  <a:tcPr/>
                </a:tc>
                <a:tc>
                  <a:txBody>
                    <a:bodyPr/>
                    <a:lstStyle/>
                    <a:p>
                      <a:pPr algn="ctr"/>
                      <a:r>
                        <a:rPr lang="en-US" sz="2000" b="0" dirty="0">
                          <a:latin typeface="Arial" panose="020B0604020202020204" pitchFamily="34" charset="0"/>
                          <a:cs typeface="Arial" panose="020B0604020202020204" pitchFamily="34" charset="0"/>
                        </a:rPr>
                        <a:t>3.05</a:t>
                      </a:r>
                    </a:p>
                  </a:txBody>
                  <a:tcPr/>
                </a:tc>
                <a:tc>
                  <a:txBody>
                    <a:bodyPr/>
                    <a:lstStyle/>
                    <a:p>
                      <a:pPr algn="ctr"/>
                      <a:r>
                        <a:rPr lang="en-US" sz="2000" b="0" dirty="0">
                          <a:latin typeface="Arial" panose="020B0604020202020204" pitchFamily="34" charset="0"/>
                          <a:cs typeface="Arial" panose="020B0604020202020204" pitchFamily="34" charset="0"/>
                        </a:rPr>
                        <a:t>3.33</a:t>
                      </a:r>
                    </a:p>
                  </a:txBody>
                  <a:tcPr/>
                </a:tc>
                <a:tc>
                  <a:txBody>
                    <a:bodyPr/>
                    <a:lstStyle/>
                    <a:p>
                      <a:pPr algn="ctr"/>
                      <a:r>
                        <a:rPr lang="en-US" sz="2000" b="0" dirty="0">
                          <a:latin typeface="Arial" panose="020B0604020202020204" pitchFamily="34" charset="0"/>
                          <a:cs typeface="Arial" panose="020B0604020202020204" pitchFamily="34" charset="0"/>
                        </a:rPr>
                        <a:t>2.92</a:t>
                      </a:r>
                    </a:p>
                  </a:txBody>
                  <a:tcPr/>
                </a:tc>
                <a:tc>
                  <a:txBody>
                    <a:bodyPr/>
                    <a:lstStyle/>
                    <a:p>
                      <a:pPr algn="ctr"/>
                      <a:r>
                        <a:rPr lang="en-US" sz="2000" b="0" dirty="0">
                          <a:latin typeface="Arial" panose="020B0604020202020204" pitchFamily="34" charset="0"/>
                          <a:cs typeface="Arial" panose="020B0604020202020204" pitchFamily="34" charset="0"/>
                        </a:rPr>
                        <a:t>3.20</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51260" y="5655763"/>
            <a:ext cx="12402955" cy="830997"/>
          </a:xfrm>
          <a:prstGeom prst="rect">
            <a:avLst/>
          </a:prstGeom>
          <a:noFill/>
        </p:spPr>
        <p:txBody>
          <a:bodyPr wrap="square" rtlCol="0">
            <a:spAutoFit/>
          </a:bodyPr>
          <a:lstStyle/>
          <a:p>
            <a:pPr algn="ctr"/>
            <a:r>
              <a:rPr lang="en-US" sz="1600" dirty="0">
                <a:latin typeface="Arial Black" panose="020B0A04020102020204" pitchFamily="34" charset="0"/>
                <a:cs typeface="Arial" panose="020B0604020202020204" pitchFamily="34" charset="0"/>
              </a:rPr>
              <a:t>Safety had the highest satisfaction across all demographics while Maintenance of Infrastructure had the lowest satisfaction. Generally, Part-Time Residents had slightly higher satisfaction while those &lt;50 years old had lower satisfaction. Younger residents had the lowest score for Assessment Fee Value for $</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48702" y="680584"/>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7E5E61E-D468-41CC-8694-3A47D009381B}"/>
                  </a:ext>
                </a:extLst>
              </p14:cNvPr>
              <p14:cNvContentPartPr/>
              <p14:nvPr/>
            </p14:nvContentPartPr>
            <p14:xfrm>
              <a:off x="79680" y="897575"/>
              <a:ext cx="360" cy="360"/>
            </p14:xfrm>
          </p:contentPart>
        </mc:Choice>
        <mc:Fallback xmlns="">
          <p:pic>
            <p:nvPicPr>
              <p:cNvPr id="8" name="Ink 7">
                <a:extLst>
                  <a:ext uri="{FF2B5EF4-FFF2-40B4-BE49-F238E27FC236}">
                    <a16:creationId xmlns:a16="http://schemas.microsoft.com/office/drawing/2014/main" id="{37E5E61E-D468-41CC-8694-3A47D009381B}"/>
                  </a:ext>
                </a:extLst>
              </p:cNvPr>
              <p:cNvPicPr/>
              <p:nvPr/>
            </p:nvPicPr>
            <p:blipFill>
              <a:blip r:embed="rId3"/>
              <a:stretch>
                <a:fillRect/>
              </a:stretch>
            </p:blipFill>
            <p:spPr>
              <a:xfrm>
                <a:off x="70680" y="888935"/>
                <a:ext cx="18000" cy="18000"/>
              </a:xfrm>
              <a:prstGeom prst="rect">
                <a:avLst/>
              </a:prstGeom>
            </p:spPr>
          </p:pic>
        </mc:Fallback>
      </mc:AlternateContent>
      <p:grpSp>
        <p:nvGrpSpPr>
          <p:cNvPr id="13" name="Group 12">
            <a:extLst>
              <a:ext uri="{FF2B5EF4-FFF2-40B4-BE49-F238E27FC236}">
                <a16:creationId xmlns:a16="http://schemas.microsoft.com/office/drawing/2014/main" id="{81F1D3DB-75A6-4F4F-AECD-7E3B7F61ABA4}"/>
              </a:ext>
            </a:extLst>
          </p:cNvPr>
          <p:cNvGrpSpPr/>
          <p:nvPr/>
        </p:nvGrpSpPr>
        <p:grpSpPr>
          <a:xfrm>
            <a:off x="10892280" y="95495"/>
            <a:ext cx="360" cy="360"/>
            <a:chOff x="10892280" y="95495"/>
            <a:chExt cx="360" cy="3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97F31D1-9192-4132-A67F-E6F5E37EB160}"/>
                    </a:ext>
                  </a:extLst>
                </p14:cNvPr>
                <p14:cNvContentPartPr/>
                <p14:nvPr/>
              </p14:nvContentPartPr>
              <p14:xfrm>
                <a:off x="10892280" y="95495"/>
                <a:ext cx="360" cy="360"/>
              </p14:xfrm>
            </p:contentPart>
          </mc:Choice>
          <mc:Fallback xmlns="">
            <p:pic>
              <p:nvPicPr>
                <p:cNvPr id="11" name="Ink 10">
                  <a:extLst>
                    <a:ext uri="{FF2B5EF4-FFF2-40B4-BE49-F238E27FC236}">
                      <a16:creationId xmlns:a16="http://schemas.microsoft.com/office/drawing/2014/main" id="{D97F31D1-9192-4132-A67F-E6F5E37EB160}"/>
                    </a:ext>
                  </a:extLst>
                </p:cNvPr>
                <p:cNvPicPr/>
                <p:nvPr/>
              </p:nvPicPr>
              <p:blipFill>
                <a:blip r:embed="rId3"/>
                <a:stretch>
                  <a:fillRect/>
                </a:stretch>
              </p:blipFill>
              <p:spPr>
                <a:xfrm>
                  <a:off x="10883280" y="86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C59C508-8904-4C6E-A255-92A2102E6F12}"/>
                    </a:ext>
                  </a:extLst>
                </p14:cNvPr>
                <p14:cNvContentPartPr/>
                <p14:nvPr/>
              </p14:nvContentPartPr>
              <p14:xfrm>
                <a:off x="10892280" y="95495"/>
                <a:ext cx="360" cy="360"/>
              </p14:xfrm>
            </p:contentPart>
          </mc:Choice>
          <mc:Fallback xmlns="">
            <p:pic>
              <p:nvPicPr>
                <p:cNvPr id="12" name="Ink 11">
                  <a:extLst>
                    <a:ext uri="{FF2B5EF4-FFF2-40B4-BE49-F238E27FC236}">
                      <a16:creationId xmlns:a16="http://schemas.microsoft.com/office/drawing/2014/main" id="{EC59C508-8904-4C6E-A255-92A2102E6F12}"/>
                    </a:ext>
                  </a:extLst>
                </p:cNvPr>
                <p:cNvPicPr/>
                <p:nvPr/>
              </p:nvPicPr>
              <p:blipFill>
                <a:blip r:embed="rId3"/>
                <a:stretch>
                  <a:fillRect/>
                </a:stretch>
              </p:blipFill>
              <p:spPr>
                <a:xfrm>
                  <a:off x="10883280" y="8685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35B76F1D-D2E6-40C0-9EB3-0D51445A202B}"/>
                  </a:ext>
                </a:extLst>
              </p14:cNvPr>
              <p14:cNvContentPartPr/>
              <p14:nvPr/>
            </p14:nvContentPartPr>
            <p14:xfrm>
              <a:off x="10892280" y="239855"/>
              <a:ext cx="360" cy="360"/>
            </p14:xfrm>
          </p:contentPart>
        </mc:Choice>
        <mc:Fallback xmlns="">
          <p:pic>
            <p:nvPicPr>
              <p:cNvPr id="14" name="Ink 13">
                <a:extLst>
                  <a:ext uri="{FF2B5EF4-FFF2-40B4-BE49-F238E27FC236}">
                    <a16:creationId xmlns:a16="http://schemas.microsoft.com/office/drawing/2014/main" id="{35B76F1D-D2E6-40C0-9EB3-0D51445A202B}"/>
                  </a:ext>
                </a:extLst>
              </p:cNvPr>
              <p:cNvPicPr/>
              <p:nvPr/>
            </p:nvPicPr>
            <p:blipFill>
              <a:blip r:embed="rId3"/>
              <a:stretch>
                <a:fillRect/>
              </a:stretch>
            </p:blipFill>
            <p:spPr>
              <a:xfrm>
                <a:off x="10883280" y="231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514316C-F357-4D1A-9D79-3ABBE6D95CDE}"/>
                  </a:ext>
                </a:extLst>
              </p14:cNvPr>
              <p14:cNvContentPartPr/>
              <p14:nvPr/>
            </p14:nvContentPartPr>
            <p14:xfrm>
              <a:off x="11052840" y="464855"/>
              <a:ext cx="360" cy="360"/>
            </p14:xfrm>
          </p:contentPart>
        </mc:Choice>
        <mc:Fallback xmlns="">
          <p:pic>
            <p:nvPicPr>
              <p:cNvPr id="15" name="Ink 14">
                <a:extLst>
                  <a:ext uri="{FF2B5EF4-FFF2-40B4-BE49-F238E27FC236}">
                    <a16:creationId xmlns:a16="http://schemas.microsoft.com/office/drawing/2014/main" id="{F514316C-F357-4D1A-9D79-3ABBE6D95CDE}"/>
                  </a:ext>
                </a:extLst>
              </p:cNvPr>
              <p:cNvPicPr/>
              <p:nvPr/>
            </p:nvPicPr>
            <p:blipFill>
              <a:blip r:embed="rId3"/>
              <a:stretch>
                <a:fillRect/>
              </a:stretch>
            </p:blipFill>
            <p:spPr>
              <a:xfrm>
                <a:off x="11043840" y="455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6C0CF04-9967-40D5-9371-2B5313F0DEA5}"/>
                  </a:ext>
                </a:extLst>
              </p14:cNvPr>
              <p14:cNvContentPartPr/>
              <p14:nvPr/>
            </p14:nvContentPartPr>
            <p14:xfrm>
              <a:off x="14180880" y="561335"/>
              <a:ext cx="360" cy="360"/>
            </p14:xfrm>
          </p:contentPart>
        </mc:Choice>
        <mc:Fallback xmlns="">
          <p:pic>
            <p:nvPicPr>
              <p:cNvPr id="16" name="Ink 15">
                <a:extLst>
                  <a:ext uri="{FF2B5EF4-FFF2-40B4-BE49-F238E27FC236}">
                    <a16:creationId xmlns:a16="http://schemas.microsoft.com/office/drawing/2014/main" id="{36C0CF04-9967-40D5-9371-2B5313F0DEA5}"/>
                  </a:ext>
                </a:extLst>
              </p:cNvPr>
              <p:cNvPicPr/>
              <p:nvPr/>
            </p:nvPicPr>
            <p:blipFill>
              <a:blip r:embed="rId3"/>
              <a:stretch>
                <a:fillRect/>
              </a:stretch>
            </p:blipFill>
            <p:spPr>
              <a:xfrm>
                <a:off x="14171880" y="552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CCB541A7-A07B-4774-87D6-E896DBE1B35E}"/>
                  </a:ext>
                </a:extLst>
              </p14:cNvPr>
              <p14:cNvContentPartPr/>
              <p14:nvPr/>
            </p14:nvContentPartPr>
            <p14:xfrm>
              <a:off x="8630040" y="3753455"/>
              <a:ext cx="360" cy="360"/>
            </p14:xfrm>
          </p:contentPart>
        </mc:Choice>
        <mc:Fallback xmlns="">
          <p:pic>
            <p:nvPicPr>
              <p:cNvPr id="19" name="Ink 18">
                <a:extLst>
                  <a:ext uri="{FF2B5EF4-FFF2-40B4-BE49-F238E27FC236}">
                    <a16:creationId xmlns:a16="http://schemas.microsoft.com/office/drawing/2014/main" id="{CCB541A7-A07B-4774-87D6-E896DBE1B35E}"/>
                  </a:ext>
                </a:extLst>
              </p:cNvPr>
              <p:cNvPicPr/>
              <p:nvPr/>
            </p:nvPicPr>
            <p:blipFill>
              <a:blip r:embed="rId10"/>
              <a:stretch>
                <a:fillRect/>
              </a:stretch>
            </p:blipFill>
            <p:spPr>
              <a:xfrm>
                <a:off x="8612040" y="37358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954B5F3F-F2C3-4124-83B5-866F1A20C898}"/>
                  </a:ext>
                </a:extLst>
              </p14:cNvPr>
              <p14:cNvContentPartPr/>
              <p14:nvPr/>
            </p14:nvContentPartPr>
            <p14:xfrm>
              <a:off x="3304200" y="-48865"/>
              <a:ext cx="360" cy="360"/>
            </p14:xfrm>
          </p:contentPart>
        </mc:Choice>
        <mc:Fallback xmlns="">
          <p:pic>
            <p:nvPicPr>
              <p:cNvPr id="20" name="Ink 19">
                <a:extLst>
                  <a:ext uri="{FF2B5EF4-FFF2-40B4-BE49-F238E27FC236}">
                    <a16:creationId xmlns:a16="http://schemas.microsoft.com/office/drawing/2014/main" id="{954B5F3F-F2C3-4124-83B5-866F1A20C898}"/>
                  </a:ext>
                </a:extLst>
              </p:cNvPr>
              <p:cNvPicPr/>
              <p:nvPr/>
            </p:nvPicPr>
            <p:blipFill>
              <a:blip r:embed="rId10"/>
              <a:stretch>
                <a:fillRect/>
              </a:stretch>
            </p:blipFill>
            <p:spPr>
              <a:xfrm>
                <a:off x="3286200" y="-665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A8B038EA-8D39-4374-8425-BA2B345D0811}"/>
                  </a:ext>
                </a:extLst>
              </p14:cNvPr>
              <p14:cNvContentPartPr/>
              <p14:nvPr/>
            </p14:nvContentPartPr>
            <p14:xfrm>
              <a:off x="9352200" y="3641451"/>
              <a:ext cx="360" cy="360"/>
            </p14:xfrm>
          </p:contentPart>
        </mc:Choice>
        <mc:Fallback xmlns="">
          <p:pic>
            <p:nvPicPr>
              <p:cNvPr id="25" name="Ink 24">
                <a:extLst>
                  <a:ext uri="{FF2B5EF4-FFF2-40B4-BE49-F238E27FC236}">
                    <a16:creationId xmlns:a16="http://schemas.microsoft.com/office/drawing/2014/main" id="{A8B038EA-8D39-4374-8425-BA2B345D0811}"/>
                  </a:ext>
                </a:extLst>
              </p:cNvPr>
              <p:cNvPicPr/>
              <p:nvPr/>
            </p:nvPicPr>
            <p:blipFill>
              <a:blip r:embed="rId10"/>
              <a:stretch>
                <a:fillRect/>
              </a:stretch>
            </p:blipFill>
            <p:spPr>
              <a:xfrm>
                <a:off x="9334200" y="36234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84658E5B-2A2A-4D78-9577-C89FBC48507B}"/>
                  </a:ext>
                </a:extLst>
              </p14:cNvPr>
              <p14:cNvContentPartPr/>
              <p14:nvPr/>
            </p14:nvContentPartPr>
            <p14:xfrm>
              <a:off x="14453760" y="2806971"/>
              <a:ext cx="360" cy="360"/>
            </p14:xfrm>
          </p:contentPart>
        </mc:Choice>
        <mc:Fallback xmlns="">
          <p:pic>
            <p:nvPicPr>
              <p:cNvPr id="32" name="Ink 31">
                <a:extLst>
                  <a:ext uri="{FF2B5EF4-FFF2-40B4-BE49-F238E27FC236}">
                    <a16:creationId xmlns:a16="http://schemas.microsoft.com/office/drawing/2014/main" id="{84658E5B-2A2A-4D78-9577-C89FBC48507B}"/>
                  </a:ext>
                </a:extLst>
              </p:cNvPr>
              <p:cNvPicPr/>
              <p:nvPr/>
            </p:nvPicPr>
            <p:blipFill>
              <a:blip r:embed="rId10"/>
              <a:stretch>
                <a:fillRect/>
              </a:stretch>
            </p:blipFill>
            <p:spPr>
              <a:xfrm>
                <a:off x="14435760" y="2789331"/>
                <a:ext cx="36000" cy="36000"/>
              </a:xfrm>
              <a:prstGeom prst="rect">
                <a:avLst/>
              </a:prstGeom>
            </p:spPr>
          </p:pic>
        </mc:Fallback>
      </mc:AlternateContent>
      <p:sp>
        <p:nvSpPr>
          <p:cNvPr id="7" name="TextBox 6">
            <a:extLst>
              <a:ext uri="{FF2B5EF4-FFF2-40B4-BE49-F238E27FC236}">
                <a16:creationId xmlns:a16="http://schemas.microsoft.com/office/drawing/2014/main" id="{8FA2EF55-6DFE-437C-B467-1890F3573A4B}"/>
              </a:ext>
            </a:extLst>
          </p:cNvPr>
          <p:cNvSpPr txBox="1"/>
          <p:nvPr/>
        </p:nvSpPr>
        <p:spPr>
          <a:xfrm>
            <a:off x="543338" y="6460482"/>
            <a:ext cx="422744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*Significantly different than total </a:t>
            </a:r>
          </a:p>
        </p:txBody>
      </p:sp>
    </p:spTree>
    <p:extLst>
      <p:ext uri="{BB962C8B-B14F-4D97-AF65-F5344CB8AC3E}">
        <p14:creationId xmlns:p14="http://schemas.microsoft.com/office/powerpoint/2010/main" val="17549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138177" y="-159139"/>
            <a:ext cx="10667090" cy="1450757"/>
          </a:xfrm>
        </p:spPr>
        <p:txBody>
          <a:bodyPr>
            <a:normAutofit/>
          </a:bodyPr>
          <a:lstStyle/>
          <a:p>
            <a:r>
              <a:rPr lang="en-US" sz="3100" b="1" dirty="0">
                <a:latin typeface="Arial" panose="020B0604020202020204" pitchFamily="34" charset="0"/>
                <a:cs typeface="Arial" panose="020B0604020202020204" pitchFamily="34" charset="0"/>
              </a:rPr>
              <a:t>What is the gap between what is most important &amp; how Ocean Pines is currently meeting expectations?</a:t>
            </a: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38177" y="953178"/>
          <a:ext cx="11091081" cy="4014768"/>
        </p:xfrm>
        <a:graphic>
          <a:graphicData uri="http://schemas.openxmlformats.org/drawingml/2006/table">
            <a:tbl>
              <a:tblPr firstRow="1" bandRow="1">
                <a:tableStyleId>{5C22544A-7EE6-4342-B048-85BDC9FD1C3A}</a:tableStyleId>
              </a:tblPr>
              <a:tblGrid>
                <a:gridCol w="1569853">
                  <a:extLst>
                    <a:ext uri="{9D8B030D-6E8A-4147-A177-3AD203B41FA5}">
                      <a16:colId xmlns:a16="http://schemas.microsoft.com/office/drawing/2014/main" val="2100641239"/>
                    </a:ext>
                  </a:extLst>
                </a:gridCol>
                <a:gridCol w="3130224">
                  <a:extLst>
                    <a:ext uri="{9D8B030D-6E8A-4147-A177-3AD203B41FA5}">
                      <a16:colId xmlns:a16="http://schemas.microsoft.com/office/drawing/2014/main" val="3964036983"/>
                    </a:ext>
                  </a:extLst>
                </a:gridCol>
                <a:gridCol w="949116">
                  <a:extLst>
                    <a:ext uri="{9D8B030D-6E8A-4147-A177-3AD203B41FA5}">
                      <a16:colId xmlns:a16="http://schemas.microsoft.com/office/drawing/2014/main" val="3502342836"/>
                    </a:ext>
                  </a:extLst>
                </a:gridCol>
                <a:gridCol w="1614094">
                  <a:extLst>
                    <a:ext uri="{9D8B030D-6E8A-4147-A177-3AD203B41FA5}">
                      <a16:colId xmlns:a16="http://schemas.microsoft.com/office/drawing/2014/main" val="311537967"/>
                    </a:ext>
                  </a:extLst>
                </a:gridCol>
                <a:gridCol w="1650368">
                  <a:extLst>
                    <a:ext uri="{9D8B030D-6E8A-4147-A177-3AD203B41FA5}">
                      <a16:colId xmlns:a16="http://schemas.microsoft.com/office/drawing/2014/main" val="2841619686"/>
                    </a:ext>
                  </a:extLst>
                </a:gridCol>
                <a:gridCol w="1088713">
                  <a:extLst>
                    <a:ext uri="{9D8B030D-6E8A-4147-A177-3AD203B41FA5}">
                      <a16:colId xmlns:a16="http://schemas.microsoft.com/office/drawing/2014/main" val="3002815785"/>
                    </a:ext>
                  </a:extLst>
                </a:gridCol>
                <a:gridCol w="1088713">
                  <a:extLst>
                    <a:ext uri="{9D8B030D-6E8A-4147-A177-3AD203B41FA5}">
                      <a16:colId xmlns:a16="http://schemas.microsoft.com/office/drawing/2014/main" val="1240767181"/>
                    </a:ext>
                  </a:extLst>
                </a:gridCol>
              </a:tblGrid>
              <a:tr h="212340">
                <a:tc>
                  <a:txBody>
                    <a:bodyPr/>
                    <a:lstStyle/>
                    <a:p>
                      <a:pPr algn="ctr"/>
                      <a:r>
                        <a:rPr lang="en-US" sz="2000" dirty="0"/>
                        <a:t>Rank</a:t>
                      </a:r>
                    </a:p>
                    <a:p>
                      <a:pPr algn="ctr"/>
                      <a:r>
                        <a:rPr lang="en-US" sz="2000" dirty="0"/>
                        <a:t>(Importance)</a:t>
                      </a:r>
                    </a:p>
                  </a:txBody>
                  <a:tcPr/>
                </a:tc>
                <a:tc>
                  <a:txBody>
                    <a:bodyPr/>
                    <a:lstStyle/>
                    <a:p>
                      <a:pPr algn="ctr"/>
                      <a:endParaRPr lang="en-US" sz="2000" dirty="0"/>
                    </a:p>
                  </a:txBody>
                  <a:tcPr/>
                </a:tc>
                <a:tc>
                  <a:txBody>
                    <a:bodyPr/>
                    <a:lstStyle/>
                    <a:p>
                      <a:pPr algn="ctr"/>
                      <a:r>
                        <a:rPr lang="en-US" sz="2000" dirty="0"/>
                        <a:t>Gap</a:t>
                      </a:r>
                    </a:p>
                    <a:p>
                      <a:pPr algn="ctr"/>
                      <a:r>
                        <a:rPr lang="en-US" sz="2000" dirty="0"/>
                        <a:t>Total</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Full Time</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Part Time</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&lt; 50</a:t>
                      </a:r>
                    </a:p>
                  </a:txBody>
                  <a:tcPr/>
                </a:tc>
                <a:tc>
                  <a:txBody>
                    <a:bodyPr/>
                    <a:lstStyle/>
                    <a:p>
                      <a:pPr algn="ctr"/>
                      <a:r>
                        <a:rPr lang="en-US" sz="2000" b="1" dirty="0">
                          <a:latin typeface="Arial" panose="020B0604020202020204" pitchFamily="34" charset="0"/>
                          <a:cs typeface="Arial" panose="020B0604020202020204" pitchFamily="34" charset="0"/>
                        </a:rPr>
                        <a:t>Gap</a:t>
                      </a:r>
                    </a:p>
                    <a:p>
                      <a:pPr algn="ctr"/>
                      <a:r>
                        <a:rPr lang="en-US" sz="2000" b="1" dirty="0">
                          <a:latin typeface="Arial" panose="020B0604020202020204" pitchFamily="34" charset="0"/>
                          <a:cs typeface="Arial" panose="020B0604020202020204" pitchFamily="34" charset="0"/>
                        </a:rPr>
                        <a:t>&gt; 70</a:t>
                      </a:r>
                    </a:p>
                  </a:txBody>
                  <a:tcPr/>
                </a:tc>
                <a:extLst>
                  <a:ext uri="{0D108BD9-81ED-4DB2-BD59-A6C34878D82A}">
                    <a16:rowId xmlns:a16="http://schemas.microsoft.com/office/drawing/2014/main" val="2344859517"/>
                  </a:ext>
                </a:extLst>
              </a:tr>
              <a:tr h="509568">
                <a:tc>
                  <a:txBody>
                    <a:bodyPr/>
                    <a:lstStyle/>
                    <a:p>
                      <a:pPr algn="ctr"/>
                      <a:r>
                        <a:rPr lang="en-US" sz="2000" dirty="0"/>
                        <a:t>#1</a:t>
                      </a:r>
                    </a:p>
                  </a:txBody>
                  <a:tcPr/>
                </a:tc>
                <a:tc>
                  <a:txBody>
                    <a:bodyPr/>
                    <a:lstStyle/>
                    <a:p>
                      <a:pPr algn="l"/>
                      <a:r>
                        <a:rPr lang="en-US" sz="2000" b="1" dirty="0">
                          <a:latin typeface="Arial" panose="020B0604020202020204" pitchFamily="34" charset="0"/>
                          <a:cs typeface="Arial" panose="020B0604020202020204" pitchFamily="34" charset="0"/>
                        </a:rPr>
                        <a:t>Safety</a:t>
                      </a:r>
                    </a:p>
                  </a:txBody>
                  <a:tcPr/>
                </a:tc>
                <a:tc>
                  <a:txBody>
                    <a:bodyPr/>
                    <a:lstStyle/>
                    <a:p>
                      <a:pPr algn="ctr"/>
                      <a:r>
                        <a:rPr lang="en-US" sz="2000" b="0" dirty="0"/>
                        <a:t>0.68</a:t>
                      </a:r>
                    </a:p>
                  </a:txBody>
                  <a:tcPr/>
                </a:tc>
                <a:tc>
                  <a:txBody>
                    <a:bodyPr/>
                    <a:lstStyle/>
                    <a:p>
                      <a:pPr algn="ctr"/>
                      <a:r>
                        <a:rPr lang="en-US" sz="2000" b="0" dirty="0">
                          <a:latin typeface="Arial" panose="020B0604020202020204" pitchFamily="34" charset="0"/>
                          <a:cs typeface="Arial" panose="020B0604020202020204" pitchFamily="34" charset="0"/>
                        </a:rPr>
                        <a:t>0.78</a:t>
                      </a:r>
                    </a:p>
                  </a:txBody>
                  <a:tcPr/>
                </a:tc>
                <a:tc>
                  <a:txBody>
                    <a:bodyPr/>
                    <a:lstStyle/>
                    <a:p>
                      <a:pPr algn="ctr"/>
                      <a:r>
                        <a:rPr lang="en-US" sz="2000" b="0" dirty="0">
                          <a:latin typeface="Arial" panose="020B0604020202020204" pitchFamily="34" charset="0"/>
                          <a:cs typeface="Arial" panose="020B0604020202020204" pitchFamily="34" charset="0"/>
                        </a:rPr>
                        <a:t>0.71</a:t>
                      </a:r>
                    </a:p>
                  </a:txBody>
                  <a:tcPr/>
                </a:tc>
                <a:tc>
                  <a:txBody>
                    <a:bodyPr/>
                    <a:lstStyle/>
                    <a:p>
                      <a:pPr algn="ctr"/>
                      <a:r>
                        <a:rPr lang="en-US" sz="2000" b="0" dirty="0">
                          <a:latin typeface="Arial" panose="020B0604020202020204" pitchFamily="34" charset="0"/>
                          <a:cs typeface="Arial" panose="020B0604020202020204" pitchFamily="34" charset="0"/>
                        </a:rPr>
                        <a:t>0.79</a:t>
                      </a:r>
                    </a:p>
                  </a:txBody>
                  <a:tcPr/>
                </a:tc>
                <a:tc>
                  <a:txBody>
                    <a:bodyPr/>
                    <a:lstStyle/>
                    <a:p>
                      <a:pPr algn="ctr"/>
                      <a:r>
                        <a:rPr lang="en-US" sz="2000" b="0" dirty="0">
                          <a:latin typeface="Arial" panose="020B0604020202020204" pitchFamily="34" charset="0"/>
                          <a:cs typeface="Arial" panose="020B0604020202020204" pitchFamily="34" charset="0"/>
                        </a:rPr>
                        <a:t>0.68</a:t>
                      </a:r>
                    </a:p>
                  </a:txBody>
                  <a:tcPr/>
                </a:tc>
                <a:extLst>
                  <a:ext uri="{0D108BD9-81ED-4DB2-BD59-A6C34878D82A}">
                    <a16:rowId xmlns:a16="http://schemas.microsoft.com/office/drawing/2014/main" val="2849829415"/>
                  </a:ext>
                </a:extLst>
              </a:tr>
              <a:tr h="509568">
                <a:tc>
                  <a:txBody>
                    <a:bodyPr/>
                    <a:lstStyle/>
                    <a:p>
                      <a:pPr algn="ctr"/>
                      <a:r>
                        <a:rPr lang="en-US" sz="2000" dirty="0"/>
                        <a:t>#2</a:t>
                      </a:r>
                    </a:p>
                  </a:txBody>
                  <a:tcPr/>
                </a:tc>
                <a:tc>
                  <a:txBody>
                    <a:bodyPr/>
                    <a:lstStyle/>
                    <a:p>
                      <a:pPr algn="l"/>
                      <a:r>
                        <a:rPr lang="en-US" sz="2000" b="1" dirty="0">
                          <a:latin typeface="Arial" panose="020B0604020202020204" pitchFamily="34" charset="0"/>
                          <a:cs typeface="Arial" panose="020B0604020202020204" pitchFamily="34" charset="0"/>
                        </a:rPr>
                        <a:t>Maintenance of Infrastructure</a:t>
                      </a:r>
                    </a:p>
                  </a:txBody>
                  <a:tcPr/>
                </a:tc>
                <a:tc>
                  <a:txBody>
                    <a:bodyPr/>
                    <a:lstStyle/>
                    <a:p>
                      <a:pPr algn="ctr"/>
                      <a:r>
                        <a:rPr lang="en-US" sz="2000" b="0" dirty="0"/>
                        <a:t>1.66</a:t>
                      </a:r>
                    </a:p>
                  </a:txBody>
                  <a:tcPr/>
                </a:tc>
                <a:tc>
                  <a:txBody>
                    <a:bodyPr/>
                    <a:lstStyle/>
                    <a:p>
                      <a:pPr algn="ctr"/>
                      <a:r>
                        <a:rPr lang="en-US" sz="2000" b="0" dirty="0">
                          <a:latin typeface="Arial" panose="020B0604020202020204" pitchFamily="34" charset="0"/>
                          <a:cs typeface="Arial" panose="020B0604020202020204" pitchFamily="34" charset="0"/>
                        </a:rPr>
                        <a:t>1.87</a:t>
                      </a:r>
                    </a:p>
                  </a:txBody>
                  <a:tcPr/>
                </a:tc>
                <a:tc>
                  <a:txBody>
                    <a:bodyPr/>
                    <a:lstStyle/>
                    <a:p>
                      <a:pPr algn="ctr"/>
                      <a:r>
                        <a:rPr lang="en-US" sz="2000" b="0" dirty="0">
                          <a:latin typeface="Arial" panose="020B0604020202020204" pitchFamily="34" charset="0"/>
                          <a:cs typeface="Arial" panose="020B0604020202020204" pitchFamily="34" charset="0"/>
                        </a:rPr>
                        <a:t>1.47</a:t>
                      </a:r>
                    </a:p>
                  </a:txBody>
                  <a:tcPr/>
                </a:tc>
                <a:tc>
                  <a:txBody>
                    <a:bodyPr/>
                    <a:lstStyle/>
                    <a:p>
                      <a:pPr algn="ctr"/>
                      <a:r>
                        <a:rPr lang="en-US" sz="2000" b="0" dirty="0">
                          <a:latin typeface="Arial" panose="020B0604020202020204" pitchFamily="34" charset="0"/>
                          <a:cs typeface="Arial" panose="020B0604020202020204" pitchFamily="34" charset="0"/>
                        </a:rPr>
                        <a:t>1.79</a:t>
                      </a:r>
                    </a:p>
                  </a:txBody>
                  <a:tcPr/>
                </a:tc>
                <a:tc>
                  <a:txBody>
                    <a:bodyPr/>
                    <a:lstStyle/>
                    <a:p>
                      <a:pPr algn="ctr"/>
                      <a:r>
                        <a:rPr lang="en-US" sz="2000" b="0" dirty="0">
                          <a:latin typeface="Arial" panose="020B0604020202020204" pitchFamily="34" charset="0"/>
                          <a:cs typeface="Arial" panose="020B0604020202020204" pitchFamily="34" charset="0"/>
                        </a:rPr>
                        <a:t>1.51</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Community Appearance/Aesthetics</a:t>
                      </a:r>
                    </a:p>
                  </a:txBody>
                  <a:tcPr/>
                </a:tc>
                <a:tc>
                  <a:txBody>
                    <a:bodyPr/>
                    <a:lstStyle/>
                    <a:p>
                      <a:pPr algn="ctr"/>
                      <a:r>
                        <a:rPr lang="en-US" sz="2000" b="0" dirty="0"/>
                        <a:t>1.23</a:t>
                      </a:r>
                    </a:p>
                  </a:txBody>
                  <a:tcPr/>
                </a:tc>
                <a:tc>
                  <a:txBody>
                    <a:bodyPr/>
                    <a:lstStyle/>
                    <a:p>
                      <a:pPr algn="ctr"/>
                      <a:r>
                        <a:rPr lang="en-US" sz="2000" b="0" dirty="0">
                          <a:latin typeface="Arial" panose="020B0604020202020204" pitchFamily="34" charset="0"/>
                          <a:cs typeface="Arial" panose="020B0604020202020204" pitchFamily="34" charset="0"/>
                        </a:rPr>
                        <a:t>1.29</a:t>
                      </a:r>
                    </a:p>
                  </a:txBody>
                  <a:tcPr/>
                </a:tc>
                <a:tc>
                  <a:txBody>
                    <a:bodyPr/>
                    <a:lstStyle/>
                    <a:p>
                      <a:pPr algn="ctr"/>
                      <a:r>
                        <a:rPr lang="en-US" sz="2000" b="0" dirty="0">
                          <a:latin typeface="Arial" panose="020B0604020202020204" pitchFamily="34" charset="0"/>
                          <a:cs typeface="Arial" panose="020B0604020202020204" pitchFamily="34" charset="0"/>
                        </a:rPr>
                        <a:t>1.00</a:t>
                      </a:r>
                    </a:p>
                  </a:txBody>
                  <a:tcPr/>
                </a:tc>
                <a:tc>
                  <a:txBody>
                    <a:bodyPr/>
                    <a:lstStyle/>
                    <a:p>
                      <a:pPr algn="ctr"/>
                      <a:r>
                        <a:rPr lang="en-US" sz="2000" b="0" dirty="0">
                          <a:latin typeface="Arial" panose="020B0604020202020204" pitchFamily="34" charset="0"/>
                          <a:cs typeface="Arial" panose="020B0604020202020204" pitchFamily="34" charset="0"/>
                        </a:rPr>
                        <a:t>1.18</a:t>
                      </a:r>
                    </a:p>
                  </a:txBody>
                  <a:tcPr/>
                </a:tc>
                <a:tc>
                  <a:txBody>
                    <a:bodyPr/>
                    <a:lstStyle/>
                    <a:p>
                      <a:pPr algn="ctr"/>
                      <a:r>
                        <a:rPr lang="en-US" sz="2000" b="0" dirty="0">
                          <a:latin typeface="Arial" panose="020B0604020202020204" pitchFamily="34" charset="0"/>
                          <a:cs typeface="Arial" panose="020B0604020202020204" pitchFamily="34" charset="0"/>
                        </a:rPr>
                        <a:t>1.05</a:t>
                      </a:r>
                    </a:p>
                  </a:txBody>
                  <a:tcPr/>
                </a:tc>
                <a:extLst>
                  <a:ext uri="{0D108BD9-81ED-4DB2-BD59-A6C34878D82A}">
                    <a16:rowId xmlns:a16="http://schemas.microsoft.com/office/drawing/2014/main" val="3595790698"/>
                  </a:ext>
                </a:extLst>
              </a:tr>
              <a:tr h="509568">
                <a:tc>
                  <a:txBody>
                    <a:bodyPr/>
                    <a:lstStyle/>
                    <a:p>
                      <a:pPr algn="ctr"/>
                      <a:r>
                        <a:rPr lang="en-US" sz="2000" dirty="0"/>
                        <a:t>#4</a:t>
                      </a:r>
                    </a:p>
                  </a:txBody>
                  <a:tcPr/>
                </a:tc>
                <a:tc>
                  <a:txBody>
                    <a:bodyPr/>
                    <a:lstStyle/>
                    <a:p>
                      <a:pPr algn="l"/>
                      <a:r>
                        <a:rPr lang="en-US" sz="2000" b="1" dirty="0">
                          <a:latin typeface="Arial" panose="020B0604020202020204" pitchFamily="34" charset="0"/>
                          <a:cs typeface="Arial" panose="020B0604020202020204" pitchFamily="34" charset="0"/>
                        </a:rPr>
                        <a:t>Assessment Fee Value for $</a:t>
                      </a:r>
                    </a:p>
                  </a:txBody>
                  <a:tcPr/>
                </a:tc>
                <a:tc>
                  <a:txBody>
                    <a:bodyPr/>
                    <a:lstStyle/>
                    <a:p>
                      <a:pPr algn="ctr"/>
                      <a:r>
                        <a:rPr lang="en-US" sz="2000" b="0" dirty="0"/>
                        <a:t>1.16</a:t>
                      </a:r>
                    </a:p>
                  </a:txBody>
                  <a:tcPr/>
                </a:tc>
                <a:tc>
                  <a:txBody>
                    <a:bodyPr/>
                    <a:lstStyle/>
                    <a:p>
                      <a:pPr algn="ctr"/>
                      <a:r>
                        <a:rPr lang="en-US" sz="2000" b="0" dirty="0">
                          <a:latin typeface="Arial" panose="020B0604020202020204" pitchFamily="34" charset="0"/>
                          <a:cs typeface="Arial" panose="020B0604020202020204" pitchFamily="34" charset="0"/>
                        </a:rPr>
                        <a:t>1.32</a:t>
                      </a:r>
                    </a:p>
                  </a:txBody>
                  <a:tcPr/>
                </a:tc>
                <a:tc>
                  <a:txBody>
                    <a:bodyPr/>
                    <a:lstStyle/>
                    <a:p>
                      <a:pPr algn="ctr"/>
                      <a:r>
                        <a:rPr lang="en-US" sz="2000" b="0" dirty="0">
                          <a:latin typeface="Arial" panose="020B0604020202020204" pitchFamily="34" charset="0"/>
                          <a:cs typeface="Arial" panose="020B0604020202020204" pitchFamily="34" charset="0"/>
                        </a:rPr>
                        <a:t>1.10</a:t>
                      </a:r>
                    </a:p>
                  </a:txBody>
                  <a:tcPr/>
                </a:tc>
                <a:tc>
                  <a:txBody>
                    <a:bodyPr/>
                    <a:lstStyle/>
                    <a:p>
                      <a:pPr algn="ctr"/>
                      <a:r>
                        <a:rPr lang="en-US" sz="2000" b="0" dirty="0">
                          <a:latin typeface="Arial" panose="020B0604020202020204" pitchFamily="34" charset="0"/>
                          <a:cs typeface="Arial" panose="020B0604020202020204" pitchFamily="34" charset="0"/>
                        </a:rPr>
                        <a:t>1.82</a:t>
                      </a:r>
                    </a:p>
                  </a:txBody>
                  <a:tcPr/>
                </a:tc>
                <a:tc>
                  <a:txBody>
                    <a:bodyPr/>
                    <a:lstStyle/>
                    <a:p>
                      <a:pPr algn="ctr"/>
                      <a:r>
                        <a:rPr lang="en-US" sz="2000" b="0" dirty="0">
                          <a:latin typeface="Arial" panose="020B0604020202020204" pitchFamily="34" charset="0"/>
                          <a:cs typeface="Arial" panose="020B0604020202020204" pitchFamily="34" charset="0"/>
                        </a:rPr>
                        <a:t>1.02</a:t>
                      </a:r>
                    </a:p>
                  </a:txBody>
                  <a:tcPr/>
                </a:tc>
                <a:extLst>
                  <a:ext uri="{0D108BD9-81ED-4DB2-BD59-A6C34878D82A}">
                    <a16:rowId xmlns:a16="http://schemas.microsoft.com/office/drawing/2014/main" val="1733360917"/>
                  </a:ext>
                </a:extLst>
              </a:tr>
              <a:tr h="509568">
                <a:tc>
                  <a:txBody>
                    <a:bodyPr/>
                    <a:lstStyle/>
                    <a:p>
                      <a:pPr algn="ctr"/>
                      <a:r>
                        <a:rPr lang="en-US" sz="2000" dirty="0"/>
                        <a:t>#5</a:t>
                      </a:r>
                    </a:p>
                  </a:txBody>
                  <a:tcPr/>
                </a:tc>
                <a:tc>
                  <a:txBody>
                    <a:bodyPr/>
                    <a:lstStyle/>
                    <a:p>
                      <a:pPr algn="l"/>
                      <a:r>
                        <a:rPr lang="en-US" sz="2000" b="1" dirty="0">
                          <a:latin typeface="Arial" panose="020B0604020202020204" pitchFamily="34" charset="0"/>
                          <a:cs typeface="Arial" panose="020B0604020202020204" pitchFamily="34" charset="0"/>
                        </a:rPr>
                        <a:t>Ocean Pines Overall</a:t>
                      </a:r>
                    </a:p>
                    <a:p>
                      <a:pPr algn="l"/>
                      <a:r>
                        <a:rPr lang="en-US" sz="2000" b="1" dirty="0">
                          <a:latin typeface="Arial" panose="020B0604020202020204" pitchFamily="34" charset="0"/>
                          <a:cs typeface="Arial" panose="020B0604020202020204" pitchFamily="34" charset="0"/>
                        </a:rPr>
                        <a:t>Customer Service</a:t>
                      </a:r>
                    </a:p>
                  </a:txBody>
                  <a:tcPr/>
                </a:tc>
                <a:tc>
                  <a:txBody>
                    <a:bodyPr/>
                    <a:lstStyle/>
                    <a:p>
                      <a:pPr algn="ctr"/>
                      <a:r>
                        <a:rPr lang="en-US" sz="2000" b="0" dirty="0"/>
                        <a:t>0.91</a:t>
                      </a:r>
                    </a:p>
                  </a:txBody>
                  <a:tcPr/>
                </a:tc>
                <a:tc>
                  <a:txBody>
                    <a:bodyPr/>
                    <a:lstStyle/>
                    <a:p>
                      <a:pPr algn="ctr"/>
                      <a:r>
                        <a:rPr lang="en-US" sz="2000" b="0" dirty="0">
                          <a:latin typeface="Arial" panose="020B0604020202020204" pitchFamily="34" charset="0"/>
                          <a:cs typeface="Arial" panose="020B0604020202020204" pitchFamily="34" charset="0"/>
                        </a:rPr>
                        <a:t>1.08</a:t>
                      </a:r>
                    </a:p>
                  </a:txBody>
                  <a:tcPr/>
                </a:tc>
                <a:tc>
                  <a:txBody>
                    <a:bodyPr/>
                    <a:lstStyle/>
                    <a:p>
                      <a:pPr algn="ctr"/>
                      <a:r>
                        <a:rPr lang="en-US" sz="2000" b="0" dirty="0">
                          <a:latin typeface="Arial" panose="020B0604020202020204" pitchFamily="34" charset="0"/>
                          <a:cs typeface="Arial" panose="020B0604020202020204" pitchFamily="34" charset="0"/>
                        </a:rPr>
                        <a:t>0.81</a:t>
                      </a:r>
                    </a:p>
                  </a:txBody>
                  <a:tcPr/>
                </a:tc>
                <a:tc>
                  <a:txBody>
                    <a:bodyPr/>
                    <a:lstStyle/>
                    <a:p>
                      <a:pPr algn="ctr"/>
                      <a:r>
                        <a:rPr lang="en-US" sz="2000" b="0" dirty="0">
                          <a:latin typeface="Arial" panose="020B0604020202020204" pitchFamily="34" charset="0"/>
                          <a:cs typeface="Arial" panose="020B0604020202020204" pitchFamily="34" charset="0"/>
                        </a:rPr>
                        <a:t>1.00</a:t>
                      </a:r>
                    </a:p>
                  </a:txBody>
                  <a:tcPr/>
                </a:tc>
                <a:tc>
                  <a:txBody>
                    <a:bodyPr/>
                    <a:lstStyle/>
                    <a:p>
                      <a:pPr algn="ctr"/>
                      <a:r>
                        <a:rPr lang="en-US" sz="2000" b="0" dirty="0">
                          <a:latin typeface="Arial" panose="020B0604020202020204" pitchFamily="34" charset="0"/>
                          <a:cs typeface="Arial" panose="020B0604020202020204" pitchFamily="34" charset="0"/>
                        </a:rPr>
                        <a:t>0.89</a:t>
                      </a:r>
                    </a:p>
                  </a:txBody>
                  <a:tcPr/>
                </a:tc>
                <a:extLst>
                  <a:ext uri="{0D108BD9-81ED-4DB2-BD59-A6C34878D82A}">
                    <a16:rowId xmlns:a16="http://schemas.microsoft.com/office/drawing/2014/main" val="290508318"/>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0" y="5272746"/>
            <a:ext cx="12265858" cy="1200329"/>
          </a:xfrm>
          <a:prstGeom prst="rect">
            <a:avLst/>
          </a:prstGeom>
          <a:noFill/>
        </p:spPr>
        <p:txBody>
          <a:bodyPr wrap="square" rtlCol="0">
            <a:spAutoFit/>
          </a:bodyPr>
          <a:lstStyle/>
          <a:p>
            <a:pPr algn="ctr"/>
            <a:r>
              <a:rPr lang="en-US" sz="2400" dirty="0">
                <a:latin typeface="Arial Black" panose="020B0A04020102020204" pitchFamily="34" charset="0"/>
                <a:cs typeface="Arial" panose="020B0604020202020204" pitchFamily="34" charset="0"/>
              </a:rPr>
              <a:t>Across All Demographics Shown, The Largest gaps are still</a:t>
            </a:r>
          </a:p>
          <a:p>
            <a:pPr algn="ctr"/>
            <a:r>
              <a:rPr lang="en-US" sz="2400" dirty="0">
                <a:latin typeface="Arial Black" panose="020B0A04020102020204" pitchFamily="34" charset="0"/>
                <a:cs typeface="Arial" panose="020B0604020202020204" pitchFamily="34" charset="0"/>
              </a:rPr>
              <a:t> 1. Maintenance of Infrastructure; 2. Community Appearance &amp; </a:t>
            </a:r>
          </a:p>
          <a:p>
            <a:pPr algn="ctr"/>
            <a:r>
              <a:rPr lang="en-US" sz="2400" dirty="0">
                <a:latin typeface="Arial Black" panose="020B0A04020102020204" pitchFamily="34" charset="0"/>
                <a:cs typeface="Arial" panose="020B0604020202020204" pitchFamily="34" charset="0"/>
              </a:rPr>
              <a:t>3. HOA Fee Value for the $ (size of gap is just different)</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983208" y="1389940"/>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7" name="Arrow: Left 6">
            <a:extLst>
              <a:ext uri="{FF2B5EF4-FFF2-40B4-BE49-F238E27FC236}">
                <a16:creationId xmlns:a16="http://schemas.microsoft.com/office/drawing/2014/main" id="{D69DF919-250D-498E-B795-6B621F97C5E7}"/>
              </a:ext>
            </a:extLst>
          </p:cNvPr>
          <p:cNvSpPr/>
          <p:nvPr/>
        </p:nvSpPr>
        <p:spPr>
          <a:xfrm>
            <a:off x="11116851" y="21082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Arrow: Left 7">
            <a:extLst>
              <a:ext uri="{FF2B5EF4-FFF2-40B4-BE49-F238E27FC236}">
                <a16:creationId xmlns:a16="http://schemas.microsoft.com/office/drawing/2014/main" id="{05515DF5-5847-44A2-8D8F-C7FAFFD709CD}"/>
              </a:ext>
            </a:extLst>
          </p:cNvPr>
          <p:cNvSpPr/>
          <p:nvPr/>
        </p:nvSpPr>
        <p:spPr>
          <a:xfrm>
            <a:off x="11116851" y="35903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Arrow: Left 8">
            <a:extLst>
              <a:ext uri="{FF2B5EF4-FFF2-40B4-BE49-F238E27FC236}">
                <a16:creationId xmlns:a16="http://schemas.microsoft.com/office/drawing/2014/main" id="{35D83E9A-2D3D-4A07-BBC2-F03CAF8DE708}"/>
              </a:ext>
            </a:extLst>
          </p:cNvPr>
          <p:cNvSpPr/>
          <p:nvPr/>
        </p:nvSpPr>
        <p:spPr>
          <a:xfrm>
            <a:off x="11116851" y="2877120"/>
            <a:ext cx="978408" cy="484632"/>
          </a:xfrm>
          <a:prstGeom prst="leftArrow">
            <a:avLst>
              <a:gd name="adj1" fmla="val 50000"/>
              <a:gd name="adj2" fmla="val 8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8831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0" y="363040"/>
            <a:ext cx="10317138" cy="863270"/>
          </a:xfrm>
        </p:spPr>
        <p:txBody>
          <a:bodyPr>
            <a:normAutofit fontScale="90000"/>
          </a:bodyPr>
          <a:lstStyle/>
          <a:p>
            <a:r>
              <a:rPr lang="en-US" sz="4400" b="1" dirty="0">
                <a:latin typeface="Arial" panose="020B0604020202020204" pitchFamily="34" charset="0"/>
                <a:cs typeface="Arial" panose="020B0604020202020204" pitchFamily="34" charset="0"/>
              </a:rPr>
              <a:t>Core Values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890789" y="1889697"/>
          <a:ext cx="9824471" cy="3674098"/>
        </p:xfrm>
        <a:graphic>
          <a:graphicData uri="http://schemas.openxmlformats.org/drawingml/2006/table">
            <a:tbl>
              <a:tblPr firstRow="1" bandRow="1">
                <a:tableStyleId>{5C22544A-7EE6-4342-B048-85BDC9FD1C3A}</a:tableStyleId>
              </a:tblPr>
              <a:tblGrid>
                <a:gridCol w="2074398">
                  <a:extLst>
                    <a:ext uri="{9D8B030D-6E8A-4147-A177-3AD203B41FA5}">
                      <a16:colId xmlns:a16="http://schemas.microsoft.com/office/drawing/2014/main" val="2100641239"/>
                    </a:ext>
                  </a:extLst>
                </a:gridCol>
                <a:gridCol w="3611763">
                  <a:extLst>
                    <a:ext uri="{9D8B030D-6E8A-4147-A177-3AD203B41FA5}">
                      <a16:colId xmlns:a16="http://schemas.microsoft.com/office/drawing/2014/main" val="3964036983"/>
                    </a:ext>
                  </a:extLst>
                </a:gridCol>
                <a:gridCol w="2069155">
                  <a:extLst>
                    <a:ext uri="{9D8B030D-6E8A-4147-A177-3AD203B41FA5}">
                      <a16:colId xmlns:a16="http://schemas.microsoft.com/office/drawing/2014/main" val="3502342836"/>
                    </a:ext>
                  </a:extLst>
                </a:gridCol>
                <a:gridCol w="2069155">
                  <a:extLst>
                    <a:ext uri="{9D8B030D-6E8A-4147-A177-3AD203B41FA5}">
                      <a16:colId xmlns:a16="http://schemas.microsoft.com/office/drawing/2014/main" val="1969200900"/>
                    </a:ext>
                  </a:extLst>
                </a:gridCol>
              </a:tblGrid>
              <a:tr h="212340">
                <a:tc>
                  <a:txBody>
                    <a:bodyPr/>
                    <a:lstStyle/>
                    <a:p>
                      <a:pPr algn="ctr"/>
                      <a:r>
                        <a:rPr lang="en-US" sz="2000" dirty="0">
                          <a:latin typeface="Arial" panose="020B0604020202020204" pitchFamily="34" charset="0"/>
                          <a:cs typeface="Arial" panose="020B0604020202020204" pitchFamily="34" charset="0"/>
                        </a:rPr>
                        <a:t>Rank</a:t>
                      </a:r>
                    </a:p>
                  </a:txBody>
                  <a:tcPr/>
                </a:tc>
                <a:tc>
                  <a:txBody>
                    <a:bodyPr/>
                    <a:lstStyle/>
                    <a:p>
                      <a:pPr algn="ctr"/>
                      <a:r>
                        <a:rPr lang="en-US" sz="2000" dirty="0">
                          <a:latin typeface="Arial" panose="020B0604020202020204" pitchFamily="34" charset="0"/>
                          <a:cs typeface="Arial" panose="020B0604020202020204" pitchFamily="34" charset="0"/>
                        </a:rPr>
                        <a:t>Core Value</a:t>
                      </a:r>
                    </a:p>
                  </a:txBody>
                  <a:tcPr/>
                </a:tc>
                <a:tc>
                  <a:txBody>
                    <a:bodyPr/>
                    <a:lstStyle/>
                    <a:p>
                      <a:pPr algn="ctr"/>
                      <a:r>
                        <a:rPr lang="en-US" sz="2000" dirty="0">
                          <a:latin typeface="Arial" panose="020B0604020202020204" pitchFamily="34" charset="0"/>
                          <a:cs typeface="Arial" panose="020B0604020202020204" pitchFamily="34" charset="0"/>
                        </a:rPr>
                        <a:t>Weighted Average</a:t>
                      </a:r>
                    </a:p>
                  </a:txBody>
                  <a:tcPr/>
                </a:tc>
                <a:tc>
                  <a:txBody>
                    <a:bodyPr/>
                    <a:lstStyle/>
                    <a:p>
                      <a:pPr algn="ctr"/>
                      <a:r>
                        <a:rPr lang="en-US" sz="2000" dirty="0">
                          <a:latin typeface="Arial" panose="020B0604020202020204" pitchFamily="34" charset="0"/>
                          <a:cs typeface="Arial" panose="020B0604020202020204" pitchFamily="34" charset="0"/>
                        </a:rPr>
                        <a:t>% Very or Extremely Important</a:t>
                      </a:r>
                    </a:p>
                  </a:txBody>
                  <a:tcPr/>
                </a:tc>
                <a:extLst>
                  <a:ext uri="{0D108BD9-81ED-4DB2-BD59-A6C34878D82A}">
                    <a16:rowId xmlns:a16="http://schemas.microsoft.com/office/drawing/2014/main" val="2344859517"/>
                  </a:ext>
                </a:extLst>
              </a:tr>
              <a:tr h="457263">
                <a:tc>
                  <a:txBody>
                    <a:bodyPr/>
                    <a:lstStyle/>
                    <a:p>
                      <a:pPr algn="ctr"/>
                      <a:r>
                        <a:rPr lang="en-US" sz="2800" b="1" dirty="0">
                          <a:latin typeface="Arial" panose="020B0604020202020204" pitchFamily="34" charset="0"/>
                          <a:cs typeface="Arial" panose="020B0604020202020204" pitchFamily="34" charset="0"/>
                        </a:rPr>
                        <a:t>#1</a:t>
                      </a:r>
                    </a:p>
                  </a:txBody>
                  <a:tcPr/>
                </a:tc>
                <a:tc>
                  <a:txBody>
                    <a:bodyPr/>
                    <a:lstStyle/>
                    <a:p>
                      <a:pPr algn="l"/>
                      <a:r>
                        <a:rPr lang="en-US" sz="2800" b="1" dirty="0">
                          <a:latin typeface="Arial" panose="020B0604020202020204" pitchFamily="34" charset="0"/>
                          <a:cs typeface="Arial" panose="020B0604020202020204" pitchFamily="34" charset="0"/>
                        </a:rPr>
                        <a:t>Integrity</a:t>
                      </a:r>
                    </a:p>
                  </a:txBody>
                  <a:tcPr/>
                </a:tc>
                <a:tc>
                  <a:txBody>
                    <a:bodyPr/>
                    <a:lstStyle/>
                    <a:p>
                      <a:pPr algn="ctr"/>
                      <a:r>
                        <a:rPr lang="en-US" sz="2800" b="1" dirty="0">
                          <a:latin typeface="Arial" panose="020B0604020202020204" pitchFamily="34" charset="0"/>
                          <a:cs typeface="Arial" panose="020B0604020202020204" pitchFamily="34" charset="0"/>
                        </a:rPr>
                        <a:t>4.48</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86.4</a:t>
                      </a:r>
                    </a:p>
                  </a:txBody>
                  <a:tcPr>
                    <a:solidFill>
                      <a:srgbClr val="00B050"/>
                    </a:solidFill>
                  </a:tcPr>
                </a:tc>
                <a:extLst>
                  <a:ext uri="{0D108BD9-81ED-4DB2-BD59-A6C34878D82A}">
                    <a16:rowId xmlns:a16="http://schemas.microsoft.com/office/drawing/2014/main" val="2849829415"/>
                  </a:ext>
                </a:extLst>
              </a:tr>
              <a:tr h="509568">
                <a:tc>
                  <a:txBody>
                    <a:bodyPr/>
                    <a:lstStyle/>
                    <a:p>
                      <a:pPr algn="ctr"/>
                      <a:r>
                        <a:rPr lang="en-US" sz="2800" b="1" dirty="0">
                          <a:latin typeface="Arial" panose="020B0604020202020204" pitchFamily="34" charset="0"/>
                          <a:cs typeface="Arial" panose="020B0604020202020204" pitchFamily="34" charset="0"/>
                        </a:rPr>
                        <a:t>#2</a:t>
                      </a:r>
                    </a:p>
                  </a:txBody>
                  <a:tcPr/>
                </a:tc>
                <a:tc>
                  <a:txBody>
                    <a:bodyPr/>
                    <a:lstStyle/>
                    <a:p>
                      <a:pPr algn="l"/>
                      <a:r>
                        <a:rPr lang="en-US" sz="2800" b="1" dirty="0">
                          <a:latin typeface="Arial" panose="020B0604020202020204" pitchFamily="34" charset="0"/>
                          <a:cs typeface="Arial" panose="020B0604020202020204" pitchFamily="34" charset="0"/>
                        </a:rPr>
                        <a:t>Accountability</a:t>
                      </a:r>
                    </a:p>
                  </a:txBody>
                  <a:tcPr/>
                </a:tc>
                <a:tc>
                  <a:txBody>
                    <a:bodyPr/>
                    <a:lstStyle/>
                    <a:p>
                      <a:pPr algn="ctr"/>
                      <a:r>
                        <a:rPr lang="en-US" sz="2800" b="1" dirty="0">
                          <a:latin typeface="Arial" panose="020B0604020202020204" pitchFamily="34" charset="0"/>
                          <a:cs typeface="Arial" panose="020B0604020202020204" pitchFamily="34" charset="0"/>
                        </a:rPr>
                        <a:t>4.34</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82.2</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Collaboration</a:t>
                      </a:r>
                    </a:p>
                  </a:txBody>
                  <a:tcPr/>
                </a:tc>
                <a:tc>
                  <a:txBody>
                    <a:bodyPr/>
                    <a:lstStyle/>
                    <a:p>
                      <a:pPr algn="ctr"/>
                      <a:r>
                        <a:rPr lang="en-US" sz="2400"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76.3</a:t>
                      </a:r>
                    </a:p>
                  </a:txBody>
                  <a:tcPr>
                    <a:solidFill>
                      <a:srgbClr val="FFFF00"/>
                    </a:solidFill>
                  </a:tcPr>
                </a:tc>
                <a:extLst>
                  <a:ext uri="{0D108BD9-81ED-4DB2-BD59-A6C34878D82A}">
                    <a16:rowId xmlns:a16="http://schemas.microsoft.com/office/drawing/2014/main" val="3595790698"/>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Respect*</a:t>
                      </a:r>
                    </a:p>
                  </a:txBody>
                  <a:tcPr/>
                </a:tc>
                <a:tc>
                  <a:txBody>
                    <a:bodyPr/>
                    <a:lstStyle/>
                    <a:p>
                      <a:pPr algn="ctr"/>
                      <a:r>
                        <a:rPr lang="en-US" sz="2400" dirty="0">
                          <a:latin typeface="Arial" panose="020B0604020202020204" pitchFamily="34" charset="0"/>
                          <a:cs typeface="Arial" panose="020B0604020202020204" pitchFamily="34" charset="0"/>
                        </a:rPr>
                        <a:t>4.14</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74.4</a:t>
                      </a:r>
                    </a:p>
                  </a:txBody>
                  <a:tcPr>
                    <a:solidFill>
                      <a:srgbClr val="FFFF00"/>
                    </a:solidFill>
                  </a:tcPr>
                </a:tc>
                <a:extLst>
                  <a:ext uri="{0D108BD9-81ED-4DB2-BD59-A6C34878D82A}">
                    <a16:rowId xmlns:a16="http://schemas.microsoft.com/office/drawing/2014/main" val="3991534443"/>
                  </a:ext>
                </a:extLst>
              </a:tr>
              <a:tr h="509568">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l"/>
                      <a:r>
                        <a:rPr lang="en-US" sz="2400" dirty="0">
                          <a:latin typeface="Arial" panose="020B0604020202020204" pitchFamily="34" charset="0"/>
                          <a:cs typeface="Arial" panose="020B0604020202020204" pitchFamily="34" charset="0"/>
                        </a:rPr>
                        <a:t>Sustainability</a:t>
                      </a:r>
                    </a:p>
                  </a:txBody>
                  <a:tcPr/>
                </a:tc>
                <a:tc>
                  <a:txBody>
                    <a:bodyPr/>
                    <a:lstStyle/>
                    <a:p>
                      <a:pPr algn="ctr"/>
                      <a:r>
                        <a:rPr lang="en-US" sz="2400" dirty="0">
                          <a:latin typeface="Arial" panose="020B0604020202020204" pitchFamily="34" charset="0"/>
                          <a:cs typeface="Arial" panose="020B0604020202020204" pitchFamily="34" charset="0"/>
                        </a:rPr>
                        <a:t>4.10</a:t>
                      </a:r>
                    </a:p>
                  </a:txBody>
                  <a:tcPr>
                    <a:solidFill>
                      <a:srgbClr val="00B050"/>
                    </a:solidFill>
                  </a:tcPr>
                </a:tc>
                <a:tc>
                  <a:txBody>
                    <a:bodyPr/>
                    <a:lstStyle/>
                    <a:p>
                      <a:pPr algn="ctr"/>
                      <a:r>
                        <a:rPr lang="en-US" sz="2400" dirty="0">
                          <a:latin typeface="Arial" panose="020B0604020202020204" pitchFamily="34" charset="0"/>
                          <a:cs typeface="Arial" panose="020B0604020202020204" pitchFamily="34" charset="0"/>
                        </a:rPr>
                        <a:t>74.0</a:t>
                      </a:r>
                    </a:p>
                  </a:txBody>
                  <a:tcPr>
                    <a:solidFill>
                      <a:srgbClr val="FFFF00"/>
                    </a:solidFill>
                  </a:tcPr>
                </a:tc>
                <a:extLst>
                  <a:ext uri="{0D108BD9-81ED-4DB2-BD59-A6C34878D82A}">
                    <a16:rowId xmlns:a16="http://schemas.microsoft.com/office/drawing/2014/main" val="1733360917"/>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114638" y="5601124"/>
            <a:ext cx="11807066" cy="707886"/>
          </a:xfrm>
          <a:prstGeom prst="rect">
            <a:avLst/>
          </a:prstGeom>
          <a:noFill/>
        </p:spPr>
        <p:txBody>
          <a:bodyPr wrap="square" rtlCol="0">
            <a:spAutoFit/>
          </a:bodyPr>
          <a:lstStyle/>
          <a:p>
            <a:pPr algn="ctr"/>
            <a:r>
              <a:rPr lang="en-US" sz="2000" dirty="0">
                <a:latin typeface="Arial Black" panose="020B0A04020102020204" pitchFamily="34" charset="0"/>
                <a:cs typeface="Arial" panose="020B0604020202020204" pitchFamily="34" charset="0"/>
              </a:rPr>
              <a:t>All 5 core values had high importance (some of the highest average scores in the survey); Integrity and Accountability were ranked #1 and #2</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114638" y="1498425"/>
            <a:ext cx="11376775"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Q.6 Ocean Pines is considering developing a set of core values that will serve as principles and help guide future communications, decision making and culture for the community. Please indicate which of the following core values are most important to you. (1=Not important at all; 5=Extremely Important)</a:t>
            </a: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Tree>
    <p:extLst>
      <p:ext uri="{BB962C8B-B14F-4D97-AF65-F5344CB8AC3E}">
        <p14:creationId xmlns:p14="http://schemas.microsoft.com/office/powerpoint/2010/main" val="97416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0" y="363040"/>
            <a:ext cx="10317138" cy="863270"/>
          </a:xfrm>
        </p:spPr>
        <p:txBody>
          <a:bodyPr>
            <a:normAutofit fontScale="90000"/>
          </a:bodyPr>
          <a:lstStyle/>
          <a:p>
            <a:r>
              <a:rPr lang="en-US" sz="4400" b="1" dirty="0">
                <a:latin typeface="Arial" panose="020B0604020202020204" pitchFamily="34" charset="0"/>
                <a:cs typeface="Arial" panose="020B0604020202020204" pitchFamily="34" charset="0"/>
              </a:rPr>
              <a:t>Core Values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305709" y="1898836"/>
          <a:ext cx="10994637" cy="3064498"/>
        </p:xfrm>
        <a:graphic>
          <a:graphicData uri="http://schemas.openxmlformats.org/drawingml/2006/table">
            <a:tbl>
              <a:tblPr firstRow="1" bandRow="1">
                <a:tableStyleId>{5C22544A-7EE6-4342-B048-85BDC9FD1C3A}</a:tableStyleId>
              </a:tblPr>
              <a:tblGrid>
                <a:gridCol w="1120916">
                  <a:extLst>
                    <a:ext uri="{9D8B030D-6E8A-4147-A177-3AD203B41FA5}">
                      <a16:colId xmlns:a16="http://schemas.microsoft.com/office/drawing/2014/main" val="2100641239"/>
                    </a:ext>
                  </a:extLst>
                </a:gridCol>
                <a:gridCol w="2783066">
                  <a:extLst>
                    <a:ext uri="{9D8B030D-6E8A-4147-A177-3AD203B41FA5}">
                      <a16:colId xmlns:a16="http://schemas.microsoft.com/office/drawing/2014/main" val="3964036983"/>
                    </a:ext>
                  </a:extLst>
                </a:gridCol>
                <a:gridCol w="1414583">
                  <a:extLst>
                    <a:ext uri="{9D8B030D-6E8A-4147-A177-3AD203B41FA5}">
                      <a16:colId xmlns:a16="http://schemas.microsoft.com/office/drawing/2014/main" val="3502342836"/>
                    </a:ext>
                  </a:extLst>
                </a:gridCol>
                <a:gridCol w="1419018">
                  <a:extLst>
                    <a:ext uri="{9D8B030D-6E8A-4147-A177-3AD203B41FA5}">
                      <a16:colId xmlns:a16="http://schemas.microsoft.com/office/drawing/2014/main" val="1969200900"/>
                    </a:ext>
                  </a:extLst>
                </a:gridCol>
                <a:gridCol w="1419018">
                  <a:extLst>
                    <a:ext uri="{9D8B030D-6E8A-4147-A177-3AD203B41FA5}">
                      <a16:colId xmlns:a16="http://schemas.microsoft.com/office/drawing/2014/main" val="4102111935"/>
                    </a:ext>
                  </a:extLst>
                </a:gridCol>
                <a:gridCol w="1419018">
                  <a:extLst>
                    <a:ext uri="{9D8B030D-6E8A-4147-A177-3AD203B41FA5}">
                      <a16:colId xmlns:a16="http://schemas.microsoft.com/office/drawing/2014/main" val="2824316601"/>
                    </a:ext>
                  </a:extLst>
                </a:gridCol>
                <a:gridCol w="1419018">
                  <a:extLst>
                    <a:ext uri="{9D8B030D-6E8A-4147-A177-3AD203B41FA5}">
                      <a16:colId xmlns:a16="http://schemas.microsoft.com/office/drawing/2014/main" val="3891185842"/>
                    </a:ext>
                  </a:extLst>
                </a:gridCol>
              </a:tblGrid>
              <a:tr h="212340">
                <a:tc>
                  <a:txBody>
                    <a:bodyPr/>
                    <a:lstStyle/>
                    <a:p>
                      <a:pPr algn="ctr"/>
                      <a:r>
                        <a:rPr lang="en-US" sz="2000" dirty="0">
                          <a:latin typeface="Arial" panose="020B0604020202020204" pitchFamily="34" charset="0"/>
                          <a:cs typeface="Arial" panose="020B0604020202020204" pitchFamily="34" charset="0"/>
                        </a:rPr>
                        <a:t>Rank</a:t>
                      </a:r>
                    </a:p>
                  </a:txBody>
                  <a:tcPr/>
                </a:tc>
                <a:tc>
                  <a:txBody>
                    <a:bodyPr/>
                    <a:lstStyle/>
                    <a:p>
                      <a:pPr algn="ctr"/>
                      <a:r>
                        <a:rPr lang="en-US" sz="2000" dirty="0">
                          <a:latin typeface="Arial" panose="020B0604020202020204" pitchFamily="34" charset="0"/>
                          <a:cs typeface="Arial" panose="020B0604020202020204" pitchFamily="34" charset="0"/>
                        </a:rPr>
                        <a:t>Core Value</a:t>
                      </a:r>
                    </a:p>
                  </a:txBody>
                  <a:tcPr/>
                </a:tc>
                <a:tc>
                  <a:txBody>
                    <a:bodyPr/>
                    <a:lstStyle/>
                    <a:p>
                      <a:pPr algn="ctr"/>
                      <a:r>
                        <a:rPr lang="en-US" sz="2000" dirty="0">
                          <a:latin typeface="Arial" panose="020B0604020202020204" pitchFamily="34" charset="0"/>
                          <a:cs typeface="Arial" panose="020B0604020202020204" pitchFamily="34" charset="0"/>
                        </a:rPr>
                        <a:t>Total</a:t>
                      </a:r>
                    </a:p>
                  </a:txBody>
                  <a:tcPr/>
                </a:tc>
                <a:tc>
                  <a:txBody>
                    <a:bodyPr/>
                    <a:lstStyle/>
                    <a:p>
                      <a:pPr algn="ctr"/>
                      <a:r>
                        <a:rPr lang="en-US" sz="2000" dirty="0">
                          <a:latin typeface="Arial" panose="020B0604020202020204" pitchFamily="34" charset="0"/>
                          <a:cs typeface="Arial" panose="020B0604020202020204" pitchFamily="34" charset="0"/>
                        </a:rPr>
                        <a:t>Full Time</a:t>
                      </a:r>
                    </a:p>
                  </a:txBody>
                  <a:tcPr/>
                </a:tc>
                <a:tc>
                  <a:txBody>
                    <a:bodyPr/>
                    <a:lstStyle/>
                    <a:p>
                      <a:pPr algn="ctr"/>
                      <a:r>
                        <a:rPr lang="en-US" sz="2000" dirty="0">
                          <a:latin typeface="Arial" panose="020B0604020202020204" pitchFamily="34" charset="0"/>
                          <a:cs typeface="Arial" panose="020B0604020202020204" pitchFamily="34" charset="0"/>
                        </a:rPr>
                        <a:t>Part Time</a:t>
                      </a:r>
                    </a:p>
                  </a:txBody>
                  <a:tcPr/>
                </a:tc>
                <a:tc>
                  <a:txBody>
                    <a:bodyPr/>
                    <a:lstStyle/>
                    <a:p>
                      <a:pPr algn="ctr"/>
                      <a:r>
                        <a:rPr lang="en-US" sz="2000" dirty="0">
                          <a:latin typeface="Arial" panose="020B0604020202020204" pitchFamily="34" charset="0"/>
                          <a:cs typeface="Arial" panose="020B0604020202020204" pitchFamily="34" charset="0"/>
                        </a:rPr>
                        <a:t>&lt; 50 yrs..</a:t>
                      </a:r>
                    </a:p>
                  </a:txBody>
                  <a:tcPr/>
                </a:tc>
                <a:tc>
                  <a:txBody>
                    <a:bodyPr/>
                    <a:lstStyle/>
                    <a:p>
                      <a:pPr algn="ctr"/>
                      <a:r>
                        <a:rPr lang="en-US" sz="2000" dirty="0">
                          <a:latin typeface="Arial" panose="020B0604020202020204" pitchFamily="34" charset="0"/>
                          <a:cs typeface="Arial" panose="020B0604020202020204" pitchFamily="34" charset="0"/>
                        </a:rPr>
                        <a:t>&gt; 70 yrs.</a:t>
                      </a:r>
                    </a:p>
                  </a:txBody>
                  <a:tcPr/>
                </a:tc>
                <a:extLst>
                  <a:ext uri="{0D108BD9-81ED-4DB2-BD59-A6C34878D82A}">
                    <a16:rowId xmlns:a16="http://schemas.microsoft.com/office/drawing/2014/main" val="2344859517"/>
                  </a:ext>
                </a:extLst>
              </a:tr>
              <a:tr h="457263">
                <a:tc>
                  <a:txBody>
                    <a:bodyPr/>
                    <a:lstStyle/>
                    <a:p>
                      <a:pPr algn="ctr"/>
                      <a:r>
                        <a:rPr lang="en-US" sz="2800" b="1" dirty="0">
                          <a:latin typeface="Arial" panose="020B0604020202020204" pitchFamily="34" charset="0"/>
                          <a:cs typeface="Arial" panose="020B0604020202020204" pitchFamily="34" charset="0"/>
                        </a:rPr>
                        <a:t>#1</a:t>
                      </a:r>
                    </a:p>
                  </a:txBody>
                  <a:tcPr/>
                </a:tc>
                <a:tc>
                  <a:txBody>
                    <a:bodyPr/>
                    <a:lstStyle/>
                    <a:p>
                      <a:pPr algn="l"/>
                      <a:r>
                        <a:rPr lang="en-US" sz="2800" b="1" dirty="0">
                          <a:latin typeface="Arial" panose="020B0604020202020204" pitchFamily="34" charset="0"/>
                          <a:cs typeface="Arial" panose="020B0604020202020204" pitchFamily="34" charset="0"/>
                        </a:rPr>
                        <a:t>Integrity</a:t>
                      </a:r>
                    </a:p>
                  </a:txBody>
                  <a:tcPr/>
                </a:tc>
                <a:tc>
                  <a:txBody>
                    <a:bodyPr/>
                    <a:lstStyle/>
                    <a:p>
                      <a:pPr algn="ctr"/>
                      <a:r>
                        <a:rPr lang="en-US" sz="2800" b="1" dirty="0">
                          <a:latin typeface="Arial" panose="020B0604020202020204" pitchFamily="34" charset="0"/>
                          <a:cs typeface="Arial" panose="020B0604020202020204" pitchFamily="34" charset="0"/>
                        </a:rPr>
                        <a:t>4.48</a:t>
                      </a:r>
                    </a:p>
                  </a:txBody>
                  <a:tcPr/>
                </a:tc>
                <a:tc>
                  <a:txBody>
                    <a:bodyPr/>
                    <a:lstStyle/>
                    <a:p>
                      <a:pPr algn="ctr"/>
                      <a:r>
                        <a:rPr lang="en-US" sz="2800" b="1" dirty="0">
                          <a:latin typeface="Arial" panose="020B0604020202020204" pitchFamily="34" charset="0"/>
                          <a:cs typeface="Arial" panose="020B0604020202020204" pitchFamily="34" charset="0"/>
                        </a:rPr>
                        <a:t>4.49</a:t>
                      </a:r>
                    </a:p>
                  </a:txBody>
                  <a:tcPr/>
                </a:tc>
                <a:tc>
                  <a:txBody>
                    <a:bodyPr/>
                    <a:lstStyle/>
                    <a:p>
                      <a:pPr algn="ctr"/>
                      <a:r>
                        <a:rPr lang="en-US" sz="2800" b="1" dirty="0">
                          <a:latin typeface="Arial" panose="020B0604020202020204" pitchFamily="34" charset="0"/>
                          <a:cs typeface="Arial" panose="020B0604020202020204" pitchFamily="34" charset="0"/>
                        </a:rPr>
                        <a:t>4.46</a:t>
                      </a:r>
                    </a:p>
                  </a:txBody>
                  <a:tcPr/>
                </a:tc>
                <a:tc>
                  <a:txBody>
                    <a:bodyPr/>
                    <a:lstStyle/>
                    <a:p>
                      <a:pPr algn="ctr"/>
                      <a:r>
                        <a:rPr lang="en-US" sz="2800" b="1" dirty="0">
                          <a:latin typeface="Arial" panose="020B0604020202020204" pitchFamily="34" charset="0"/>
                          <a:cs typeface="Arial" panose="020B0604020202020204" pitchFamily="34" charset="0"/>
                        </a:rPr>
                        <a:t>4.33</a:t>
                      </a:r>
                    </a:p>
                  </a:txBody>
                  <a:tcPr/>
                </a:tc>
                <a:tc>
                  <a:txBody>
                    <a:bodyPr/>
                    <a:lstStyle/>
                    <a:p>
                      <a:pPr algn="ctr"/>
                      <a:r>
                        <a:rPr lang="en-US" sz="2800" b="1" dirty="0">
                          <a:latin typeface="Arial" panose="020B0604020202020204" pitchFamily="34" charset="0"/>
                          <a:cs typeface="Arial" panose="020B0604020202020204" pitchFamily="34" charset="0"/>
                        </a:rPr>
                        <a:t>4.45</a:t>
                      </a:r>
                    </a:p>
                  </a:txBody>
                  <a:tcPr/>
                </a:tc>
                <a:extLst>
                  <a:ext uri="{0D108BD9-81ED-4DB2-BD59-A6C34878D82A}">
                    <a16:rowId xmlns:a16="http://schemas.microsoft.com/office/drawing/2014/main" val="2849829415"/>
                  </a:ext>
                </a:extLst>
              </a:tr>
              <a:tr h="509568">
                <a:tc>
                  <a:txBody>
                    <a:bodyPr/>
                    <a:lstStyle/>
                    <a:p>
                      <a:pPr algn="ctr"/>
                      <a:r>
                        <a:rPr lang="en-US" sz="2800" b="1" dirty="0">
                          <a:latin typeface="Arial" panose="020B0604020202020204" pitchFamily="34" charset="0"/>
                          <a:cs typeface="Arial" panose="020B0604020202020204" pitchFamily="34" charset="0"/>
                        </a:rPr>
                        <a:t>#2</a:t>
                      </a:r>
                    </a:p>
                  </a:txBody>
                  <a:tcPr/>
                </a:tc>
                <a:tc>
                  <a:txBody>
                    <a:bodyPr/>
                    <a:lstStyle/>
                    <a:p>
                      <a:pPr algn="l"/>
                      <a:r>
                        <a:rPr lang="en-US" sz="2800" b="1" dirty="0">
                          <a:latin typeface="Arial" panose="020B0604020202020204" pitchFamily="34" charset="0"/>
                          <a:cs typeface="Arial" panose="020B0604020202020204" pitchFamily="34" charset="0"/>
                        </a:rPr>
                        <a:t>Accountability</a:t>
                      </a:r>
                    </a:p>
                  </a:txBody>
                  <a:tcPr/>
                </a:tc>
                <a:tc>
                  <a:txBody>
                    <a:bodyPr/>
                    <a:lstStyle/>
                    <a:p>
                      <a:pPr algn="ctr"/>
                      <a:r>
                        <a:rPr lang="en-US" sz="2800" b="1" dirty="0">
                          <a:latin typeface="Arial" panose="020B0604020202020204" pitchFamily="34" charset="0"/>
                          <a:cs typeface="Arial" panose="020B0604020202020204" pitchFamily="34" charset="0"/>
                        </a:rPr>
                        <a:t>4.34</a:t>
                      </a:r>
                    </a:p>
                  </a:txBody>
                  <a:tcPr/>
                </a:tc>
                <a:tc>
                  <a:txBody>
                    <a:bodyPr/>
                    <a:lstStyle/>
                    <a:p>
                      <a:pPr algn="ctr"/>
                      <a:r>
                        <a:rPr lang="en-US" sz="2800" b="1" dirty="0">
                          <a:latin typeface="Arial" panose="020B0604020202020204" pitchFamily="34" charset="0"/>
                          <a:cs typeface="Arial" panose="020B0604020202020204" pitchFamily="34" charset="0"/>
                        </a:rPr>
                        <a:t>4.37</a:t>
                      </a:r>
                    </a:p>
                  </a:txBody>
                  <a:tcPr/>
                </a:tc>
                <a:tc>
                  <a:txBody>
                    <a:bodyPr/>
                    <a:lstStyle/>
                    <a:p>
                      <a:pPr algn="ctr"/>
                      <a:r>
                        <a:rPr lang="en-US" sz="2800" b="1" dirty="0">
                          <a:latin typeface="Arial" panose="020B0604020202020204" pitchFamily="34" charset="0"/>
                          <a:cs typeface="Arial" panose="020B0604020202020204" pitchFamily="34" charset="0"/>
                        </a:rPr>
                        <a:t>4.31</a:t>
                      </a:r>
                    </a:p>
                  </a:txBody>
                  <a:tcPr/>
                </a:tc>
                <a:tc>
                  <a:txBody>
                    <a:bodyPr/>
                    <a:lstStyle/>
                    <a:p>
                      <a:pPr algn="ctr"/>
                      <a:r>
                        <a:rPr lang="en-US" sz="2800" b="1" dirty="0">
                          <a:latin typeface="Arial" panose="020B0604020202020204" pitchFamily="34" charset="0"/>
                          <a:cs typeface="Arial" panose="020B0604020202020204" pitchFamily="34" charset="0"/>
                        </a:rPr>
                        <a:t>4.19</a:t>
                      </a:r>
                    </a:p>
                  </a:txBody>
                  <a:tcPr/>
                </a:tc>
                <a:tc>
                  <a:txBody>
                    <a:bodyPr/>
                    <a:lstStyle/>
                    <a:p>
                      <a:pPr algn="ctr"/>
                      <a:r>
                        <a:rPr lang="en-US" sz="2800" b="1" dirty="0">
                          <a:latin typeface="Arial" panose="020B0604020202020204" pitchFamily="34" charset="0"/>
                          <a:cs typeface="Arial" panose="020B0604020202020204" pitchFamily="34" charset="0"/>
                        </a:rPr>
                        <a:t>4.30</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Collaboration</a:t>
                      </a:r>
                    </a:p>
                  </a:txBody>
                  <a:tcPr/>
                </a:tc>
                <a:tc>
                  <a:txBody>
                    <a:bodyPr/>
                    <a:lstStyle/>
                    <a:p>
                      <a:pPr algn="ctr"/>
                      <a:r>
                        <a:rPr lang="en-US" sz="2400" dirty="0">
                          <a:latin typeface="Arial" panose="020B0604020202020204" pitchFamily="34" charset="0"/>
                          <a:cs typeface="Arial" panose="020B0604020202020204" pitchFamily="34" charset="0"/>
                        </a:rPr>
                        <a:t>4.14</a:t>
                      </a:r>
                    </a:p>
                  </a:txBody>
                  <a:tcPr/>
                </a:tc>
                <a:tc>
                  <a:txBody>
                    <a:bodyPr/>
                    <a:lstStyle/>
                    <a:p>
                      <a:pPr algn="ctr"/>
                      <a:r>
                        <a:rPr lang="en-US" sz="2400" dirty="0">
                          <a:latin typeface="Arial" panose="020B0604020202020204" pitchFamily="34" charset="0"/>
                          <a:cs typeface="Arial" panose="020B0604020202020204" pitchFamily="34" charset="0"/>
                        </a:rPr>
                        <a:t>4.20</a:t>
                      </a:r>
                    </a:p>
                  </a:txBody>
                  <a:tcPr/>
                </a:tc>
                <a:tc>
                  <a:txBody>
                    <a:bodyPr/>
                    <a:lstStyle/>
                    <a:p>
                      <a:pPr algn="ctr"/>
                      <a:r>
                        <a:rPr lang="en-US" sz="2400" dirty="0">
                          <a:latin typeface="Arial" panose="020B0604020202020204" pitchFamily="34" charset="0"/>
                          <a:cs typeface="Arial" panose="020B0604020202020204" pitchFamily="34" charset="0"/>
                        </a:rPr>
                        <a:t>4.11</a:t>
                      </a:r>
                    </a:p>
                  </a:txBody>
                  <a:tcPr/>
                </a:tc>
                <a:tc>
                  <a:txBody>
                    <a:bodyPr/>
                    <a:lstStyle/>
                    <a:p>
                      <a:pPr algn="ctr"/>
                      <a:r>
                        <a:rPr lang="en-US" sz="2400" dirty="0">
                          <a:latin typeface="Arial" panose="020B0604020202020204" pitchFamily="34" charset="0"/>
                          <a:cs typeface="Arial" panose="020B0604020202020204" pitchFamily="34" charset="0"/>
                        </a:rPr>
                        <a:t>4.04</a:t>
                      </a:r>
                    </a:p>
                  </a:txBody>
                  <a:tcPr/>
                </a:tc>
                <a:tc>
                  <a:txBody>
                    <a:bodyPr/>
                    <a:lstStyle/>
                    <a:p>
                      <a:pPr algn="ctr"/>
                      <a:r>
                        <a:rPr lang="en-US" sz="2400" dirty="0">
                          <a:latin typeface="Arial" panose="020B0604020202020204" pitchFamily="34" charset="0"/>
                          <a:cs typeface="Arial" panose="020B0604020202020204" pitchFamily="34" charset="0"/>
                        </a:rPr>
                        <a:t>4.09</a:t>
                      </a:r>
                    </a:p>
                  </a:txBody>
                  <a:tcPr/>
                </a:tc>
                <a:extLst>
                  <a:ext uri="{0D108BD9-81ED-4DB2-BD59-A6C34878D82A}">
                    <a16:rowId xmlns:a16="http://schemas.microsoft.com/office/drawing/2014/main" val="3595790698"/>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Respect</a:t>
                      </a:r>
                    </a:p>
                  </a:txBody>
                  <a:tcPr/>
                </a:tc>
                <a:tc>
                  <a:txBody>
                    <a:bodyPr/>
                    <a:lstStyle/>
                    <a:p>
                      <a:pPr algn="ctr"/>
                      <a:r>
                        <a:rPr lang="en-US" sz="2400" dirty="0">
                          <a:latin typeface="Arial" panose="020B0604020202020204" pitchFamily="34" charset="0"/>
                          <a:cs typeface="Arial" panose="020B0604020202020204" pitchFamily="34" charset="0"/>
                        </a:rPr>
                        <a:t>4.14</a:t>
                      </a:r>
                    </a:p>
                  </a:txBody>
                  <a:tcPr/>
                </a:tc>
                <a:tc>
                  <a:txBody>
                    <a:bodyPr/>
                    <a:lstStyle/>
                    <a:p>
                      <a:pPr algn="ctr"/>
                      <a:r>
                        <a:rPr lang="en-US" sz="2400" dirty="0">
                          <a:latin typeface="Arial" panose="020B0604020202020204" pitchFamily="34" charset="0"/>
                          <a:cs typeface="Arial" panose="020B0604020202020204" pitchFamily="34" charset="0"/>
                        </a:rPr>
                        <a:t>4.22</a:t>
                      </a:r>
                    </a:p>
                  </a:txBody>
                  <a:tcPr/>
                </a:tc>
                <a:tc>
                  <a:txBody>
                    <a:bodyPr/>
                    <a:lstStyle/>
                    <a:p>
                      <a:pPr algn="ctr"/>
                      <a:r>
                        <a:rPr lang="en-US" sz="2400" dirty="0">
                          <a:latin typeface="Arial" panose="020B0604020202020204" pitchFamily="34" charset="0"/>
                          <a:cs typeface="Arial" panose="020B0604020202020204" pitchFamily="34" charset="0"/>
                        </a:rPr>
                        <a:t>4.02</a:t>
                      </a:r>
                    </a:p>
                  </a:txBody>
                  <a:tcPr/>
                </a:tc>
                <a:tc>
                  <a:txBody>
                    <a:bodyPr/>
                    <a:lstStyle/>
                    <a:p>
                      <a:pPr algn="ctr"/>
                      <a:r>
                        <a:rPr lang="en-US" sz="2400" dirty="0">
                          <a:latin typeface="Arial" panose="020B0604020202020204" pitchFamily="34" charset="0"/>
                          <a:cs typeface="Arial" panose="020B0604020202020204" pitchFamily="34" charset="0"/>
                        </a:rPr>
                        <a:t>4.05</a:t>
                      </a:r>
                    </a:p>
                  </a:txBody>
                  <a:tcPr/>
                </a:tc>
                <a:tc>
                  <a:txBody>
                    <a:bodyPr/>
                    <a:lstStyle/>
                    <a:p>
                      <a:pPr algn="ctr"/>
                      <a:r>
                        <a:rPr lang="en-US" sz="2400" dirty="0">
                          <a:latin typeface="Arial" panose="020B0604020202020204" pitchFamily="34" charset="0"/>
                          <a:cs typeface="Arial" panose="020B0604020202020204" pitchFamily="34" charset="0"/>
                        </a:rPr>
                        <a:t>4.13</a:t>
                      </a:r>
                    </a:p>
                  </a:txBody>
                  <a:tcPr/>
                </a:tc>
                <a:extLst>
                  <a:ext uri="{0D108BD9-81ED-4DB2-BD59-A6C34878D82A}">
                    <a16:rowId xmlns:a16="http://schemas.microsoft.com/office/drawing/2014/main" val="3991534443"/>
                  </a:ext>
                </a:extLst>
              </a:tr>
              <a:tr h="509568">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l"/>
                      <a:r>
                        <a:rPr lang="en-US" sz="2400" dirty="0">
                          <a:latin typeface="Arial" panose="020B0604020202020204" pitchFamily="34" charset="0"/>
                          <a:cs typeface="Arial" panose="020B0604020202020204" pitchFamily="34" charset="0"/>
                        </a:rPr>
                        <a:t>Sustainability</a:t>
                      </a:r>
                    </a:p>
                  </a:txBody>
                  <a:tcPr/>
                </a:tc>
                <a:tc>
                  <a:txBody>
                    <a:bodyPr/>
                    <a:lstStyle/>
                    <a:p>
                      <a:pPr algn="ctr"/>
                      <a:r>
                        <a:rPr lang="en-US" sz="2400" dirty="0">
                          <a:latin typeface="Arial" panose="020B0604020202020204" pitchFamily="34" charset="0"/>
                          <a:cs typeface="Arial" panose="020B0604020202020204" pitchFamily="34" charset="0"/>
                        </a:rPr>
                        <a:t>4.10</a:t>
                      </a:r>
                    </a:p>
                  </a:txBody>
                  <a:tcPr/>
                </a:tc>
                <a:tc>
                  <a:txBody>
                    <a:bodyPr/>
                    <a:lstStyle/>
                    <a:p>
                      <a:pPr algn="ctr"/>
                      <a:r>
                        <a:rPr lang="en-US" sz="2400" dirty="0">
                          <a:latin typeface="Arial" panose="020B0604020202020204" pitchFamily="34" charset="0"/>
                          <a:cs typeface="Arial" panose="020B0604020202020204" pitchFamily="34" charset="0"/>
                        </a:rPr>
                        <a:t>4.13</a:t>
                      </a:r>
                    </a:p>
                  </a:txBody>
                  <a:tcPr/>
                </a:tc>
                <a:tc>
                  <a:txBody>
                    <a:bodyPr/>
                    <a:lstStyle/>
                    <a:p>
                      <a:pPr algn="ctr"/>
                      <a:r>
                        <a:rPr lang="en-US" sz="2400" dirty="0">
                          <a:latin typeface="Arial" panose="020B0604020202020204" pitchFamily="34" charset="0"/>
                          <a:cs typeface="Arial" panose="020B0604020202020204" pitchFamily="34" charset="0"/>
                        </a:rPr>
                        <a:t>4.05</a:t>
                      </a:r>
                    </a:p>
                  </a:txBody>
                  <a:tcPr/>
                </a:tc>
                <a:tc>
                  <a:txBody>
                    <a:bodyPr/>
                    <a:lstStyle/>
                    <a:p>
                      <a:pPr algn="ctr"/>
                      <a:r>
                        <a:rPr lang="en-US" sz="2400" dirty="0">
                          <a:latin typeface="Arial" panose="020B0604020202020204" pitchFamily="34" charset="0"/>
                          <a:cs typeface="Arial" panose="020B0604020202020204" pitchFamily="34" charset="0"/>
                        </a:rPr>
                        <a:t>3.93</a:t>
                      </a:r>
                    </a:p>
                  </a:txBody>
                  <a:tcPr/>
                </a:tc>
                <a:tc>
                  <a:txBody>
                    <a:bodyPr/>
                    <a:lstStyle/>
                    <a:p>
                      <a:pPr algn="ctr"/>
                      <a:r>
                        <a:rPr lang="en-US" sz="2400" dirty="0">
                          <a:latin typeface="Arial" panose="020B0604020202020204" pitchFamily="34" charset="0"/>
                          <a:cs typeface="Arial" panose="020B0604020202020204" pitchFamily="34" charset="0"/>
                        </a:rPr>
                        <a:t>4.09</a:t>
                      </a:r>
                    </a:p>
                  </a:txBody>
                  <a:tcPr/>
                </a:tc>
                <a:extLst>
                  <a:ext uri="{0D108BD9-81ED-4DB2-BD59-A6C34878D82A}">
                    <a16:rowId xmlns:a16="http://schemas.microsoft.com/office/drawing/2014/main" val="1733360917"/>
                  </a:ext>
                </a:extLst>
              </a:tr>
            </a:tbl>
          </a:graphicData>
        </a:graphic>
      </p:graphicFrame>
      <p:sp>
        <p:nvSpPr>
          <p:cNvPr id="5" name="TextBox 4">
            <a:extLst>
              <a:ext uri="{FF2B5EF4-FFF2-40B4-BE49-F238E27FC236}">
                <a16:creationId xmlns:a16="http://schemas.microsoft.com/office/drawing/2014/main" id="{CC7144A9-8FF3-421B-A5E2-61CEDC65411D}"/>
              </a:ext>
            </a:extLst>
          </p:cNvPr>
          <p:cNvSpPr txBox="1"/>
          <p:nvPr/>
        </p:nvSpPr>
        <p:spPr>
          <a:xfrm>
            <a:off x="79225" y="5101076"/>
            <a:ext cx="11807066" cy="1323439"/>
          </a:xfrm>
          <a:prstGeom prst="rect">
            <a:avLst/>
          </a:prstGeom>
          <a:noFill/>
        </p:spPr>
        <p:txBody>
          <a:bodyPr wrap="square" rtlCol="0">
            <a:spAutoFit/>
          </a:bodyPr>
          <a:lstStyle/>
          <a:p>
            <a:pPr algn="ctr"/>
            <a:r>
              <a:rPr lang="en-US" sz="2000" dirty="0">
                <a:latin typeface="Arial Black" panose="020B0A04020102020204" pitchFamily="34" charset="0"/>
                <a:cs typeface="Arial" panose="020B0604020202020204" pitchFamily="34" charset="0"/>
              </a:rPr>
              <a:t>Results were consistent across demographics:</a:t>
            </a:r>
          </a:p>
          <a:p>
            <a:pPr algn="ctr"/>
            <a:r>
              <a:rPr lang="en-US" sz="2000" dirty="0">
                <a:latin typeface="Arial Black" panose="020B0A04020102020204" pitchFamily="34" charset="0"/>
                <a:cs typeface="Arial" panose="020B0604020202020204" pitchFamily="34" charset="0"/>
              </a:rPr>
              <a:t>All 5 core values had high importance </a:t>
            </a:r>
          </a:p>
          <a:p>
            <a:pPr algn="ctr"/>
            <a:r>
              <a:rPr lang="en-US" sz="2000" dirty="0">
                <a:latin typeface="Arial Black" panose="020B0A04020102020204" pitchFamily="34" charset="0"/>
                <a:cs typeface="Arial" panose="020B0604020202020204" pitchFamily="34" charset="0"/>
              </a:rPr>
              <a:t>(some of the highest average scores in the survey);</a:t>
            </a:r>
          </a:p>
          <a:p>
            <a:pPr algn="ctr"/>
            <a:r>
              <a:rPr lang="en-US" sz="2000" dirty="0">
                <a:latin typeface="Arial Black" panose="020B0A04020102020204" pitchFamily="34" charset="0"/>
                <a:cs typeface="Arial" panose="020B0604020202020204" pitchFamily="34" charset="0"/>
              </a:rPr>
              <a:t>Integrity and Accountability were ranked #1 and #2</a:t>
            </a:r>
          </a:p>
        </p:txBody>
      </p:sp>
      <p:sp>
        <p:nvSpPr>
          <p:cNvPr id="6" name="Title 1">
            <a:extLst>
              <a:ext uri="{FF2B5EF4-FFF2-40B4-BE49-F238E27FC236}">
                <a16:creationId xmlns:a16="http://schemas.microsoft.com/office/drawing/2014/main" id="{AD685709-E6F2-493D-B81A-9C28D802897C}"/>
              </a:ext>
            </a:extLst>
          </p:cNvPr>
          <p:cNvSpPr txBox="1">
            <a:spLocks/>
          </p:cNvSpPr>
          <p:nvPr/>
        </p:nvSpPr>
        <p:spPr>
          <a:xfrm>
            <a:off x="114638" y="1498425"/>
            <a:ext cx="11807066"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Q.6 Ocean Pines is considering developing a set of core values that will serve as principles and help guide future communications, decision making and culture for the community. Please indicate which of the following core values are most important to you. (1=Not important at all; 5=Extremely Important)</a:t>
            </a: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Tree>
    <p:extLst>
      <p:ext uri="{BB962C8B-B14F-4D97-AF65-F5344CB8AC3E}">
        <p14:creationId xmlns:p14="http://schemas.microsoft.com/office/powerpoint/2010/main" val="310112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0" y="-255812"/>
            <a:ext cx="11694695" cy="1450757"/>
          </a:xfrm>
        </p:spPr>
        <p:txBody>
          <a:bodyPr>
            <a:normAutofit/>
          </a:bodyPr>
          <a:lstStyle/>
          <a:p>
            <a:r>
              <a:rPr lang="en-US" sz="4000" b="1" dirty="0">
                <a:latin typeface="Arial" panose="020B0604020202020204" pitchFamily="34" charset="0"/>
                <a:cs typeface="Arial" panose="020B0604020202020204" pitchFamily="34" charset="0"/>
              </a:rPr>
              <a:t>Top Issues/Challenges to Address</a:t>
            </a:r>
            <a:br>
              <a:rPr lang="en-US" sz="40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Q7. Please rate how important the following Ocean Pines challenges/ opportunities are to you? (1=Not Important at All; 5= Extremely Important)</a:t>
            </a:r>
            <a:endParaRPr lang="en-US"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2735" y="1146646"/>
          <a:ext cx="11580584" cy="4633025"/>
        </p:xfrm>
        <a:graphic>
          <a:graphicData uri="http://schemas.openxmlformats.org/drawingml/2006/table">
            <a:tbl>
              <a:tblPr firstRow="1" bandRow="1">
                <a:tableStyleId>{5C22544A-7EE6-4342-B048-85BDC9FD1C3A}</a:tableStyleId>
              </a:tblPr>
              <a:tblGrid>
                <a:gridCol w="889202">
                  <a:extLst>
                    <a:ext uri="{9D8B030D-6E8A-4147-A177-3AD203B41FA5}">
                      <a16:colId xmlns:a16="http://schemas.microsoft.com/office/drawing/2014/main" val="2100641239"/>
                    </a:ext>
                  </a:extLst>
                </a:gridCol>
                <a:gridCol w="6256890">
                  <a:extLst>
                    <a:ext uri="{9D8B030D-6E8A-4147-A177-3AD203B41FA5}">
                      <a16:colId xmlns:a16="http://schemas.microsoft.com/office/drawing/2014/main" val="3964036983"/>
                    </a:ext>
                  </a:extLst>
                </a:gridCol>
                <a:gridCol w="1916790">
                  <a:extLst>
                    <a:ext uri="{9D8B030D-6E8A-4147-A177-3AD203B41FA5}">
                      <a16:colId xmlns:a16="http://schemas.microsoft.com/office/drawing/2014/main" val="3502342836"/>
                    </a:ext>
                  </a:extLst>
                </a:gridCol>
                <a:gridCol w="2517702">
                  <a:extLst>
                    <a:ext uri="{9D8B030D-6E8A-4147-A177-3AD203B41FA5}">
                      <a16:colId xmlns:a16="http://schemas.microsoft.com/office/drawing/2014/main" val="2714239416"/>
                    </a:ext>
                  </a:extLst>
                </a:gridCol>
              </a:tblGrid>
              <a:tr h="212340">
                <a:tc>
                  <a:txBody>
                    <a:bodyPr/>
                    <a:lstStyle/>
                    <a:p>
                      <a:pPr algn="ctr"/>
                      <a:r>
                        <a:rPr lang="en-US" sz="2000" dirty="0"/>
                        <a:t>Rank</a:t>
                      </a:r>
                    </a:p>
                  </a:txBody>
                  <a:tcPr/>
                </a:tc>
                <a:tc>
                  <a:txBody>
                    <a:bodyPr/>
                    <a:lstStyle/>
                    <a:p>
                      <a:pPr algn="ctr"/>
                      <a:r>
                        <a:rPr lang="en-US" sz="2000" dirty="0"/>
                        <a:t>Issue/Challenge</a:t>
                      </a:r>
                    </a:p>
                  </a:txBody>
                  <a:tcPr/>
                </a:tc>
                <a:tc>
                  <a:txBody>
                    <a:bodyPr/>
                    <a:lstStyle/>
                    <a:p>
                      <a:pPr algn="ctr"/>
                      <a:r>
                        <a:rPr lang="en-US" sz="2000" dirty="0"/>
                        <a:t>Weighted </a:t>
                      </a:r>
                    </a:p>
                    <a:p>
                      <a:pPr algn="ctr"/>
                      <a:r>
                        <a:rPr lang="en-US" sz="2000" dirty="0"/>
                        <a:t>Average</a:t>
                      </a:r>
                    </a:p>
                  </a:txBody>
                  <a:tcPr/>
                </a:tc>
                <a:tc>
                  <a:txBody>
                    <a:bodyPr/>
                    <a:lstStyle/>
                    <a:p>
                      <a:pPr algn="ctr"/>
                      <a:r>
                        <a:rPr lang="en-US" sz="2000" dirty="0"/>
                        <a:t>% Very Or Extremely Important</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Transparency between OPA &amp; Members</a:t>
                      </a:r>
                    </a:p>
                  </a:txBody>
                  <a:tcPr/>
                </a:tc>
                <a:tc>
                  <a:txBody>
                    <a:bodyPr/>
                    <a:lstStyle/>
                    <a:p>
                      <a:pPr algn="ctr"/>
                      <a:r>
                        <a:rPr lang="en-US" sz="2400" b="1" dirty="0">
                          <a:latin typeface="Arial" panose="020B0604020202020204" pitchFamily="34" charset="0"/>
                          <a:cs typeface="Arial" panose="020B0604020202020204" pitchFamily="34" charset="0"/>
                        </a:rPr>
                        <a:t>4.43</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86.7</a:t>
                      </a:r>
                    </a:p>
                  </a:txBody>
                  <a:tcPr>
                    <a:solidFill>
                      <a:srgbClr val="00B050"/>
                    </a:solidFill>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Infrastructure Issues (e.g. drainage, roads, bulkheads, etc.)</a:t>
                      </a:r>
                    </a:p>
                  </a:txBody>
                  <a:tcPr/>
                </a:tc>
                <a:tc>
                  <a:txBody>
                    <a:bodyPr/>
                    <a:lstStyle/>
                    <a:p>
                      <a:pPr algn="ctr"/>
                      <a:r>
                        <a:rPr lang="en-US" sz="2400" b="1" dirty="0">
                          <a:latin typeface="Arial" panose="020B0604020202020204" pitchFamily="34" charset="0"/>
                          <a:cs typeface="Arial" panose="020B0604020202020204" pitchFamily="34" charset="0"/>
                        </a:rPr>
                        <a:t>4.31</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84.5</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BOD &amp; GM working collaboratively</a:t>
                      </a:r>
                    </a:p>
                  </a:txBody>
                  <a:tcPr/>
                </a:tc>
                <a:tc>
                  <a:txBody>
                    <a:bodyPr/>
                    <a:lstStyle/>
                    <a:p>
                      <a:pPr algn="ctr"/>
                      <a:r>
                        <a:rPr lang="en-US" sz="2400" b="1" dirty="0">
                          <a:latin typeface="Arial" panose="020B0604020202020204" pitchFamily="34" charset="0"/>
                          <a:cs typeface="Arial" panose="020B0604020202020204" pitchFamily="34" charset="0"/>
                        </a:rPr>
                        <a:t>4.24</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80.0</a:t>
                      </a:r>
                    </a:p>
                  </a:txBody>
                  <a:tcPr>
                    <a:solidFill>
                      <a:srgbClr val="00B05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Responsiveness of OPA to my Requests</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76.9</a:t>
                      </a:r>
                    </a:p>
                  </a:txBody>
                  <a:tcPr>
                    <a:solidFill>
                      <a:srgbClr val="FFFF00"/>
                    </a:solidFill>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Environmental &amp; Sustainability Efforts</a:t>
                      </a:r>
                    </a:p>
                  </a:txBody>
                  <a:tcPr/>
                </a:tc>
                <a:tc>
                  <a:txBody>
                    <a:bodyPr/>
                    <a:lstStyle/>
                    <a:p>
                      <a:pPr algn="ctr"/>
                      <a:r>
                        <a:rPr lang="en-US" sz="2000" b="1" dirty="0">
                          <a:latin typeface="Arial" panose="020B0604020202020204" pitchFamily="34" charset="0"/>
                          <a:cs typeface="Arial" panose="020B0604020202020204" pitchFamily="34" charset="0"/>
                        </a:rPr>
                        <a:t>4.11</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76.0</a:t>
                      </a:r>
                    </a:p>
                  </a:txBody>
                  <a:tcPr>
                    <a:solidFill>
                      <a:srgbClr val="FFFF00"/>
                    </a:solidFill>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6</a:t>
                      </a:r>
                    </a:p>
                  </a:txBody>
                  <a:tcPr/>
                </a:tc>
                <a:tc>
                  <a:txBody>
                    <a:bodyPr/>
                    <a:lstStyle/>
                    <a:p>
                      <a:pPr algn="l"/>
                      <a:r>
                        <a:rPr lang="en-US" sz="2000" b="1" dirty="0">
                          <a:latin typeface="Arial" panose="020B0604020202020204" pitchFamily="34" charset="0"/>
                          <a:cs typeface="Arial" panose="020B0604020202020204" pitchFamily="34" charset="0"/>
                        </a:rPr>
                        <a:t>Enforcement of Rules &amp; Regulations</a:t>
                      </a:r>
                    </a:p>
                  </a:txBody>
                  <a:tcPr/>
                </a:tc>
                <a:tc>
                  <a:txBody>
                    <a:bodyPr/>
                    <a:lstStyle/>
                    <a:p>
                      <a:pPr algn="ctr"/>
                      <a:r>
                        <a:rPr lang="en-US" sz="2000" b="1" dirty="0">
                          <a:latin typeface="Arial" panose="020B0604020202020204" pitchFamily="34" charset="0"/>
                          <a:cs typeface="Arial" panose="020B0604020202020204" pitchFamily="34" charset="0"/>
                        </a:rPr>
                        <a:t>3.92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66.6</a:t>
                      </a:r>
                    </a:p>
                  </a:txBody>
                  <a:tcPr>
                    <a:solidFill>
                      <a:srgbClr val="FFFF00"/>
                    </a:solidFill>
                  </a:tcPr>
                </a:tc>
                <a:extLst>
                  <a:ext uri="{0D108BD9-81ED-4DB2-BD59-A6C34878D82A}">
                    <a16:rowId xmlns:a16="http://schemas.microsoft.com/office/drawing/2014/main" val="4188578918"/>
                  </a:ext>
                </a:extLst>
              </a:tr>
              <a:tr h="509568">
                <a:tc>
                  <a:txBody>
                    <a:bodyPr/>
                    <a:lstStyle/>
                    <a:p>
                      <a:pPr algn="ctr"/>
                      <a:r>
                        <a:rPr lang="en-US" sz="2000" b="1" dirty="0">
                          <a:latin typeface="Arial" panose="020B0604020202020204" pitchFamily="34" charset="0"/>
                          <a:cs typeface="Arial" panose="020B0604020202020204" pitchFamily="34" charset="0"/>
                        </a:rPr>
                        <a:t>7</a:t>
                      </a:r>
                    </a:p>
                  </a:txBody>
                  <a:tcPr/>
                </a:tc>
                <a:tc>
                  <a:txBody>
                    <a:bodyPr/>
                    <a:lstStyle/>
                    <a:p>
                      <a:pPr algn="l"/>
                      <a:r>
                        <a:rPr lang="en-US" sz="2000" b="1" dirty="0">
                          <a:latin typeface="Arial" panose="020B0604020202020204" pitchFamily="34" charset="0"/>
                          <a:cs typeface="Arial" panose="020B0604020202020204" pitchFamily="34" charset="0"/>
                        </a:rPr>
                        <a:t>BOD Continuity &amp; Consistency</a:t>
                      </a:r>
                    </a:p>
                  </a:txBody>
                  <a:tcPr/>
                </a:tc>
                <a:tc>
                  <a:txBody>
                    <a:bodyPr/>
                    <a:lstStyle/>
                    <a:p>
                      <a:pPr algn="ctr"/>
                      <a:r>
                        <a:rPr lang="en-US" sz="2000" b="1" dirty="0">
                          <a:latin typeface="Arial" panose="020B0604020202020204" pitchFamily="34" charset="0"/>
                          <a:cs typeface="Arial" panose="020B0604020202020204" pitchFamily="34" charset="0"/>
                        </a:rPr>
                        <a:t>3.84</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80.0</a:t>
                      </a:r>
                    </a:p>
                  </a:txBody>
                  <a:tcPr>
                    <a:solidFill>
                      <a:srgbClr val="00B050"/>
                    </a:solidFill>
                  </a:tcPr>
                </a:tc>
                <a:extLst>
                  <a:ext uri="{0D108BD9-81ED-4DB2-BD59-A6C34878D82A}">
                    <a16:rowId xmlns:a16="http://schemas.microsoft.com/office/drawing/2014/main" val="4229280450"/>
                  </a:ext>
                </a:extLst>
              </a:tr>
            </a:tbl>
          </a:graphicData>
        </a:graphic>
      </p:graphicFrame>
      <p:sp>
        <p:nvSpPr>
          <p:cNvPr id="6" name="Title 1">
            <a:extLst>
              <a:ext uri="{FF2B5EF4-FFF2-40B4-BE49-F238E27FC236}">
                <a16:creationId xmlns:a16="http://schemas.microsoft.com/office/drawing/2014/main" id="{AD685709-E6F2-493D-B81A-9C28D802897C}"/>
              </a:ext>
            </a:extLst>
          </p:cNvPr>
          <p:cNvSpPr txBox="1">
            <a:spLocks/>
          </p:cNvSpPr>
          <p:nvPr/>
        </p:nvSpPr>
        <p:spPr>
          <a:xfrm>
            <a:off x="-20258" y="1279769"/>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8" name="TextBox 7">
            <a:extLst>
              <a:ext uri="{FF2B5EF4-FFF2-40B4-BE49-F238E27FC236}">
                <a16:creationId xmlns:a16="http://schemas.microsoft.com/office/drawing/2014/main" id="{1232B5C3-5B1A-4769-9ADE-2B80E9DC6D74}"/>
              </a:ext>
            </a:extLst>
          </p:cNvPr>
          <p:cNvSpPr txBox="1"/>
          <p:nvPr/>
        </p:nvSpPr>
        <p:spPr>
          <a:xfrm>
            <a:off x="1757689" y="5715106"/>
            <a:ext cx="8090676" cy="707886"/>
          </a:xfrm>
          <a:prstGeom prst="rect">
            <a:avLst/>
          </a:prstGeom>
          <a:noFill/>
        </p:spPr>
        <p:txBody>
          <a:bodyPr wrap="none" rtlCol="0">
            <a:spAutoFit/>
          </a:bodyPr>
          <a:lstStyle/>
          <a:p>
            <a:pPr algn="ctr"/>
            <a:r>
              <a:rPr lang="en-US" sz="2000" dirty="0">
                <a:latin typeface="Arial Black" panose="020B0A04020102020204" pitchFamily="34" charset="0"/>
                <a:cs typeface="Arial" panose="020B0604020202020204" pitchFamily="34" charset="0"/>
              </a:rPr>
              <a:t>All Were Ranked Very Important; </a:t>
            </a:r>
          </a:p>
          <a:p>
            <a:pPr algn="ctr"/>
            <a:r>
              <a:rPr lang="en-US" sz="2000" dirty="0">
                <a:latin typeface="Arial Black" panose="020B0A04020102020204" pitchFamily="34" charset="0"/>
                <a:cs typeface="Arial" panose="020B0604020202020204" pitchFamily="34" charset="0"/>
              </a:rPr>
              <a:t>Transparency, Infrastructure &amp; Collaboration were top 3</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F997C5E-0190-417C-AAF8-B031688E6835}"/>
                  </a:ext>
                </a:extLst>
              </p14:cNvPr>
              <p14:cNvContentPartPr/>
              <p14:nvPr/>
            </p14:nvContentPartPr>
            <p14:xfrm>
              <a:off x="11309160" y="6079326"/>
              <a:ext cx="360" cy="360"/>
            </p14:xfrm>
          </p:contentPart>
        </mc:Choice>
        <mc:Fallback xmlns="">
          <p:pic>
            <p:nvPicPr>
              <p:cNvPr id="5" name="Ink 4">
                <a:extLst>
                  <a:ext uri="{FF2B5EF4-FFF2-40B4-BE49-F238E27FC236}">
                    <a16:creationId xmlns:a16="http://schemas.microsoft.com/office/drawing/2014/main" id="{1F997C5E-0190-417C-AAF8-B031688E6835}"/>
                  </a:ext>
                </a:extLst>
              </p:cNvPr>
              <p:cNvPicPr/>
              <p:nvPr/>
            </p:nvPicPr>
            <p:blipFill>
              <a:blip r:embed="rId4"/>
              <a:stretch>
                <a:fillRect/>
              </a:stretch>
            </p:blipFill>
            <p:spPr>
              <a:xfrm>
                <a:off x="11291520" y="60616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1220AD7-9C99-407B-A129-F5A5B047D214}"/>
                  </a:ext>
                </a:extLst>
              </p14:cNvPr>
              <p14:cNvContentPartPr/>
              <p14:nvPr/>
            </p14:nvContentPartPr>
            <p14:xfrm>
              <a:off x="11116560" y="6079326"/>
              <a:ext cx="360" cy="360"/>
            </p14:xfrm>
          </p:contentPart>
        </mc:Choice>
        <mc:Fallback xmlns="">
          <p:pic>
            <p:nvPicPr>
              <p:cNvPr id="7" name="Ink 6">
                <a:extLst>
                  <a:ext uri="{FF2B5EF4-FFF2-40B4-BE49-F238E27FC236}">
                    <a16:creationId xmlns:a16="http://schemas.microsoft.com/office/drawing/2014/main" id="{11220AD7-9C99-407B-A129-F5A5B047D214}"/>
                  </a:ext>
                </a:extLst>
              </p:cNvPr>
              <p:cNvPicPr/>
              <p:nvPr/>
            </p:nvPicPr>
            <p:blipFill>
              <a:blip r:embed="rId4"/>
              <a:stretch>
                <a:fillRect/>
              </a:stretch>
            </p:blipFill>
            <p:spPr>
              <a:xfrm>
                <a:off x="11098560" y="60616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6509411-0B3A-4126-BF88-1DBF8F408E00}"/>
                  </a:ext>
                </a:extLst>
              </p14:cNvPr>
              <p14:cNvContentPartPr/>
              <p14:nvPr/>
            </p14:nvContentPartPr>
            <p14:xfrm>
              <a:off x="9592680" y="6127926"/>
              <a:ext cx="360" cy="360"/>
            </p14:xfrm>
          </p:contentPart>
        </mc:Choice>
        <mc:Fallback xmlns="">
          <p:pic>
            <p:nvPicPr>
              <p:cNvPr id="9" name="Ink 8">
                <a:extLst>
                  <a:ext uri="{FF2B5EF4-FFF2-40B4-BE49-F238E27FC236}">
                    <a16:creationId xmlns:a16="http://schemas.microsoft.com/office/drawing/2014/main" id="{96509411-0B3A-4126-BF88-1DBF8F408E00}"/>
                  </a:ext>
                </a:extLst>
              </p:cNvPr>
              <p:cNvPicPr/>
              <p:nvPr/>
            </p:nvPicPr>
            <p:blipFill>
              <a:blip r:embed="rId4"/>
              <a:stretch>
                <a:fillRect/>
              </a:stretch>
            </p:blipFill>
            <p:spPr>
              <a:xfrm>
                <a:off x="9575040" y="6109926"/>
                <a:ext cx="36000" cy="36000"/>
              </a:xfrm>
              <a:prstGeom prst="rect">
                <a:avLst/>
              </a:prstGeom>
            </p:spPr>
          </p:pic>
        </mc:Fallback>
      </mc:AlternateContent>
      <p:grpSp>
        <p:nvGrpSpPr>
          <p:cNvPr id="12" name="Group 11">
            <a:extLst>
              <a:ext uri="{FF2B5EF4-FFF2-40B4-BE49-F238E27FC236}">
                <a16:creationId xmlns:a16="http://schemas.microsoft.com/office/drawing/2014/main" id="{54A61954-BD0A-4CFC-BB1A-F1AD4B2866B1}"/>
              </a:ext>
            </a:extLst>
          </p:cNvPr>
          <p:cNvGrpSpPr/>
          <p:nvPr/>
        </p:nvGrpSpPr>
        <p:grpSpPr>
          <a:xfrm>
            <a:off x="3496800" y="2165046"/>
            <a:ext cx="360" cy="360"/>
            <a:chOff x="3496800" y="2165046"/>
            <a:chExt cx="360" cy="3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397FA3C-C756-4835-B7EF-A4A549CAE349}"/>
                    </a:ext>
                  </a:extLst>
                </p14:cNvPr>
                <p14:cNvContentPartPr/>
                <p14:nvPr/>
              </p14:nvContentPartPr>
              <p14:xfrm>
                <a:off x="3496800" y="2165046"/>
                <a:ext cx="360" cy="360"/>
              </p14:xfrm>
            </p:contentPart>
          </mc:Choice>
          <mc:Fallback xmlns="">
            <p:pic>
              <p:nvPicPr>
                <p:cNvPr id="10" name="Ink 9">
                  <a:extLst>
                    <a:ext uri="{FF2B5EF4-FFF2-40B4-BE49-F238E27FC236}">
                      <a16:creationId xmlns:a16="http://schemas.microsoft.com/office/drawing/2014/main" id="{7397FA3C-C756-4835-B7EF-A4A549CAE349}"/>
                    </a:ext>
                  </a:extLst>
                </p:cNvPr>
                <p:cNvPicPr/>
                <p:nvPr/>
              </p:nvPicPr>
              <p:blipFill>
                <a:blip r:embed="rId4"/>
                <a:stretch>
                  <a:fillRect/>
                </a:stretch>
              </p:blipFill>
              <p:spPr>
                <a:xfrm>
                  <a:off x="3479160" y="21470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F2116EB-2E30-40D9-8838-EC535AAF1D48}"/>
                    </a:ext>
                  </a:extLst>
                </p14:cNvPr>
                <p14:cNvContentPartPr/>
                <p14:nvPr/>
              </p14:nvContentPartPr>
              <p14:xfrm>
                <a:off x="3496800" y="2165046"/>
                <a:ext cx="360" cy="360"/>
              </p14:xfrm>
            </p:contentPart>
          </mc:Choice>
          <mc:Fallback xmlns="">
            <p:pic>
              <p:nvPicPr>
                <p:cNvPr id="11" name="Ink 10">
                  <a:extLst>
                    <a:ext uri="{FF2B5EF4-FFF2-40B4-BE49-F238E27FC236}">
                      <a16:creationId xmlns:a16="http://schemas.microsoft.com/office/drawing/2014/main" id="{5F2116EB-2E30-40D9-8838-EC535AAF1D48}"/>
                    </a:ext>
                  </a:extLst>
                </p:cNvPr>
                <p:cNvPicPr/>
                <p:nvPr/>
              </p:nvPicPr>
              <p:blipFill>
                <a:blip r:embed="rId4"/>
                <a:stretch>
                  <a:fillRect/>
                </a:stretch>
              </p:blipFill>
              <p:spPr>
                <a:xfrm>
                  <a:off x="3479160" y="2147046"/>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659CADF8-36BB-4010-A041-EA6B161B7C11}"/>
                  </a:ext>
                </a:extLst>
              </p14:cNvPr>
              <p14:cNvContentPartPr/>
              <p14:nvPr/>
            </p14:nvContentPartPr>
            <p14:xfrm>
              <a:off x="3897480" y="5966804"/>
              <a:ext cx="360" cy="360"/>
            </p14:xfrm>
          </p:contentPart>
        </mc:Choice>
        <mc:Fallback xmlns="">
          <p:pic>
            <p:nvPicPr>
              <p:cNvPr id="13" name="Ink 12">
                <a:extLst>
                  <a:ext uri="{FF2B5EF4-FFF2-40B4-BE49-F238E27FC236}">
                    <a16:creationId xmlns:a16="http://schemas.microsoft.com/office/drawing/2014/main" id="{659CADF8-36BB-4010-A041-EA6B161B7C11}"/>
                  </a:ext>
                </a:extLst>
              </p:cNvPr>
              <p:cNvPicPr/>
              <p:nvPr/>
            </p:nvPicPr>
            <p:blipFill>
              <a:blip r:embed="rId4"/>
              <a:stretch>
                <a:fillRect/>
              </a:stretch>
            </p:blipFill>
            <p:spPr>
              <a:xfrm>
                <a:off x="3879840" y="5949164"/>
                <a:ext cx="36000" cy="36000"/>
              </a:xfrm>
              <a:prstGeom prst="rect">
                <a:avLst/>
              </a:prstGeom>
            </p:spPr>
          </p:pic>
        </mc:Fallback>
      </mc:AlternateContent>
      <p:grpSp>
        <p:nvGrpSpPr>
          <p:cNvPr id="16" name="Group 15">
            <a:extLst>
              <a:ext uri="{FF2B5EF4-FFF2-40B4-BE49-F238E27FC236}">
                <a16:creationId xmlns:a16="http://schemas.microsoft.com/office/drawing/2014/main" id="{010F0305-6EB2-40B4-97B8-8595659703A3}"/>
              </a:ext>
            </a:extLst>
          </p:cNvPr>
          <p:cNvGrpSpPr/>
          <p:nvPr/>
        </p:nvGrpSpPr>
        <p:grpSpPr>
          <a:xfrm>
            <a:off x="2582400" y="6079844"/>
            <a:ext cx="360" cy="360"/>
            <a:chOff x="2582400" y="6079844"/>
            <a:chExt cx="360" cy="360"/>
          </a:xfrm>
        </p:grpSpPr>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4AD320DB-9050-4F39-8545-8CE8749995AF}"/>
                    </a:ext>
                  </a:extLst>
                </p14:cNvPr>
                <p14:cNvContentPartPr/>
                <p14:nvPr/>
              </p14:nvContentPartPr>
              <p14:xfrm>
                <a:off x="2582400" y="6079844"/>
                <a:ext cx="360" cy="360"/>
              </p14:xfrm>
            </p:contentPart>
          </mc:Choice>
          <mc:Fallback xmlns="">
            <p:pic>
              <p:nvPicPr>
                <p:cNvPr id="14" name="Ink 13">
                  <a:extLst>
                    <a:ext uri="{FF2B5EF4-FFF2-40B4-BE49-F238E27FC236}">
                      <a16:creationId xmlns:a16="http://schemas.microsoft.com/office/drawing/2014/main" id="{4AD320DB-9050-4F39-8545-8CE8749995AF}"/>
                    </a:ext>
                  </a:extLst>
                </p:cNvPr>
                <p:cNvPicPr/>
                <p:nvPr/>
              </p:nvPicPr>
              <p:blipFill>
                <a:blip r:embed="rId4"/>
                <a:stretch>
                  <a:fillRect/>
                </a:stretch>
              </p:blipFill>
              <p:spPr>
                <a:xfrm>
                  <a:off x="2564760" y="606184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FFF53D19-CB1C-49B5-98B9-AAB5EF878FDC}"/>
                    </a:ext>
                  </a:extLst>
                </p14:cNvPr>
                <p14:cNvContentPartPr/>
                <p14:nvPr/>
              </p14:nvContentPartPr>
              <p14:xfrm>
                <a:off x="2582400" y="6079844"/>
                <a:ext cx="360" cy="360"/>
              </p14:xfrm>
            </p:contentPart>
          </mc:Choice>
          <mc:Fallback xmlns="">
            <p:pic>
              <p:nvPicPr>
                <p:cNvPr id="15" name="Ink 14">
                  <a:extLst>
                    <a:ext uri="{FF2B5EF4-FFF2-40B4-BE49-F238E27FC236}">
                      <a16:creationId xmlns:a16="http://schemas.microsoft.com/office/drawing/2014/main" id="{FFF53D19-CB1C-49B5-98B9-AAB5EF878FDC}"/>
                    </a:ext>
                  </a:extLst>
                </p:cNvPr>
                <p:cNvPicPr/>
                <p:nvPr/>
              </p:nvPicPr>
              <p:blipFill>
                <a:blip r:embed="rId4"/>
                <a:stretch>
                  <a:fillRect/>
                </a:stretch>
              </p:blipFill>
              <p:spPr>
                <a:xfrm>
                  <a:off x="2564760" y="6061844"/>
                  <a:ext cx="36000" cy="36000"/>
                </a:xfrm>
                <a:prstGeom prst="rect">
                  <a:avLst/>
                </a:prstGeom>
              </p:spPr>
            </p:pic>
          </mc:Fallback>
        </mc:AlternateContent>
      </p:grpSp>
      <p:grpSp>
        <p:nvGrpSpPr>
          <p:cNvPr id="19" name="Group 18">
            <a:extLst>
              <a:ext uri="{FF2B5EF4-FFF2-40B4-BE49-F238E27FC236}">
                <a16:creationId xmlns:a16="http://schemas.microsoft.com/office/drawing/2014/main" id="{BCD8078C-1ED8-45FC-9272-78AB460F2200}"/>
              </a:ext>
            </a:extLst>
          </p:cNvPr>
          <p:cNvGrpSpPr/>
          <p:nvPr/>
        </p:nvGrpSpPr>
        <p:grpSpPr>
          <a:xfrm>
            <a:off x="11245080" y="6143564"/>
            <a:ext cx="360" cy="360"/>
            <a:chOff x="11245080" y="6143564"/>
            <a:chExt cx="360" cy="360"/>
          </a:xfrm>
        </p:grpSpPr>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8AB026C2-AB7A-4389-B9CC-B4185F367654}"/>
                    </a:ext>
                  </a:extLst>
                </p14:cNvPr>
                <p14:cNvContentPartPr/>
                <p14:nvPr/>
              </p14:nvContentPartPr>
              <p14:xfrm>
                <a:off x="11245080" y="6143564"/>
                <a:ext cx="360" cy="360"/>
              </p14:xfrm>
            </p:contentPart>
          </mc:Choice>
          <mc:Fallback xmlns="">
            <p:pic>
              <p:nvPicPr>
                <p:cNvPr id="17" name="Ink 16">
                  <a:extLst>
                    <a:ext uri="{FF2B5EF4-FFF2-40B4-BE49-F238E27FC236}">
                      <a16:creationId xmlns:a16="http://schemas.microsoft.com/office/drawing/2014/main" id="{8AB026C2-AB7A-4389-B9CC-B4185F367654}"/>
                    </a:ext>
                  </a:extLst>
                </p:cNvPr>
                <p:cNvPicPr/>
                <p:nvPr/>
              </p:nvPicPr>
              <p:blipFill>
                <a:blip r:embed="rId4"/>
                <a:stretch>
                  <a:fillRect/>
                </a:stretch>
              </p:blipFill>
              <p:spPr>
                <a:xfrm>
                  <a:off x="11227080" y="612556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FC2D95FF-91D5-4194-A569-673E3AC07B68}"/>
                    </a:ext>
                  </a:extLst>
                </p14:cNvPr>
                <p14:cNvContentPartPr/>
                <p14:nvPr/>
              </p14:nvContentPartPr>
              <p14:xfrm>
                <a:off x="11245080" y="6143564"/>
                <a:ext cx="360" cy="360"/>
              </p14:xfrm>
            </p:contentPart>
          </mc:Choice>
          <mc:Fallback xmlns="">
            <p:pic>
              <p:nvPicPr>
                <p:cNvPr id="18" name="Ink 17">
                  <a:extLst>
                    <a:ext uri="{FF2B5EF4-FFF2-40B4-BE49-F238E27FC236}">
                      <a16:creationId xmlns:a16="http://schemas.microsoft.com/office/drawing/2014/main" id="{FC2D95FF-91D5-4194-A569-673E3AC07B68}"/>
                    </a:ext>
                  </a:extLst>
                </p:cNvPr>
                <p:cNvPicPr/>
                <p:nvPr/>
              </p:nvPicPr>
              <p:blipFill>
                <a:blip r:embed="rId4"/>
                <a:stretch>
                  <a:fillRect/>
                </a:stretch>
              </p:blipFill>
              <p:spPr>
                <a:xfrm>
                  <a:off x="11227080" y="6125564"/>
                  <a:ext cx="36000" cy="36000"/>
                </a:xfrm>
                <a:prstGeom prst="rect">
                  <a:avLst/>
                </a:prstGeom>
              </p:spPr>
            </p:pic>
          </mc:Fallback>
        </mc:AlternateContent>
      </p:grpSp>
    </p:spTree>
    <p:extLst>
      <p:ext uri="{BB962C8B-B14F-4D97-AF65-F5344CB8AC3E}">
        <p14:creationId xmlns:p14="http://schemas.microsoft.com/office/powerpoint/2010/main" val="45700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2" y="-10921"/>
            <a:ext cx="11886293"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Q-8. Please rate your level of agreement with the following statements. </a:t>
            </a:r>
          </a:p>
          <a:p>
            <a:r>
              <a:rPr lang="en-US" sz="2400" b="1" dirty="0">
                <a:latin typeface="Arial" panose="020B0604020202020204" pitchFamily="34" charset="0"/>
                <a:cs typeface="Arial" panose="020B0604020202020204" pitchFamily="34" charset="0"/>
              </a:rPr>
              <a:t>(1=Strongly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152852" y="1387756"/>
          <a:ext cx="11580583" cy="4267200"/>
        </p:xfrm>
        <a:graphic>
          <a:graphicData uri="http://schemas.openxmlformats.org/drawingml/2006/table">
            <a:tbl>
              <a:tblPr firstRow="1" bandRow="1">
                <a:tableStyleId>{5C22544A-7EE6-4342-B048-85BDC9FD1C3A}</a:tableStyleId>
              </a:tblPr>
              <a:tblGrid>
                <a:gridCol w="913492">
                  <a:extLst>
                    <a:ext uri="{9D8B030D-6E8A-4147-A177-3AD203B41FA5}">
                      <a16:colId xmlns:a16="http://schemas.microsoft.com/office/drawing/2014/main" val="2100641239"/>
                    </a:ext>
                  </a:extLst>
                </a:gridCol>
                <a:gridCol w="5164571">
                  <a:extLst>
                    <a:ext uri="{9D8B030D-6E8A-4147-A177-3AD203B41FA5}">
                      <a16:colId xmlns:a16="http://schemas.microsoft.com/office/drawing/2014/main" val="3964036983"/>
                    </a:ext>
                  </a:extLst>
                </a:gridCol>
                <a:gridCol w="2182713">
                  <a:extLst>
                    <a:ext uri="{9D8B030D-6E8A-4147-A177-3AD203B41FA5}">
                      <a16:colId xmlns:a16="http://schemas.microsoft.com/office/drawing/2014/main" val="3502342836"/>
                    </a:ext>
                  </a:extLst>
                </a:gridCol>
                <a:gridCol w="3319807">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Traffic on Route 589 is a concern</a:t>
                      </a:r>
                    </a:p>
                  </a:txBody>
                  <a:tcPr/>
                </a:tc>
                <a:tc>
                  <a:txBody>
                    <a:bodyPr/>
                    <a:lstStyle/>
                    <a:p>
                      <a:pPr algn="ctr"/>
                      <a:r>
                        <a:rPr lang="en-US" sz="2800" b="1" dirty="0">
                          <a:latin typeface="Arial" panose="020B0604020202020204" pitchFamily="34" charset="0"/>
                          <a:cs typeface="Arial" panose="020B0604020202020204" pitchFamily="34" charset="0"/>
                        </a:rPr>
                        <a:t>3.81</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62.5</a:t>
                      </a:r>
                    </a:p>
                  </a:txBody>
                  <a:tcPr>
                    <a:solidFill>
                      <a:srgbClr val="00B05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 support the use of  electronic voting for BOD &amp; Ref. </a:t>
                      </a:r>
                    </a:p>
                  </a:txBody>
                  <a:tcPr/>
                </a:tc>
                <a:tc>
                  <a:txBody>
                    <a:bodyPr/>
                    <a:lstStyle/>
                    <a:p>
                      <a:pPr algn="ctr"/>
                      <a:r>
                        <a:rPr lang="en-US" sz="2800" b="1" dirty="0">
                          <a:latin typeface="Arial" panose="020B0604020202020204" pitchFamily="34" charset="0"/>
                          <a:cs typeface="Arial" panose="020B0604020202020204" pitchFamily="34" charset="0"/>
                        </a:rPr>
                        <a:t>3.75</a:t>
                      </a:r>
                    </a:p>
                  </a:txBody>
                  <a:tcPr>
                    <a:solidFill>
                      <a:srgbClr val="00B050"/>
                    </a:solidFill>
                  </a:tcPr>
                </a:tc>
                <a:tc>
                  <a:txBody>
                    <a:bodyPr/>
                    <a:lstStyle/>
                    <a:p>
                      <a:pPr algn="ctr"/>
                      <a:r>
                        <a:rPr lang="en-US" sz="2800" b="1" dirty="0">
                          <a:latin typeface="Arial" panose="020B0604020202020204" pitchFamily="34" charset="0"/>
                          <a:cs typeface="Arial" panose="020B0604020202020204" pitchFamily="34" charset="0"/>
                        </a:rPr>
                        <a:t>64.7</a:t>
                      </a:r>
                    </a:p>
                  </a:txBody>
                  <a:tcPr>
                    <a:solidFill>
                      <a:srgbClr val="00B05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l"/>
                      <a:r>
                        <a:rPr lang="en-US" sz="2000" b="1" dirty="0">
                          <a:latin typeface="Arial" panose="020B0604020202020204" pitchFamily="34" charset="0"/>
                          <a:cs typeface="Arial" panose="020B0604020202020204" pitchFamily="34" charset="0"/>
                        </a:rPr>
                        <a:t>The premium paid for non-resident use of amenities is too low</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56.6</a:t>
                      </a:r>
                    </a:p>
                  </a:txBody>
                  <a:tcPr>
                    <a:solidFill>
                      <a:srgbClr val="FFFF00"/>
                    </a:solidFill>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58.7</a:t>
                      </a:r>
                    </a:p>
                  </a:txBody>
                  <a:tcPr>
                    <a:solidFill>
                      <a:srgbClr val="FFFF00"/>
                    </a:solidFill>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 would support an increased enforcement of covenants &amp; regulations</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54.6</a:t>
                      </a:r>
                    </a:p>
                  </a:txBody>
                  <a:tcPr>
                    <a:solidFill>
                      <a:srgbClr val="FFFF00"/>
                    </a:solidFill>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9" name="TextBox 8">
            <a:extLst>
              <a:ext uri="{FF2B5EF4-FFF2-40B4-BE49-F238E27FC236}">
                <a16:creationId xmlns:a16="http://schemas.microsoft.com/office/drawing/2014/main" id="{B54479EC-A7B9-410A-8670-BA424F690EB4}"/>
              </a:ext>
            </a:extLst>
          </p:cNvPr>
          <p:cNvSpPr txBox="1"/>
          <p:nvPr/>
        </p:nvSpPr>
        <p:spPr>
          <a:xfrm>
            <a:off x="685197" y="5587621"/>
            <a:ext cx="10515892" cy="830997"/>
          </a:xfrm>
          <a:prstGeom prst="rect">
            <a:avLst/>
          </a:prstGeom>
          <a:noFill/>
        </p:spPr>
        <p:txBody>
          <a:bodyPr wrap="none" rtlCol="0">
            <a:spAutoFit/>
          </a:bodyPr>
          <a:lstStyle/>
          <a:p>
            <a:pPr algn="ctr"/>
            <a:r>
              <a:rPr lang="en-US" sz="2400" dirty="0">
                <a:latin typeface="Arial Black" panose="020B0A04020102020204" pitchFamily="34" charset="0"/>
              </a:rPr>
              <a:t>Owners Sightly Agree That Traffic on 589 is a Major Concern </a:t>
            </a:r>
          </a:p>
          <a:p>
            <a:pPr algn="ctr"/>
            <a:r>
              <a:rPr lang="en-US" sz="2400" dirty="0">
                <a:latin typeface="Arial Black" panose="020B0A04020102020204" pitchFamily="34" charset="0"/>
              </a:rPr>
              <a:t>&amp; 64.7% Slightly or Strongly Support Electronic voting</a:t>
            </a:r>
          </a:p>
        </p:txBody>
      </p:sp>
    </p:spTree>
    <p:extLst>
      <p:ext uri="{BB962C8B-B14F-4D97-AF65-F5344CB8AC3E}">
        <p14:creationId xmlns:p14="http://schemas.microsoft.com/office/powerpoint/2010/main" val="144891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0" y="69964"/>
            <a:ext cx="12192002"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Q-8. Please rate your level of agreement with the following statements. (1=Strongly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152852" y="1387756"/>
          <a:ext cx="11580583" cy="2225040"/>
        </p:xfrm>
        <a:graphic>
          <a:graphicData uri="http://schemas.openxmlformats.org/drawingml/2006/table">
            <a:tbl>
              <a:tblPr firstRow="1" bandRow="1">
                <a:tableStyleId>{5C22544A-7EE6-4342-B048-85BDC9FD1C3A}</a:tableStyleId>
              </a:tblPr>
              <a:tblGrid>
                <a:gridCol w="913492">
                  <a:extLst>
                    <a:ext uri="{9D8B030D-6E8A-4147-A177-3AD203B41FA5}">
                      <a16:colId xmlns:a16="http://schemas.microsoft.com/office/drawing/2014/main" val="2100641239"/>
                    </a:ext>
                  </a:extLst>
                </a:gridCol>
                <a:gridCol w="5164571">
                  <a:extLst>
                    <a:ext uri="{9D8B030D-6E8A-4147-A177-3AD203B41FA5}">
                      <a16:colId xmlns:a16="http://schemas.microsoft.com/office/drawing/2014/main" val="3964036983"/>
                    </a:ext>
                  </a:extLst>
                </a:gridCol>
                <a:gridCol w="2182713">
                  <a:extLst>
                    <a:ext uri="{9D8B030D-6E8A-4147-A177-3AD203B41FA5}">
                      <a16:colId xmlns:a16="http://schemas.microsoft.com/office/drawing/2014/main" val="3502342836"/>
                    </a:ext>
                  </a:extLst>
                </a:gridCol>
                <a:gridCol w="3319807">
                  <a:extLst>
                    <a:ext uri="{9D8B030D-6E8A-4147-A177-3AD203B41FA5}">
                      <a16:colId xmlns:a16="http://schemas.microsoft.com/office/drawing/2014/main" val="3626576853"/>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Weighted Average</a:t>
                      </a:r>
                    </a:p>
                  </a:txBody>
                  <a:tcPr/>
                </a:tc>
                <a:tc>
                  <a:txBody>
                    <a:bodyPr/>
                    <a:lstStyle/>
                    <a:p>
                      <a:pPr algn="ctr"/>
                      <a:r>
                        <a:rPr lang="en-US" sz="2400" dirty="0"/>
                        <a:t>% Slightly or </a:t>
                      </a:r>
                    </a:p>
                    <a:p>
                      <a:pPr algn="ctr"/>
                      <a:r>
                        <a:rPr lang="en-US" sz="2400" dirty="0"/>
                        <a:t>Strongly Agree</a:t>
                      </a:r>
                    </a:p>
                  </a:txBody>
                  <a:tcPr/>
                </a:tc>
                <a:extLst>
                  <a:ext uri="{0D108BD9-81ED-4DB2-BD59-A6C34878D82A}">
                    <a16:rowId xmlns:a16="http://schemas.microsoft.com/office/drawing/2014/main" val="23448595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solidFill>
                      <a:schemeClr val="bg1"/>
                    </a:solidFill>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3.62</a:t>
                      </a:r>
                    </a:p>
                  </a:txBody>
                  <a:tcPr>
                    <a:solidFill>
                      <a:srgbClr val="00B050"/>
                    </a:solidFill>
                  </a:tcPr>
                </a:tc>
                <a:tc>
                  <a:txBody>
                    <a:bodyPr/>
                    <a:lstStyle/>
                    <a:p>
                      <a:pPr algn="ctr"/>
                      <a:r>
                        <a:rPr lang="en-US" sz="2000" b="1" dirty="0">
                          <a:latin typeface="Arial" panose="020B0604020202020204" pitchFamily="34" charset="0"/>
                          <a:cs typeface="Arial" panose="020B0604020202020204" pitchFamily="34" charset="0"/>
                        </a:rPr>
                        <a:t>58.7</a:t>
                      </a:r>
                    </a:p>
                  </a:txBody>
                  <a:tcPr>
                    <a:solidFill>
                      <a:srgbClr val="FFFF00"/>
                    </a:solidFill>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9</a:t>
                      </a:r>
                    </a:p>
                  </a:txBody>
                  <a:tcPr>
                    <a:solidFill>
                      <a:schemeClr val="bg1"/>
                    </a:solidFill>
                  </a:tcPr>
                </a:tc>
                <a:tc>
                  <a:txBody>
                    <a:bodyPr/>
                    <a:lstStyle/>
                    <a:p>
                      <a:pPr algn="l"/>
                      <a:r>
                        <a:rPr lang="en-US" sz="2000" b="1" dirty="0">
                          <a:latin typeface="Arial" panose="020B0604020202020204" pitchFamily="34" charset="0"/>
                          <a:cs typeface="Arial" panose="020B0604020202020204" pitchFamily="34" charset="0"/>
                        </a:rPr>
                        <a:t>Ocean Pines should invest in new amenities</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3.03</a:t>
                      </a:r>
                    </a:p>
                  </a:txBody>
                  <a:tcPr>
                    <a:solidFill>
                      <a:srgbClr val="FFFF00"/>
                    </a:solidFill>
                  </a:tcPr>
                </a:tc>
                <a:tc>
                  <a:txBody>
                    <a:bodyPr/>
                    <a:lstStyle/>
                    <a:p>
                      <a:pPr algn="ctr"/>
                      <a:r>
                        <a:rPr lang="en-US" sz="2000" b="1" dirty="0">
                          <a:latin typeface="Arial" panose="020B0604020202020204" pitchFamily="34" charset="0"/>
                          <a:cs typeface="Arial" panose="020B0604020202020204" pitchFamily="34" charset="0"/>
                        </a:rPr>
                        <a:t>35.7</a:t>
                      </a:r>
                    </a:p>
                  </a:txBody>
                  <a:tcPr>
                    <a:solidFill>
                      <a:srgbClr val="FFFF00"/>
                    </a:solidFill>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464457" y="6509401"/>
            <a:ext cx="3673763"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7" name="TextBox 6">
            <a:extLst>
              <a:ext uri="{FF2B5EF4-FFF2-40B4-BE49-F238E27FC236}">
                <a16:creationId xmlns:a16="http://schemas.microsoft.com/office/drawing/2014/main" id="{A947585B-E26C-4804-B2F4-730616F3BC96}"/>
              </a:ext>
            </a:extLst>
          </p:cNvPr>
          <p:cNvSpPr txBox="1"/>
          <p:nvPr/>
        </p:nvSpPr>
        <p:spPr>
          <a:xfrm>
            <a:off x="116258" y="4515089"/>
            <a:ext cx="12075742"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Conclusion: There was higher positive support for investing in current amenities </a:t>
            </a:r>
          </a:p>
          <a:p>
            <a:pPr algn="ctr"/>
            <a:r>
              <a:rPr lang="en-US" sz="2400" b="1" dirty="0">
                <a:latin typeface="Arial" panose="020B0604020202020204" pitchFamily="34" charset="0"/>
                <a:cs typeface="Arial" panose="020B0604020202020204" pitchFamily="34" charset="0"/>
              </a:rPr>
              <a:t>compared to investing in new ameniti</a:t>
            </a:r>
            <a:r>
              <a:rPr lang="en-US" sz="2400" dirty="0">
                <a:latin typeface="Arial Black" panose="020B0A04020102020204" pitchFamily="34" charset="0"/>
              </a:rPr>
              <a:t>es</a:t>
            </a:r>
          </a:p>
        </p:txBody>
      </p:sp>
    </p:spTree>
    <p:extLst>
      <p:ext uri="{BB962C8B-B14F-4D97-AF65-F5344CB8AC3E}">
        <p14:creationId xmlns:p14="http://schemas.microsoft.com/office/powerpoint/2010/main" val="23487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8079-1011-4CF4-8E53-63F957670AF8}"/>
              </a:ext>
            </a:extLst>
          </p:cNvPr>
          <p:cNvSpPr txBox="1">
            <a:spLocks/>
          </p:cNvSpPr>
          <p:nvPr/>
        </p:nvSpPr>
        <p:spPr>
          <a:xfrm>
            <a:off x="224216" y="0"/>
            <a:ext cx="10311268"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b="1" dirty="0">
                <a:latin typeface="Arial" panose="020B0604020202020204" pitchFamily="34" charset="0"/>
                <a:cs typeface="Arial" panose="020B0604020202020204" pitchFamily="34" charset="0"/>
              </a:rPr>
              <a:t>New or Improved Amenities and Services</a:t>
            </a:r>
            <a:br>
              <a:rPr lang="en-US" sz="40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Q-10. Please rate your interest in the following possible new and/or improved amenities or services. (1=Not Interested at All; 5=Extremely Interested)</a:t>
            </a:r>
            <a:endParaRPr lang="en-US"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C6C884-525F-451F-802C-357A9E1816B2}"/>
              </a:ext>
            </a:extLst>
          </p:cNvPr>
          <p:cNvSpPr txBox="1"/>
          <p:nvPr/>
        </p:nvSpPr>
        <p:spPr>
          <a:xfrm>
            <a:off x="1575023" y="4163954"/>
            <a:ext cx="8878969" cy="2246769"/>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Results were similar across demographics:</a:t>
            </a:r>
          </a:p>
          <a:p>
            <a:pPr algn="ctr"/>
            <a:r>
              <a:rPr lang="en-US" sz="2800" dirty="0">
                <a:latin typeface="Arial Black" panose="020B0A04020102020204" pitchFamily="34" charset="0"/>
                <a:cs typeface="Arial" panose="020B0604020202020204" pitchFamily="34" charset="0"/>
              </a:rPr>
              <a:t> Only Lukewarm Interest for any </a:t>
            </a:r>
          </a:p>
          <a:p>
            <a:pPr algn="ctr"/>
            <a:r>
              <a:rPr lang="en-US" sz="2800" dirty="0">
                <a:latin typeface="Arial Black" panose="020B0A04020102020204" pitchFamily="34" charset="0"/>
                <a:cs typeface="Arial" panose="020B0604020202020204" pitchFamily="34" charset="0"/>
              </a:rPr>
              <a:t>New/Improved Amenities or Services.  </a:t>
            </a:r>
          </a:p>
          <a:p>
            <a:pPr algn="ctr"/>
            <a:r>
              <a:rPr lang="en-US" sz="2800" dirty="0">
                <a:latin typeface="Arial Black" panose="020B0A04020102020204" pitchFamily="34" charset="0"/>
                <a:cs typeface="Arial" panose="020B0604020202020204" pitchFamily="34" charset="0"/>
              </a:rPr>
              <a:t>Top 3 Were Improved Walking &amp; Bike Paths, </a:t>
            </a:r>
          </a:p>
          <a:p>
            <a:pPr algn="ctr"/>
            <a:r>
              <a:rPr lang="en-US" sz="2800" dirty="0">
                <a:latin typeface="Arial Black" panose="020B0A04020102020204" pitchFamily="34" charset="0"/>
                <a:cs typeface="Arial" panose="020B0604020202020204" pitchFamily="34" charset="0"/>
              </a:rPr>
              <a:t>Fitness Center and Improved Street Lighting</a:t>
            </a:r>
          </a:p>
        </p:txBody>
      </p:sp>
      <p:graphicFrame>
        <p:nvGraphicFramePr>
          <p:cNvPr id="4" name="Table 4">
            <a:extLst>
              <a:ext uri="{FF2B5EF4-FFF2-40B4-BE49-F238E27FC236}">
                <a16:creationId xmlns:a16="http://schemas.microsoft.com/office/drawing/2014/main" id="{F8D6901B-BBA6-49D6-9F2C-8A3130974205}"/>
              </a:ext>
            </a:extLst>
          </p:cNvPr>
          <p:cNvGraphicFramePr>
            <a:graphicFrameLocks noGrp="1"/>
          </p:cNvGraphicFramePr>
          <p:nvPr/>
        </p:nvGraphicFramePr>
        <p:xfrm>
          <a:off x="224216" y="1302783"/>
          <a:ext cx="11580584" cy="3230880"/>
        </p:xfrm>
        <a:graphic>
          <a:graphicData uri="http://schemas.openxmlformats.org/drawingml/2006/table">
            <a:tbl>
              <a:tblPr firstRow="1" bandRow="1">
                <a:tableStyleId>{5C22544A-7EE6-4342-B048-85BDC9FD1C3A}</a:tableStyleId>
              </a:tblPr>
              <a:tblGrid>
                <a:gridCol w="814056">
                  <a:extLst>
                    <a:ext uri="{9D8B030D-6E8A-4147-A177-3AD203B41FA5}">
                      <a16:colId xmlns:a16="http://schemas.microsoft.com/office/drawing/2014/main" val="2100641239"/>
                    </a:ext>
                  </a:extLst>
                </a:gridCol>
                <a:gridCol w="2507969">
                  <a:extLst>
                    <a:ext uri="{9D8B030D-6E8A-4147-A177-3AD203B41FA5}">
                      <a16:colId xmlns:a16="http://schemas.microsoft.com/office/drawing/2014/main" val="3964036983"/>
                    </a:ext>
                  </a:extLst>
                </a:gridCol>
                <a:gridCol w="1412675">
                  <a:extLst>
                    <a:ext uri="{9D8B030D-6E8A-4147-A177-3AD203B41FA5}">
                      <a16:colId xmlns:a16="http://schemas.microsoft.com/office/drawing/2014/main" val="3502342836"/>
                    </a:ext>
                  </a:extLst>
                </a:gridCol>
                <a:gridCol w="1711471">
                  <a:extLst>
                    <a:ext uri="{9D8B030D-6E8A-4147-A177-3AD203B41FA5}">
                      <a16:colId xmlns:a16="http://schemas.microsoft.com/office/drawing/2014/main" val="3253788706"/>
                    </a:ext>
                  </a:extLst>
                </a:gridCol>
                <a:gridCol w="1711471">
                  <a:extLst>
                    <a:ext uri="{9D8B030D-6E8A-4147-A177-3AD203B41FA5}">
                      <a16:colId xmlns:a16="http://schemas.microsoft.com/office/drawing/2014/main" val="2303724911"/>
                    </a:ext>
                  </a:extLst>
                </a:gridCol>
                <a:gridCol w="1711471">
                  <a:extLst>
                    <a:ext uri="{9D8B030D-6E8A-4147-A177-3AD203B41FA5}">
                      <a16:colId xmlns:a16="http://schemas.microsoft.com/office/drawing/2014/main" val="4164579911"/>
                    </a:ext>
                  </a:extLst>
                </a:gridCol>
                <a:gridCol w="1711471">
                  <a:extLst>
                    <a:ext uri="{9D8B030D-6E8A-4147-A177-3AD203B41FA5}">
                      <a16:colId xmlns:a16="http://schemas.microsoft.com/office/drawing/2014/main" val="1749594298"/>
                    </a:ext>
                  </a:extLst>
                </a:gridCol>
              </a:tblGrid>
              <a:tr h="212340">
                <a:tc>
                  <a:txBody>
                    <a:bodyPr/>
                    <a:lstStyle/>
                    <a:p>
                      <a:pPr algn="ctr"/>
                      <a:r>
                        <a:rPr lang="en-US" sz="2000" dirty="0"/>
                        <a:t>Rank</a:t>
                      </a:r>
                    </a:p>
                  </a:txBody>
                  <a:tcPr/>
                </a:tc>
                <a:tc>
                  <a:txBody>
                    <a:bodyPr/>
                    <a:lstStyle/>
                    <a:p>
                      <a:pPr algn="ctr"/>
                      <a:r>
                        <a:rPr lang="en-US" sz="2000" dirty="0"/>
                        <a:t>New/Improved Amenity or Service</a:t>
                      </a:r>
                    </a:p>
                  </a:txBody>
                  <a:tcPr/>
                </a:tc>
                <a:tc>
                  <a:txBody>
                    <a:bodyPr/>
                    <a:lstStyle/>
                    <a:p>
                      <a:pPr algn="ctr"/>
                      <a:r>
                        <a:rPr lang="en-US" sz="2000" dirty="0"/>
                        <a:t>Total</a:t>
                      </a:r>
                    </a:p>
                  </a:txBody>
                  <a:tcPr/>
                </a:tc>
                <a:tc>
                  <a:txBody>
                    <a:bodyPr/>
                    <a:lstStyle/>
                    <a:p>
                      <a:pPr algn="ctr"/>
                      <a:r>
                        <a:rPr lang="en-US" sz="2000" dirty="0"/>
                        <a:t>Full Time</a:t>
                      </a:r>
                    </a:p>
                  </a:txBody>
                  <a:tcPr/>
                </a:tc>
                <a:tc>
                  <a:txBody>
                    <a:bodyPr/>
                    <a:lstStyle/>
                    <a:p>
                      <a:pPr algn="ctr"/>
                      <a:r>
                        <a:rPr lang="en-US" sz="2000" dirty="0"/>
                        <a:t>Part Time</a:t>
                      </a:r>
                    </a:p>
                  </a:txBody>
                  <a:tcPr/>
                </a:tc>
                <a:tc>
                  <a:txBody>
                    <a:bodyPr/>
                    <a:lstStyle/>
                    <a:p>
                      <a:pPr algn="ctr"/>
                      <a:r>
                        <a:rPr lang="en-US" sz="2000" dirty="0"/>
                        <a:t>&lt; 50 yrs.</a:t>
                      </a:r>
                    </a:p>
                  </a:txBody>
                  <a:tcPr/>
                </a:tc>
                <a:tc>
                  <a:txBody>
                    <a:bodyPr/>
                    <a:lstStyle/>
                    <a:p>
                      <a:pPr algn="ctr"/>
                      <a:r>
                        <a:rPr lang="en-US" sz="2000" dirty="0"/>
                        <a:t>&gt; 70 Yrs.</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Improved Walking and Bike Paths</a:t>
                      </a:r>
                    </a:p>
                  </a:txBody>
                  <a:tcPr/>
                </a:tc>
                <a:tc>
                  <a:txBody>
                    <a:bodyPr/>
                    <a:lstStyle/>
                    <a:p>
                      <a:pPr algn="ctr"/>
                      <a:r>
                        <a:rPr lang="en-US" sz="2800" b="1" dirty="0">
                          <a:latin typeface="Arial" panose="020B0604020202020204" pitchFamily="34" charset="0"/>
                          <a:cs typeface="Arial" panose="020B0604020202020204" pitchFamily="34" charset="0"/>
                        </a:rPr>
                        <a:t>3.01</a:t>
                      </a:r>
                    </a:p>
                  </a:txBody>
                  <a:tcPr/>
                </a:tc>
                <a:tc>
                  <a:txBody>
                    <a:bodyPr/>
                    <a:lstStyle/>
                    <a:p>
                      <a:pPr algn="ctr"/>
                      <a:r>
                        <a:rPr lang="en-US" sz="2800" b="1" dirty="0">
                          <a:latin typeface="Arial" panose="020B0604020202020204" pitchFamily="34" charset="0"/>
                          <a:cs typeface="Arial" panose="020B0604020202020204" pitchFamily="34" charset="0"/>
                        </a:rPr>
                        <a:t>3.03</a:t>
                      </a:r>
                    </a:p>
                  </a:txBody>
                  <a:tcPr/>
                </a:tc>
                <a:tc>
                  <a:txBody>
                    <a:bodyPr/>
                    <a:lstStyle/>
                    <a:p>
                      <a:pPr algn="ctr"/>
                      <a:r>
                        <a:rPr lang="en-US" sz="2800" b="1" dirty="0">
                          <a:latin typeface="Arial" panose="020B0604020202020204" pitchFamily="34" charset="0"/>
                          <a:cs typeface="Arial" panose="020B0604020202020204" pitchFamily="34" charset="0"/>
                        </a:rPr>
                        <a:t>2.99</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3.18*</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2.72</a:t>
                      </a:r>
                    </a:p>
                  </a:txBody>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Fitness Center</a:t>
                      </a:r>
                    </a:p>
                  </a:txBody>
                  <a:tcPr/>
                </a:tc>
                <a:tc>
                  <a:txBody>
                    <a:bodyPr/>
                    <a:lstStyle/>
                    <a:p>
                      <a:pPr algn="ctr"/>
                      <a:r>
                        <a:rPr lang="en-US" sz="2800" b="1" dirty="0">
                          <a:latin typeface="Arial" panose="020B0604020202020204" pitchFamily="34" charset="0"/>
                          <a:cs typeface="Arial" panose="020B0604020202020204" pitchFamily="34" charset="0"/>
                        </a:rPr>
                        <a:t>2.99</a:t>
                      </a:r>
                    </a:p>
                  </a:txBody>
                  <a:tcPr/>
                </a:tc>
                <a:tc>
                  <a:txBody>
                    <a:bodyPr/>
                    <a:lstStyle/>
                    <a:p>
                      <a:pPr algn="ctr"/>
                      <a:r>
                        <a:rPr lang="en-US" sz="2800" b="1" dirty="0">
                          <a:latin typeface="Arial" panose="020B0604020202020204" pitchFamily="34" charset="0"/>
                          <a:cs typeface="Arial" panose="020B0604020202020204" pitchFamily="34" charset="0"/>
                        </a:rPr>
                        <a:t>3.0</a:t>
                      </a:r>
                    </a:p>
                  </a:txBody>
                  <a:tcPr/>
                </a:tc>
                <a:tc>
                  <a:txBody>
                    <a:bodyPr/>
                    <a:lstStyle/>
                    <a:p>
                      <a:pPr algn="ctr"/>
                      <a:r>
                        <a:rPr lang="en-US" sz="2800" b="1" dirty="0">
                          <a:latin typeface="Arial" panose="020B0604020202020204" pitchFamily="34" charset="0"/>
                          <a:cs typeface="Arial" panose="020B0604020202020204" pitchFamily="34" charset="0"/>
                        </a:rPr>
                        <a:t>2.96</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3.28*</a:t>
                      </a:r>
                    </a:p>
                  </a:txBody>
                  <a:tcPr/>
                </a:tc>
                <a:tc>
                  <a:txBody>
                    <a:bodyPr/>
                    <a:lstStyle/>
                    <a:p>
                      <a:pPr algn="ctr"/>
                      <a:r>
                        <a:rPr lang="en-US" sz="2800" b="1" dirty="0">
                          <a:solidFill>
                            <a:schemeClr val="tx1"/>
                          </a:solidFill>
                          <a:latin typeface="Arial" panose="020B0604020202020204" pitchFamily="34" charset="0"/>
                          <a:cs typeface="Arial" panose="020B0604020202020204" pitchFamily="34" charset="0"/>
                        </a:rPr>
                        <a:t>2.61</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Improved Street Lighting</a:t>
                      </a:r>
                    </a:p>
                  </a:txBody>
                  <a:tcPr/>
                </a:tc>
                <a:tc>
                  <a:txBody>
                    <a:bodyPr/>
                    <a:lstStyle/>
                    <a:p>
                      <a:pPr algn="ctr"/>
                      <a:r>
                        <a:rPr lang="en-US" sz="2800" b="1" dirty="0">
                          <a:latin typeface="Arial" panose="020B0604020202020204" pitchFamily="34" charset="0"/>
                          <a:cs typeface="Arial" panose="020B0604020202020204" pitchFamily="34" charset="0"/>
                        </a:rPr>
                        <a:t>2.90</a:t>
                      </a:r>
                    </a:p>
                  </a:txBody>
                  <a:tcPr/>
                </a:tc>
                <a:tc>
                  <a:txBody>
                    <a:bodyPr/>
                    <a:lstStyle/>
                    <a:p>
                      <a:pPr algn="ctr"/>
                      <a:r>
                        <a:rPr lang="en-US" sz="2800" b="1" dirty="0">
                          <a:latin typeface="Arial" panose="020B0604020202020204" pitchFamily="34" charset="0"/>
                          <a:cs typeface="Arial" panose="020B0604020202020204" pitchFamily="34" charset="0"/>
                        </a:rPr>
                        <a:t>2.98</a:t>
                      </a:r>
                    </a:p>
                  </a:txBody>
                  <a:tcPr/>
                </a:tc>
                <a:tc>
                  <a:txBody>
                    <a:bodyPr/>
                    <a:lstStyle/>
                    <a:p>
                      <a:pPr algn="ctr"/>
                      <a:r>
                        <a:rPr lang="en-US" sz="2800" b="1" dirty="0">
                          <a:latin typeface="Arial" panose="020B0604020202020204" pitchFamily="34" charset="0"/>
                          <a:cs typeface="Arial" panose="020B0604020202020204" pitchFamily="34" charset="0"/>
                        </a:rPr>
                        <a:t>2.79</a:t>
                      </a:r>
                    </a:p>
                  </a:txBody>
                  <a:tcPr/>
                </a:tc>
                <a:tc>
                  <a:txBody>
                    <a:bodyPr/>
                    <a:lstStyle/>
                    <a:p>
                      <a:pPr algn="ctr"/>
                      <a:r>
                        <a:rPr lang="en-US" sz="2800" b="1" dirty="0">
                          <a:latin typeface="Arial" panose="020B0604020202020204" pitchFamily="34" charset="0"/>
                          <a:cs typeface="Arial" panose="020B0604020202020204" pitchFamily="34" charset="0"/>
                        </a:rPr>
                        <a:t>3.04</a:t>
                      </a:r>
                    </a:p>
                  </a:txBody>
                  <a:tcPr/>
                </a:tc>
                <a:tc>
                  <a:txBody>
                    <a:bodyPr/>
                    <a:lstStyle/>
                    <a:p>
                      <a:pPr algn="ctr"/>
                      <a:r>
                        <a:rPr lang="en-US" sz="2800" b="1" dirty="0">
                          <a:latin typeface="Arial" panose="020B0604020202020204" pitchFamily="34" charset="0"/>
                          <a:cs typeface="Arial" panose="020B0604020202020204" pitchFamily="34" charset="0"/>
                        </a:rPr>
                        <a:t>2.87</a:t>
                      </a:r>
                    </a:p>
                  </a:txBody>
                  <a:tcPr/>
                </a:tc>
                <a:extLst>
                  <a:ext uri="{0D108BD9-81ED-4DB2-BD59-A6C34878D82A}">
                    <a16:rowId xmlns:a16="http://schemas.microsoft.com/office/drawing/2014/main" val="3595790698"/>
                  </a:ext>
                </a:extLst>
              </a:tr>
            </a:tbl>
          </a:graphicData>
        </a:graphic>
      </p:graphicFrame>
      <p:sp>
        <p:nvSpPr>
          <p:cNvPr id="5" name="TextBox 4">
            <a:extLst>
              <a:ext uri="{FF2B5EF4-FFF2-40B4-BE49-F238E27FC236}">
                <a16:creationId xmlns:a16="http://schemas.microsoft.com/office/drawing/2014/main" id="{2F516969-1D5A-4511-BCCD-D54DA9DE9990}"/>
              </a:ext>
            </a:extLst>
          </p:cNvPr>
          <p:cNvSpPr txBox="1"/>
          <p:nvPr/>
        </p:nvSpPr>
        <p:spPr>
          <a:xfrm>
            <a:off x="405987" y="6410723"/>
            <a:ext cx="3761799" cy="369332"/>
          </a:xfrm>
          <a:prstGeom prst="rect">
            <a:avLst/>
          </a:prstGeom>
          <a:noFill/>
        </p:spPr>
        <p:txBody>
          <a:bodyPr wrap="none" rtlCol="0">
            <a:spAutoFit/>
          </a:bodyPr>
          <a:lstStyle/>
          <a:p>
            <a:r>
              <a:rPr lang="en-US" dirty="0">
                <a:solidFill>
                  <a:schemeClr val="bg1"/>
                </a:solidFill>
              </a:rPr>
              <a:t>* Not Significantly Different vs. Total</a:t>
            </a:r>
          </a:p>
        </p:txBody>
      </p:sp>
    </p:spTree>
    <p:extLst>
      <p:ext uri="{BB962C8B-B14F-4D97-AF65-F5344CB8AC3E}">
        <p14:creationId xmlns:p14="http://schemas.microsoft.com/office/powerpoint/2010/main" val="11308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Background-Property Owner Survey</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673791" y="1927935"/>
            <a:ext cx="10481889" cy="5348377"/>
          </a:xfrm>
        </p:spPr>
        <p:txBody>
          <a:bodyPr>
            <a:normAutofit fontScale="85000" lnSpcReduction="20000"/>
          </a:bodyPr>
          <a:lstStyle/>
          <a:p>
            <a:pPr>
              <a:buFont typeface="Arial" panose="020B0604020202020204" pitchFamily="34" charset="0"/>
              <a:buChar char="•"/>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Looked inward:</a:t>
            </a:r>
          </a:p>
          <a:p>
            <a:pPr lvl="1">
              <a:buFont typeface="Arial" panose="020B0604020202020204" pitchFamily="34" charset="0"/>
              <a:buChar cha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Collected input on SWOT (strengths, weaknesses, opportunities &amp; threats) </a:t>
            </a:r>
          </a:p>
          <a:p>
            <a:pPr lvl="2">
              <a:buFont typeface="Arial" panose="020B0604020202020204" pitchFamily="34" charset="0"/>
              <a:buChar cha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All OPA Dept. Directors</a:t>
            </a:r>
          </a:p>
          <a:p>
            <a:pPr lvl="2">
              <a:buFont typeface="Arial" panose="020B0604020202020204" pitchFamily="34" charset="0"/>
              <a:buChar cha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All OPA Volunteer Committees</a:t>
            </a:r>
          </a:p>
          <a:p>
            <a:pPr lvl="2">
              <a:buFont typeface="Arial" panose="020B0604020202020204" pitchFamily="34" charset="0"/>
              <a:buChar cha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Community</a:t>
            </a:r>
          </a:p>
          <a:p>
            <a:pPr>
              <a:buFont typeface="Arial" panose="020B0604020202020204" pitchFamily="34" charset="0"/>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Looked outward:</a:t>
            </a:r>
          </a:p>
          <a:p>
            <a:pPr lvl="1">
              <a:buFont typeface="Arial" panose="020B0604020202020204" pitchFamily="34" charset="0"/>
              <a:buChar cha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Benchmarked 9 other HOA communities</a:t>
            </a:r>
          </a:p>
          <a:p>
            <a:pPr>
              <a:buFont typeface="Arial" panose="020B0604020202020204" pitchFamily="34" charset="0"/>
              <a:buChar char="•"/>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Used this data to develop our survey questions</a:t>
            </a:r>
          </a:p>
          <a:p>
            <a:pPr>
              <a:buFont typeface="Arial" panose="020B0604020202020204" pitchFamily="34" charset="0"/>
              <a:buChar char="•"/>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Survey timing: 9/27-11/18/21 in a hybrid format</a:t>
            </a:r>
          </a:p>
          <a:p>
            <a:pPr>
              <a:buFont typeface="Arial" panose="020B0604020202020204" pitchFamily="34" charset="0"/>
              <a:buChar char="•"/>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Goal was to have 1,000 completed surveys (provides +/(-) 2.4% accuracy)</a:t>
            </a:r>
          </a:p>
          <a:p>
            <a:pPr lvl="1">
              <a:buFont typeface="Arial" panose="020B0604020202020204" pitchFamily="34" charset="0"/>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1,838 surveys were completed, 96.5% completed online</a:t>
            </a:r>
          </a:p>
          <a:p>
            <a:pPr lvl="1">
              <a:buFont typeface="Arial" panose="020B0604020202020204" pitchFamily="34" charset="0"/>
              <a:buChar char="•"/>
            </a:pPr>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a:t>
            </a:r>
            <a:b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5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1" y="-243810"/>
            <a:ext cx="11694695" cy="1450757"/>
          </a:xfrm>
        </p:spPr>
        <p:txBody>
          <a:bodyPr>
            <a:normAutofit/>
          </a:bodyPr>
          <a:lstStyle/>
          <a:p>
            <a:r>
              <a:rPr lang="en-US" sz="4000" b="1" dirty="0">
                <a:latin typeface="Arial" panose="020B0604020202020204" pitchFamily="34" charset="0"/>
                <a:cs typeface="Arial" panose="020B0604020202020204" pitchFamily="34" charset="0"/>
              </a:rPr>
              <a:t>Top Issues/Challenges to Address</a:t>
            </a:r>
            <a:br>
              <a:rPr lang="en-US" sz="40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Q7. Please rate how important the following Ocean Pines challenges/ opportunities are to you? (1=Not Important at All; 5= Extremely Important)</a:t>
            </a:r>
            <a:endParaRPr lang="en-US"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88640" y="2060471"/>
            <a:ext cx="10994637" cy="4463196"/>
          </a:xfrm>
        </p:spPr>
        <p:txBody>
          <a:bodyPr>
            <a:normAutofit/>
          </a:bodyPr>
          <a:lstStyle/>
          <a:p>
            <a:pPr marL="201168" lvl="1" indent="0">
              <a:spcBef>
                <a:spcPts val="0"/>
              </a:spcBef>
              <a:spcAft>
                <a:spcPts val="0"/>
              </a:spcAft>
              <a:buNone/>
              <a:tabLst>
                <a:tab pos="457200" algn="l"/>
              </a:tabLs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graphicFrame>
        <p:nvGraphicFramePr>
          <p:cNvPr id="4" name="Table 4">
            <a:extLst>
              <a:ext uri="{FF2B5EF4-FFF2-40B4-BE49-F238E27FC236}">
                <a16:creationId xmlns:a16="http://schemas.microsoft.com/office/drawing/2014/main" id="{A2BE5DAE-5D96-4E09-BB74-037C7BBF40F6}"/>
              </a:ext>
            </a:extLst>
          </p:cNvPr>
          <p:cNvGraphicFramePr>
            <a:graphicFrameLocks noGrp="1"/>
          </p:cNvGraphicFramePr>
          <p:nvPr/>
        </p:nvGraphicFramePr>
        <p:xfrm>
          <a:off x="-1" y="1185653"/>
          <a:ext cx="12134946" cy="4768176"/>
        </p:xfrm>
        <a:graphic>
          <a:graphicData uri="http://schemas.openxmlformats.org/drawingml/2006/table">
            <a:tbl>
              <a:tblPr firstRow="1" bandRow="1">
                <a:tableStyleId>{5C22544A-7EE6-4342-B048-85BDC9FD1C3A}</a:tableStyleId>
              </a:tblPr>
              <a:tblGrid>
                <a:gridCol w="822840">
                  <a:extLst>
                    <a:ext uri="{9D8B030D-6E8A-4147-A177-3AD203B41FA5}">
                      <a16:colId xmlns:a16="http://schemas.microsoft.com/office/drawing/2014/main" val="2100641239"/>
                    </a:ext>
                  </a:extLst>
                </a:gridCol>
                <a:gridCol w="4731523">
                  <a:extLst>
                    <a:ext uri="{9D8B030D-6E8A-4147-A177-3AD203B41FA5}">
                      <a16:colId xmlns:a16="http://schemas.microsoft.com/office/drawing/2014/main" val="3964036983"/>
                    </a:ext>
                  </a:extLst>
                </a:gridCol>
                <a:gridCol w="1412659">
                  <a:extLst>
                    <a:ext uri="{9D8B030D-6E8A-4147-A177-3AD203B41FA5}">
                      <a16:colId xmlns:a16="http://schemas.microsoft.com/office/drawing/2014/main" val="3502342836"/>
                    </a:ext>
                  </a:extLst>
                </a:gridCol>
                <a:gridCol w="1437661">
                  <a:extLst>
                    <a:ext uri="{9D8B030D-6E8A-4147-A177-3AD203B41FA5}">
                      <a16:colId xmlns:a16="http://schemas.microsoft.com/office/drawing/2014/main" val="2714239416"/>
                    </a:ext>
                  </a:extLst>
                </a:gridCol>
                <a:gridCol w="1309393">
                  <a:extLst>
                    <a:ext uri="{9D8B030D-6E8A-4147-A177-3AD203B41FA5}">
                      <a16:colId xmlns:a16="http://schemas.microsoft.com/office/drawing/2014/main" val="54644785"/>
                    </a:ext>
                  </a:extLst>
                </a:gridCol>
                <a:gridCol w="1210435">
                  <a:extLst>
                    <a:ext uri="{9D8B030D-6E8A-4147-A177-3AD203B41FA5}">
                      <a16:colId xmlns:a16="http://schemas.microsoft.com/office/drawing/2014/main" val="2347748976"/>
                    </a:ext>
                  </a:extLst>
                </a:gridCol>
                <a:gridCol w="1210435">
                  <a:extLst>
                    <a:ext uri="{9D8B030D-6E8A-4147-A177-3AD203B41FA5}">
                      <a16:colId xmlns:a16="http://schemas.microsoft.com/office/drawing/2014/main" val="2052304065"/>
                    </a:ext>
                  </a:extLst>
                </a:gridCol>
              </a:tblGrid>
              <a:tr h="212340">
                <a:tc>
                  <a:txBody>
                    <a:bodyPr/>
                    <a:lstStyle/>
                    <a:p>
                      <a:pPr algn="ctr"/>
                      <a:r>
                        <a:rPr lang="en-US" sz="2000" dirty="0"/>
                        <a:t>Rank</a:t>
                      </a:r>
                    </a:p>
                  </a:txBody>
                  <a:tcPr/>
                </a:tc>
                <a:tc>
                  <a:txBody>
                    <a:bodyPr/>
                    <a:lstStyle/>
                    <a:p>
                      <a:pPr algn="ctr"/>
                      <a:r>
                        <a:rPr lang="en-US" sz="2000" dirty="0"/>
                        <a:t>Issue/Challenge</a:t>
                      </a:r>
                    </a:p>
                  </a:txBody>
                  <a:tcPr/>
                </a:tc>
                <a:tc>
                  <a:txBody>
                    <a:bodyPr/>
                    <a:lstStyle/>
                    <a:p>
                      <a:pPr algn="ctr"/>
                      <a:r>
                        <a:rPr lang="en-US" sz="2000" dirty="0"/>
                        <a:t>Total</a:t>
                      </a:r>
                    </a:p>
                    <a:p>
                      <a:pPr algn="ctr"/>
                      <a:endParaRPr lang="en-US" sz="2000" dirty="0"/>
                    </a:p>
                  </a:txBody>
                  <a:tcPr/>
                </a:tc>
                <a:tc>
                  <a:txBody>
                    <a:bodyPr/>
                    <a:lstStyle/>
                    <a:p>
                      <a:pPr algn="ctr"/>
                      <a:r>
                        <a:rPr lang="en-US" sz="2000" dirty="0"/>
                        <a:t>Full-Time</a:t>
                      </a:r>
                    </a:p>
                  </a:txBody>
                  <a:tcPr/>
                </a:tc>
                <a:tc>
                  <a:txBody>
                    <a:bodyPr/>
                    <a:lstStyle/>
                    <a:p>
                      <a:pPr algn="ctr"/>
                      <a:r>
                        <a:rPr lang="en-US" sz="2000" dirty="0"/>
                        <a:t>Part-Time</a:t>
                      </a:r>
                    </a:p>
                  </a:txBody>
                  <a:tcPr/>
                </a:tc>
                <a:tc>
                  <a:txBody>
                    <a:bodyPr/>
                    <a:lstStyle/>
                    <a:p>
                      <a:pPr algn="ctr"/>
                      <a:r>
                        <a:rPr lang="en-US" sz="2000" dirty="0"/>
                        <a:t>&lt; </a:t>
                      </a:r>
                    </a:p>
                    <a:p>
                      <a:pPr algn="ctr"/>
                      <a:r>
                        <a:rPr lang="en-US" sz="2000" dirty="0"/>
                        <a:t>50 Yrs.'</a:t>
                      </a:r>
                    </a:p>
                  </a:txBody>
                  <a:tcPr/>
                </a:tc>
                <a:tc>
                  <a:txBody>
                    <a:bodyPr/>
                    <a:lstStyle/>
                    <a:p>
                      <a:pPr algn="ctr"/>
                      <a:r>
                        <a:rPr lang="en-US" sz="2000" dirty="0"/>
                        <a:t>&gt;</a:t>
                      </a:r>
                    </a:p>
                    <a:p>
                      <a:pPr algn="ctr"/>
                      <a:r>
                        <a:rPr lang="en-US" sz="2000" dirty="0"/>
                        <a:t>70 Yrs.</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Transparency between OPA &amp; Members</a:t>
                      </a:r>
                    </a:p>
                  </a:txBody>
                  <a:tcPr/>
                </a:tc>
                <a:tc>
                  <a:txBody>
                    <a:bodyPr/>
                    <a:lstStyle/>
                    <a:p>
                      <a:pPr algn="ctr"/>
                      <a:r>
                        <a:rPr lang="en-US" sz="2400" b="1" dirty="0">
                          <a:latin typeface="Arial" panose="020B0604020202020204" pitchFamily="34" charset="0"/>
                          <a:cs typeface="Arial" panose="020B0604020202020204" pitchFamily="34" charset="0"/>
                        </a:rPr>
                        <a:t>4.43</a:t>
                      </a:r>
                    </a:p>
                  </a:txBody>
                  <a:tcPr/>
                </a:tc>
                <a:tc>
                  <a:txBody>
                    <a:bodyPr/>
                    <a:lstStyle/>
                    <a:p>
                      <a:pPr algn="ctr"/>
                      <a:r>
                        <a:rPr lang="en-US" sz="2400" b="1" dirty="0">
                          <a:latin typeface="Arial" panose="020B0604020202020204" pitchFamily="34" charset="0"/>
                          <a:cs typeface="Arial" panose="020B0604020202020204" pitchFamily="34" charset="0"/>
                        </a:rPr>
                        <a:t>4.45</a:t>
                      </a:r>
                    </a:p>
                  </a:txBody>
                  <a:tcPr/>
                </a:tc>
                <a:tc>
                  <a:txBody>
                    <a:bodyPr/>
                    <a:lstStyle/>
                    <a:p>
                      <a:pPr algn="ctr"/>
                      <a:r>
                        <a:rPr lang="en-US" sz="2400" b="1" dirty="0">
                          <a:latin typeface="Arial" panose="020B0604020202020204" pitchFamily="34" charset="0"/>
                          <a:cs typeface="Arial" panose="020B0604020202020204" pitchFamily="34" charset="0"/>
                        </a:rPr>
                        <a:t>4.41</a:t>
                      </a:r>
                    </a:p>
                  </a:txBody>
                  <a:tcPr/>
                </a:tc>
                <a:tc>
                  <a:txBody>
                    <a:bodyPr/>
                    <a:lstStyle/>
                    <a:p>
                      <a:pPr algn="ctr"/>
                      <a:r>
                        <a:rPr lang="en-US" sz="2400" b="1" dirty="0">
                          <a:latin typeface="Arial" panose="020B0604020202020204" pitchFamily="34" charset="0"/>
                          <a:cs typeface="Arial" panose="020B0604020202020204" pitchFamily="34" charset="0"/>
                        </a:rPr>
                        <a:t>4.37</a:t>
                      </a:r>
                    </a:p>
                  </a:txBody>
                  <a:tcPr/>
                </a:tc>
                <a:tc>
                  <a:txBody>
                    <a:bodyPr/>
                    <a:lstStyle/>
                    <a:p>
                      <a:pPr algn="ctr"/>
                      <a:r>
                        <a:rPr lang="en-US" sz="2400" b="1" dirty="0">
                          <a:latin typeface="Arial" panose="020B0604020202020204" pitchFamily="34" charset="0"/>
                          <a:cs typeface="Arial" panose="020B0604020202020204" pitchFamily="34" charset="0"/>
                        </a:rPr>
                        <a:t>4.38</a:t>
                      </a:r>
                    </a:p>
                  </a:txBody>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Infrastructure Issues </a:t>
                      </a:r>
                    </a:p>
                  </a:txBody>
                  <a:tcPr/>
                </a:tc>
                <a:tc>
                  <a:txBody>
                    <a:bodyPr/>
                    <a:lstStyle/>
                    <a:p>
                      <a:pPr algn="ctr"/>
                      <a:r>
                        <a:rPr lang="en-US" sz="2400" b="1" dirty="0">
                          <a:latin typeface="Arial" panose="020B0604020202020204" pitchFamily="34" charset="0"/>
                          <a:cs typeface="Arial" panose="020B0604020202020204" pitchFamily="34" charset="0"/>
                        </a:rPr>
                        <a:t>4.31</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tc>
                <a:tc>
                  <a:txBody>
                    <a:bodyPr/>
                    <a:lstStyle/>
                    <a:p>
                      <a:pPr algn="ctr"/>
                      <a:r>
                        <a:rPr lang="en-US" sz="2400" b="1" dirty="0">
                          <a:latin typeface="Arial" panose="020B0604020202020204" pitchFamily="34" charset="0"/>
                          <a:cs typeface="Arial" panose="020B0604020202020204" pitchFamily="34" charset="0"/>
                        </a:rPr>
                        <a:t>4.30</a:t>
                      </a:r>
                    </a:p>
                  </a:txBody>
                  <a:tcPr/>
                </a:tc>
                <a:tc>
                  <a:txBody>
                    <a:bodyPr/>
                    <a:lstStyle/>
                    <a:p>
                      <a:pPr algn="ctr"/>
                      <a:r>
                        <a:rPr lang="en-US" sz="2400" b="1" dirty="0">
                          <a:latin typeface="Arial" panose="020B0604020202020204" pitchFamily="34" charset="0"/>
                          <a:cs typeface="Arial" panose="020B0604020202020204" pitchFamily="34" charset="0"/>
                        </a:rPr>
                        <a:t>4.24</a:t>
                      </a:r>
                    </a:p>
                  </a:txBody>
                  <a:tcPr/>
                </a:tc>
                <a:tc>
                  <a:txBody>
                    <a:bodyPr/>
                    <a:lstStyle/>
                    <a:p>
                      <a:pPr algn="ctr"/>
                      <a:r>
                        <a:rPr lang="en-US" sz="2400" b="1" dirty="0">
                          <a:latin typeface="Arial" panose="020B0604020202020204" pitchFamily="34" charset="0"/>
                          <a:cs typeface="Arial" panose="020B0604020202020204" pitchFamily="34" charset="0"/>
                        </a:rPr>
                        <a:t>4.22</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BOD &amp; GM working collaboratively</a:t>
                      </a:r>
                    </a:p>
                  </a:txBody>
                  <a:tcPr/>
                </a:tc>
                <a:tc>
                  <a:txBody>
                    <a:bodyPr/>
                    <a:lstStyle/>
                    <a:p>
                      <a:pPr algn="ctr"/>
                      <a:r>
                        <a:rPr lang="en-US" sz="2400" b="1" dirty="0">
                          <a:latin typeface="Arial" panose="020B0604020202020204" pitchFamily="34" charset="0"/>
                          <a:cs typeface="Arial" panose="020B0604020202020204" pitchFamily="34" charset="0"/>
                        </a:rPr>
                        <a:t>4.24</a:t>
                      </a:r>
                    </a:p>
                  </a:txBody>
                  <a:tcPr/>
                </a:tc>
                <a:tc>
                  <a:txBody>
                    <a:bodyPr/>
                    <a:lstStyle/>
                    <a:p>
                      <a:pPr algn="ctr"/>
                      <a:r>
                        <a:rPr lang="en-US" sz="2400" b="1" dirty="0">
                          <a:latin typeface="Arial" panose="020B0604020202020204" pitchFamily="34" charset="0"/>
                          <a:cs typeface="Arial" panose="020B0604020202020204" pitchFamily="34" charset="0"/>
                        </a:rPr>
                        <a:t>4.29</a:t>
                      </a:r>
                    </a:p>
                  </a:txBody>
                  <a:tcPr/>
                </a:tc>
                <a:tc>
                  <a:txBody>
                    <a:bodyPr/>
                    <a:lstStyle/>
                    <a:p>
                      <a:pPr algn="ctr"/>
                      <a:r>
                        <a:rPr lang="en-US" sz="2400" b="1" dirty="0">
                          <a:latin typeface="Arial" panose="020B0604020202020204" pitchFamily="34" charset="0"/>
                          <a:cs typeface="Arial" panose="020B0604020202020204" pitchFamily="34" charset="0"/>
                        </a:rPr>
                        <a:t>4.19</a:t>
                      </a:r>
                    </a:p>
                  </a:txBody>
                  <a:tcPr/>
                </a:tc>
                <a:tc>
                  <a:txBody>
                    <a:bodyPr/>
                    <a:lstStyle/>
                    <a:p>
                      <a:pPr algn="ctr"/>
                      <a:r>
                        <a:rPr lang="en-US" sz="2400" b="1" dirty="0">
                          <a:latin typeface="Arial" panose="020B0604020202020204" pitchFamily="34" charset="0"/>
                          <a:cs typeface="Arial" panose="020B0604020202020204" pitchFamily="34" charset="0"/>
                        </a:rPr>
                        <a:t>3.96</a:t>
                      </a:r>
                    </a:p>
                  </a:txBody>
                  <a:tcPr/>
                </a:tc>
                <a:tc>
                  <a:txBody>
                    <a:bodyPr/>
                    <a:lstStyle/>
                    <a:p>
                      <a:pPr algn="ctr"/>
                      <a:r>
                        <a:rPr lang="en-US" sz="2400" b="1" dirty="0">
                          <a:latin typeface="Arial" panose="020B0604020202020204" pitchFamily="34" charset="0"/>
                          <a:cs typeface="Arial" panose="020B0604020202020204" pitchFamily="34" charset="0"/>
                        </a:rPr>
                        <a:t>4.32</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Responsiveness of OPA to my Requests</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4.14</a:t>
                      </a:r>
                    </a:p>
                  </a:txBody>
                  <a:tcPr/>
                </a:tc>
                <a:tc>
                  <a:txBody>
                    <a:bodyPr/>
                    <a:lstStyle/>
                    <a:p>
                      <a:pPr algn="ctr"/>
                      <a:r>
                        <a:rPr lang="en-US" sz="2000" b="1" dirty="0">
                          <a:latin typeface="Arial" panose="020B0604020202020204" pitchFamily="34" charset="0"/>
                          <a:cs typeface="Arial" panose="020B0604020202020204" pitchFamily="34" charset="0"/>
                        </a:rPr>
                        <a:t>4.06</a:t>
                      </a:r>
                    </a:p>
                  </a:txBody>
                  <a:tcPr/>
                </a:tc>
                <a:tc>
                  <a:txBody>
                    <a:bodyPr/>
                    <a:lstStyle/>
                    <a:p>
                      <a:pPr algn="ctr"/>
                      <a:r>
                        <a:rPr lang="en-US" sz="2000" b="1" dirty="0">
                          <a:latin typeface="Arial" panose="020B0604020202020204" pitchFamily="34" charset="0"/>
                          <a:cs typeface="Arial" panose="020B0604020202020204" pitchFamily="34" charset="0"/>
                        </a:rPr>
                        <a:t>4.09</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Environmental &amp; Sustainability Efforts</a:t>
                      </a:r>
                    </a:p>
                  </a:txBody>
                  <a:tcPr/>
                </a:tc>
                <a:tc>
                  <a:txBody>
                    <a:bodyPr/>
                    <a:lstStyle/>
                    <a:p>
                      <a:pPr algn="ctr"/>
                      <a:r>
                        <a:rPr lang="en-US" sz="2000" b="1" dirty="0">
                          <a:latin typeface="Arial" panose="020B0604020202020204" pitchFamily="34" charset="0"/>
                          <a:cs typeface="Arial" panose="020B0604020202020204" pitchFamily="34" charset="0"/>
                        </a:rPr>
                        <a:t>4.11</a:t>
                      </a:r>
                    </a:p>
                  </a:txBody>
                  <a:tcPr/>
                </a:tc>
                <a:tc>
                  <a:txBody>
                    <a:bodyPr/>
                    <a:lstStyle/>
                    <a:p>
                      <a:pPr algn="ctr"/>
                      <a:r>
                        <a:rPr lang="en-US" sz="2000" b="1" dirty="0">
                          <a:latin typeface="Arial" panose="020B0604020202020204" pitchFamily="34" charset="0"/>
                          <a:cs typeface="Arial" panose="020B0604020202020204" pitchFamily="34" charset="0"/>
                        </a:rPr>
                        <a:t>4.13</a:t>
                      </a:r>
                    </a:p>
                  </a:txBody>
                  <a:tcPr/>
                </a:tc>
                <a:tc>
                  <a:txBody>
                    <a:bodyPr/>
                    <a:lstStyle/>
                    <a:p>
                      <a:pPr algn="ctr"/>
                      <a:r>
                        <a:rPr lang="en-US" sz="2000" b="1" dirty="0">
                          <a:latin typeface="Arial" panose="020B0604020202020204" pitchFamily="34" charset="0"/>
                          <a:cs typeface="Arial" panose="020B0604020202020204" pitchFamily="34" charset="0"/>
                        </a:rPr>
                        <a:t>4.05</a:t>
                      </a:r>
                    </a:p>
                  </a:txBody>
                  <a:tcPr/>
                </a:tc>
                <a:tc>
                  <a:txBody>
                    <a:bodyPr/>
                    <a:lstStyle/>
                    <a:p>
                      <a:pPr algn="ctr"/>
                      <a:r>
                        <a:rPr lang="en-US" sz="2000" b="1" dirty="0">
                          <a:latin typeface="Arial" panose="020B0604020202020204" pitchFamily="34" charset="0"/>
                          <a:cs typeface="Arial" panose="020B0604020202020204" pitchFamily="34" charset="0"/>
                        </a:rPr>
                        <a:t>3.90</a:t>
                      </a:r>
                    </a:p>
                  </a:txBody>
                  <a:tcPr/>
                </a:tc>
                <a:tc>
                  <a:txBody>
                    <a:bodyPr/>
                    <a:lstStyle/>
                    <a:p>
                      <a:pPr algn="ctr"/>
                      <a:r>
                        <a:rPr lang="en-US" sz="2000" b="1" dirty="0">
                          <a:latin typeface="Arial" panose="020B0604020202020204" pitchFamily="34" charset="0"/>
                          <a:cs typeface="Arial" panose="020B0604020202020204" pitchFamily="34" charset="0"/>
                        </a:rPr>
                        <a:t>4.15</a:t>
                      </a:r>
                    </a:p>
                  </a:txBody>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6</a:t>
                      </a:r>
                    </a:p>
                  </a:txBody>
                  <a:tcPr/>
                </a:tc>
                <a:tc>
                  <a:txBody>
                    <a:bodyPr/>
                    <a:lstStyle/>
                    <a:p>
                      <a:pPr algn="l"/>
                      <a:r>
                        <a:rPr lang="en-US" sz="2000" b="1" dirty="0">
                          <a:latin typeface="Arial" panose="020B0604020202020204" pitchFamily="34" charset="0"/>
                          <a:cs typeface="Arial" panose="020B0604020202020204" pitchFamily="34" charset="0"/>
                        </a:rPr>
                        <a:t>Enforcement of Rules &amp; Regulations</a:t>
                      </a:r>
                    </a:p>
                  </a:txBody>
                  <a:tcPr/>
                </a:tc>
                <a:tc>
                  <a:txBody>
                    <a:bodyPr/>
                    <a:lstStyle/>
                    <a:p>
                      <a:pPr algn="ctr"/>
                      <a:r>
                        <a:rPr lang="en-US" sz="2000" b="1" dirty="0">
                          <a:latin typeface="Arial" panose="020B0604020202020204" pitchFamily="34" charset="0"/>
                          <a:cs typeface="Arial" panose="020B0604020202020204" pitchFamily="34" charset="0"/>
                        </a:rPr>
                        <a:t>3.92</a:t>
                      </a:r>
                    </a:p>
                  </a:txBody>
                  <a:tcPr/>
                </a:tc>
                <a:tc>
                  <a:txBody>
                    <a:bodyPr/>
                    <a:lstStyle/>
                    <a:p>
                      <a:pPr algn="ctr"/>
                      <a:r>
                        <a:rPr lang="en-US" sz="2000" b="1" dirty="0">
                          <a:latin typeface="Arial" panose="020B0604020202020204" pitchFamily="34" charset="0"/>
                          <a:cs typeface="Arial" panose="020B0604020202020204" pitchFamily="34" charset="0"/>
                        </a:rPr>
                        <a:t>3.98</a:t>
                      </a:r>
                    </a:p>
                  </a:txBody>
                  <a:tcPr/>
                </a:tc>
                <a:tc>
                  <a:txBody>
                    <a:bodyPr/>
                    <a:lstStyle/>
                    <a:p>
                      <a:pPr algn="ctr"/>
                      <a:r>
                        <a:rPr lang="en-US" sz="2000" b="1" dirty="0">
                          <a:latin typeface="Arial" panose="020B0604020202020204" pitchFamily="34" charset="0"/>
                          <a:cs typeface="Arial" panose="020B0604020202020204" pitchFamily="34" charset="0"/>
                        </a:rPr>
                        <a:t>3.85</a:t>
                      </a:r>
                    </a:p>
                  </a:txBody>
                  <a:tcPr/>
                </a:tc>
                <a:tc>
                  <a:txBody>
                    <a:bodyPr/>
                    <a:lstStyle/>
                    <a:p>
                      <a:pPr algn="ctr"/>
                      <a:r>
                        <a:rPr lang="en-US" sz="2000" b="1" dirty="0">
                          <a:solidFill>
                            <a:srgbClr val="FF0000"/>
                          </a:solidFill>
                          <a:latin typeface="Arial" panose="020B0604020202020204" pitchFamily="34" charset="0"/>
                          <a:cs typeface="Arial" panose="020B0604020202020204" pitchFamily="34" charset="0"/>
                        </a:rPr>
                        <a:t>3.08*</a:t>
                      </a: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4.06</a:t>
                      </a:r>
                    </a:p>
                  </a:txBody>
                  <a:tcPr/>
                </a:tc>
                <a:extLst>
                  <a:ext uri="{0D108BD9-81ED-4DB2-BD59-A6C34878D82A}">
                    <a16:rowId xmlns:a16="http://schemas.microsoft.com/office/drawing/2014/main" val="4188578918"/>
                  </a:ext>
                </a:extLst>
              </a:tr>
            </a:tbl>
          </a:graphicData>
        </a:graphic>
      </p:graphicFrame>
      <p:sp>
        <p:nvSpPr>
          <p:cNvPr id="6" name="Title 1">
            <a:extLst>
              <a:ext uri="{FF2B5EF4-FFF2-40B4-BE49-F238E27FC236}">
                <a16:creationId xmlns:a16="http://schemas.microsoft.com/office/drawing/2014/main" id="{AD685709-E6F2-493D-B81A-9C28D802897C}"/>
              </a:ext>
            </a:extLst>
          </p:cNvPr>
          <p:cNvSpPr txBox="1">
            <a:spLocks/>
          </p:cNvSpPr>
          <p:nvPr/>
        </p:nvSpPr>
        <p:spPr>
          <a:xfrm>
            <a:off x="-88640" y="1366844"/>
            <a:ext cx="8229600"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333333"/>
              </a:solidFill>
              <a:effectLst/>
              <a:uLnTx/>
              <a:uFillTx/>
              <a:latin typeface="Arial"/>
              <a:ea typeface="+mj-ea"/>
              <a:cs typeface="Arial"/>
            </a:endParaRPr>
          </a:p>
        </p:txBody>
      </p:sp>
      <p:sp>
        <p:nvSpPr>
          <p:cNvPr id="8" name="TextBox 7">
            <a:extLst>
              <a:ext uri="{FF2B5EF4-FFF2-40B4-BE49-F238E27FC236}">
                <a16:creationId xmlns:a16="http://schemas.microsoft.com/office/drawing/2014/main" id="{1232B5C3-5B1A-4769-9ADE-2B80E9DC6D74}"/>
              </a:ext>
            </a:extLst>
          </p:cNvPr>
          <p:cNvSpPr txBox="1"/>
          <p:nvPr/>
        </p:nvSpPr>
        <p:spPr>
          <a:xfrm>
            <a:off x="1802008" y="5710512"/>
            <a:ext cx="8090676" cy="707886"/>
          </a:xfrm>
          <a:prstGeom prst="rect">
            <a:avLst/>
          </a:prstGeom>
          <a:noFill/>
        </p:spPr>
        <p:txBody>
          <a:bodyPr wrap="none" rtlCol="0">
            <a:spAutoFit/>
          </a:bodyPr>
          <a:lstStyle/>
          <a:p>
            <a:pPr algn="ctr"/>
            <a:r>
              <a:rPr lang="en-US" sz="2000" dirty="0">
                <a:latin typeface="Arial Black" panose="020B0A04020102020204" pitchFamily="34" charset="0"/>
                <a:cs typeface="Arial" panose="020B0604020202020204" pitchFamily="34" charset="0"/>
              </a:rPr>
              <a:t>Results Were Similar Across Demographics,</a:t>
            </a:r>
          </a:p>
          <a:p>
            <a:pPr algn="ctr"/>
            <a:r>
              <a:rPr lang="en-US" sz="2000" dirty="0">
                <a:latin typeface="Arial Black" panose="020B0A04020102020204" pitchFamily="34" charset="0"/>
                <a:cs typeface="Arial" panose="020B0604020202020204" pitchFamily="34" charset="0"/>
              </a:rPr>
              <a:t>Transparency, Infrastructure &amp; Collaboration were top 3</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96509411-0B3A-4126-BF88-1DBF8F408E00}"/>
                  </a:ext>
                </a:extLst>
              </p14:cNvPr>
              <p14:cNvContentPartPr/>
              <p14:nvPr/>
            </p14:nvContentPartPr>
            <p14:xfrm>
              <a:off x="9592680" y="6127926"/>
              <a:ext cx="360" cy="360"/>
            </p14:xfrm>
          </p:contentPart>
        </mc:Choice>
        <mc:Fallback xmlns="">
          <p:pic>
            <p:nvPicPr>
              <p:cNvPr id="9" name="Ink 8">
                <a:extLst>
                  <a:ext uri="{FF2B5EF4-FFF2-40B4-BE49-F238E27FC236}">
                    <a16:creationId xmlns:a16="http://schemas.microsoft.com/office/drawing/2014/main" id="{96509411-0B3A-4126-BF88-1DBF8F408E00}"/>
                  </a:ext>
                </a:extLst>
              </p:cNvPr>
              <p:cNvPicPr/>
              <p:nvPr/>
            </p:nvPicPr>
            <p:blipFill>
              <a:blip r:embed="rId3"/>
              <a:stretch>
                <a:fillRect/>
              </a:stretch>
            </p:blipFill>
            <p:spPr>
              <a:xfrm>
                <a:off x="9575040" y="6109926"/>
                <a:ext cx="36000" cy="36000"/>
              </a:xfrm>
              <a:prstGeom prst="rect">
                <a:avLst/>
              </a:prstGeom>
            </p:spPr>
          </p:pic>
        </mc:Fallback>
      </mc:AlternateContent>
      <p:grpSp>
        <p:nvGrpSpPr>
          <p:cNvPr id="12" name="Group 11">
            <a:extLst>
              <a:ext uri="{FF2B5EF4-FFF2-40B4-BE49-F238E27FC236}">
                <a16:creationId xmlns:a16="http://schemas.microsoft.com/office/drawing/2014/main" id="{54A61954-BD0A-4CFC-BB1A-F1AD4B2866B1}"/>
              </a:ext>
            </a:extLst>
          </p:cNvPr>
          <p:cNvGrpSpPr/>
          <p:nvPr/>
        </p:nvGrpSpPr>
        <p:grpSpPr>
          <a:xfrm>
            <a:off x="3496800" y="2165046"/>
            <a:ext cx="360" cy="360"/>
            <a:chOff x="3496800" y="2165046"/>
            <a:chExt cx="360" cy="36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397FA3C-C756-4835-B7EF-A4A549CAE349}"/>
                    </a:ext>
                  </a:extLst>
                </p14:cNvPr>
                <p14:cNvContentPartPr/>
                <p14:nvPr/>
              </p14:nvContentPartPr>
              <p14:xfrm>
                <a:off x="3496800" y="2165046"/>
                <a:ext cx="360" cy="360"/>
              </p14:xfrm>
            </p:contentPart>
          </mc:Choice>
          <mc:Fallback xmlns="">
            <p:pic>
              <p:nvPicPr>
                <p:cNvPr id="10" name="Ink 9">
                  <a:extLst>
                    <a:ext uri="{FF2B5EF4-FFF2-40B4-BE49-F238E27FC236}">
                      <a16:creationId xmlns:a16="http://schemas.microsoft.com/office/drawing/2014/main" id="{7397FA3C-C756-4835-B7EF-A4A549CAE349}"/>
                    </a:ext>
                  </a:extLst>
                </p:cNvPr>
                <p:cNvPicPr/>
                <p:nvPr/>
              </p:nvPicPr>
              <p:blipFill>
                <a:blip r:embed="rId3"/>
                <a:stretch>
                  <a:fillRect/>
                </a:stretch>
              </p:blipFill>
              <p:spPr>
                <a:xfrm>
                  <a:off x="3479160" y="21470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5F2116EB-2E30-40D9-8838-EC535AAF1D48}"/>
                    </a:ext>
                  </a:extLst>
                </p14:cNvPr>
                <p14:cNvContentPartPr/>
                <p14:nvPr/>
              </p14:nvContentPartPr>
              <p14:xfrm>
                <a:off x="3496800" y="2165046"/>
                <a:ext cx="360" cy="360"/>
              </p14:xfrm>
            </p:contentPart>
          </mc:Choice>
          <mc:Fallback xmlns="">
            <p:pic>
              <p:nvPicPr>
                <p:cNvPr id="11" name="Ink 10">
                  <a:extLst>
                    <a:ext uri="{FF2B5EF4-FFF2-40B4-BE49-F238E27FC236}">
                      <a16:creationId xmlns:a16="http://schemas.microsoft.com/office/drawing/2014/main" id="{5F2116EB-2E30-40D9-8838-EC535AAF1D48}"/>
                    </a:ext>
                  </a:extLst>
                </p:cNvPr>
                <p:cNvPicPr/>
                <p:nvPr/>
              </p:nvPicPr>
              <p:blipFill>
                <a:blip r:embed="rId3"/>
                <a:stretch>
                  <a:fillRect/>
                </a:stretch>
              </p:blipFill>
              <p:spPr>
                <a:xfrm>
                  <a:off x="3479160" y="2147046"/>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59CADF8-36BB-4010-A041-EA6B161B7C11}"/>
                  </a:ext>
                </a:extLst>
              </p14:cNvPr>
              <p14:cNvContentPartPr/>
              <p14:nvPr/>
            </p14:nvContentPartPr>
            <p14:xfrm>
              <a:off x="3897480" y="5966804"/>
              <a:ext cx="360" cy="360"/>
            </p14:xfrm>
          </p:contentPart>
        </mc:Choice>
        <mc:Fallback xmlns="">
          <p:pic>
            <p:nvPicPr>
              <p:cNvPr id="13" name="Ink 12">
                <a:extLst>
                  <a:ext uri="{FF2B5EF4-FFF2-40B4-BE49-F238E27FC236}">
                    <a16:creationId xmlns:a16="http://schemas.microsoft.com/office/drawing/2014/main" id="{659CADF8-36BB-4010-A041-EA6B161B7C11}"/>
                  </a:ext>
                </a:extLst>
              </p:cNvPr>
              <p:cNvPicPr/>
              <p:nvPr/>
            </p:nvPicPr>
            <p:blipFill>
              <a:blip r:embed="rId3"/>
              <a:stretch>
                <a:fillRect/>
              </a:stretch>
            </p:blipFill>
            <p:spPr>
              <a:xfrm>
                <a:off x="3879840" y="5949164"/>
                <a:ext cx="36000" cy="36000"/>
              </a:xfrm>
              <a:prstGeom prst="rect">
                <a:avLst/>
              </a:prstGeom>
            </p:spPr>
          </p:pic>
        </mc:Fallback>
      </mc:AlternateContent>
      <p:grpSp>
        <p:nvGrpSpPr>
          <p:cNvPr id="16" name="Group 15">
            <a:extLst>
              <a:ext uri="{FF2B5EF4-FFF2-40B4-BE49-F238E27FC236}">
                <a16:creationId xmlns:a16="http://schemas.microsoft.com/office/drawing/2014/main" id="{010F0305-6EB2-40B4-97B8-8595659703A3}"/>
              </a:ext>
            </a:extLst>
          </p:cNvPr>
          <p:cNvGrpSpPr/>
          <p:nvPr/>
        </p:nvGrpSpPr>
        <p:grpSpPr>
          <a:xfrm>
            <a:off x="2582400" y="6079844"/>
            <a:ext cx="360" cy="360"/>
            <a:chOff x="2582400" y="6079844"/>
            <a:chExt cx="360" cy="36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4AD320DB-9050-4F39-8545-8CE8749995AF}"/>
                    </a:ext>
                  </a:extLst>
                </p14:cNvPr>
                <p14:cNvContentPartPr/>
                <p14:nvPr/>
              </p14:nvContentPartPr>
              <p14:xfrm>
                <a:off x="2582400" y="6079844"/>
                <a:ext cx="360" cy="360"/>
              </p14:xfrm>
            </p:contentPart>
          </mc:Choice>
          <mc:Fallback xmlns="">
            <p:pic>
              <p:nvPicPr>
                <p:cNvPr id="14" name="Ink 13">
                  <a:extLst>
                    <a:ext uri="{FF2B5EF4-FFF2-40B4-BE49-F238E27FC236}">
                      <a16:creationId xmlns:a16="http://schemas.microsoft.com/office/drawing/2014/main" id="{4AD320DB-9050-4F39-8545-8CE8749995AF}"/>
                    </a:ext>
                  </a:extLst>
                </p:cNvPr>
                <p:cNvPicPr/>
                <p:nvPr/>
              </p:nvPicPr>
              <p:blipFill>
                <a:blip r:embed="rId3"/>
                <a:stretch>
                  <a:fillRect/>
                </a:stretch>
              </p:blipFill>
              <p:spPr>
                <a:xfrm>
                  <a:off x="2564760" y="606184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FFF53D19-CB1C-49B5-98B9-AAB5EF878FDC}"/>
                    </a:ext>
                  </a:extLst>
                </p14:cNvPr>
                <p14:cNvContentPartPr/>
                <p14:nvPr/>
              </p14:nvContentPartPr>
              <p14:xfrm>
                <a:off x="2582400" y="6079844"/>
                <a:ext cx="360" cy="360"/>
              </p14:xfrm>
            </p:contentPart>
          </mc:Choice>
          <mc:Fallback xmlns="">
            <p:pic>
              <p:nvPicPr>
                <p:cNvPr id="15" name="Ink 14">
                  <a:extLst>
                    <a:ext uri="{FF2B5EF4-FFF2-40B4-BE49-F238E27FC236}">
                      <a16:creationId xmlns:a16="http://schemas.microsoft.com/office/drawing/2014/main" id="{FFF53D19-CB1C-49B5-98B9-AAB5EF878FDC}"/>
                    </a:ext>
                  </a:extLst>
                </p:cNvPr>
                <p:cNvPicPr/>
                <p:nvPr/>
              </p:nvPicPr>
              <p:blipFill>
                <a:blip r:embed="rId3"/>
                <a:stretch>
                  <a:fillRect/>
                </a:stretch>
              </p:blipFill>
              <p:spPr>
                <a:xfrm>
                  <a:off x="2564760" y="6061844"/>
                  <a:ext cx="36000" cy="36000"/>
                </a:xfrm>
                <a:prstGeom prst="rect">
                  <a:avLst/>
                </a:prstGeom>
              </p:spPr>
            </p:pic>
          </mc:Fallback>
        </mc:AlternateContent>
      </p:grpSp>
      <p:sp>
        <p:nvSpPr>
          <p:cNvPr id="5" name="TextBox 4">
            <a:extLst>
              <a:ext uri="{FF2B5EF4-FFF2-40B4-BE49-F238E27FC236}">
                <a16:creationId xmlns:a16="http://schemas.microsoft.com/office/drawing/2014/main" id="{C2E2C96B-0624-4101-89F1-E2870CEE2487}"/>
              </a:ext>
            </a:extLst>
          </p:cNvPr>
          <p:cNvSpPr txBox="1"/>
          <p:nvPr/>
        </p:nvSpPr>
        <p:spPr>
          <a:xfrm>
            <a:off x="473658" y="6418398"/>
            <a:ext cx="3423822" cy="369332"/>
          </a:xfrm>
          <a:prstGeom prst="rect">
            <a:avLst/>
          </a:prstGeom>
          <a:noFill/>
        </p:spPr>
        <p:txBody>
          <a:bodyPr wrap="none" rtlCol="0">
            <a:spAutoFit/>
          </a:bodyPr>
          <a:lstStyle/>
          <a:p>
            <a:r>
              <a:rPr lang="en-US" dirty="0">
                <a:solidFill>
                  <a:schemeClr val="bg1"/>
                </a:solidFill>
              </a:rPr>
              <a:t>* Significantly different than Total</a:t>
            </a:r>
          </a:p>
        </p:txBody>
      </p:sp>
    </p:spTree>
    <p:extLst>
      <p:ext uri="{BB962C8B-B14F-4D97-AF65-F5344CB8AC3E}">
        <p14:creationId xmlns:p14="http://schemas.microsoft.com/office/powerpoint/2010/main" val="2250629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669-58FB-4B30-9B03-3F13B1EBC7D5}"/>
              </a:ext>
            </a:extLst>
          </p:cNvPr>
          <p:cNvSpPr txBox="1">
            <a:spLocks/>
          </p:cNvSpPr>
          <p:nvPr/>
        </p:nvSpPr>
        <p:spPr>
          <a:xfrm>
            <a:off x="0" y="-101084"/>
            <a:ext cx="11886293"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b="1" dirty="0">
                <a:latin typeface="Arial" panose="020B0604020202020204" pitchFamily="34" charset="0"/>
                <a:cs typeface="Arial" panose="020B0604020202020204" pitchFamily="34" charset="0"/>
              </a:rPr>
              <a:t>Level of Agreement</a:t>
            </a:r>
            <a:br>
              <a:rPr lang="en-US" sz="40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Q-8. Please rate your level of agreement with the following statements. </a:t>
            </a:r>
          </a:p>
          <a:p>
            <a:r>
              <a:rPr lang="en-US" sz="2400" b="1" dirty="0">
                <a:latin typeface="Arial" panose="020B0604020202020204" pitchFamily="34" charset="0"/>
                <a:cs typeface="Arial" panose="020B0604020202020204" pitchFamily="34" charset="0"/>
              </a:rPr>
              <a:t>(1=Strongly Disagree; 5=Strongly Agree)**</a:t>
            </a:r>
          </a:p>
        </p:txBody>
      </p:sp>
      <p:graphicFrame>
        <p:nvGraphicFramePr>
          <p:cNvPr id="3" name="Table 4">
            <a:extLst>
              <a:ext uri="{FF2B5EF4-FFF2-40B4-BE49-F238E27FC236}">
                <a16:creationId xmlns:a16="http://schemas.microsoft.com/office/drawing/2014/main" id="{6C2A7FE5-8C9F-4D59-818B-0156559F2733}"/>
              </a:ext>
            </a:extLst>
          </p:cNvPr>
          <p:cNvGraphicFramePr>
            <a:graphicFrameLocks noGrp="1"/>
          </p:cNvGraphicFramePr>
          <p:nvPr/>
        </p:nvGraphicFramePr>
        <p:xfrm>
          <a:off x="0" y="1284523"/>
          <a:ext cx="12265783" cy="4075728"/>
        </p:xfrm>
        <a:graphic>
          <a:graphicData uri="http://schemas.openxmlformats.org/drawingml/2006/table">
            <a:tbl>
              <a:tblPr firstRow="1" bandRow="1">
                <a:tableStyleId>{5C22544A-7EE6-4342-B048-85BDC9FD1C3A}</a:tableStyleId>
              </a:tblPr>
              <a:tblGrid>
                <a:gridCol w="919171">
                  <a:extLst>
                    <a:ext uri="{9D8B030D-6E8A-4147-A177-3AD203B41FA5}">
                      <a16:colId xmlns:a16="http://schemas.microsoft.com/office/drawing/2014/main" val="2100641239"/>
                    </a:ext>
                  </a:extLst>
                </a:gridCol>
                <a:gridCol w="4502988">
                  <a:extLst>
                    <a:ext uri="{9D8B030D-6E8A-4147-A177-3AD203B41FA5}">
                      <a16:colId xmlns:a16="http://schemas.microsoft.com/office/drawing/2014/main" val="3964036983"/>
                    </a:ext>
                  </a:extLst>
                </a:gridCol>
                <a:gridCol w="1104181">
                  <a:extLst>
                    <a:ext uri="{9D8B030D-6E8A-4147-A177-3AD203B41FA5}">
                      <a16:colId xmlns:a16="http://schemas.microsoft.com/office/drawing/2014/main" val="3502342836"/>
                    </a:ext>
                  </a:extLst>
                </a:gridCol>
                <a:gridCol w="1673525">
                  <a:extLst>
                    <a:ext uri="{9D8B030D-6E8A-4147-A177-3AD203B41FA5}">
                      <a16:colId xmlns:a16="http://schemas.microsoft.com/office/drawing/2014/main" val="3626576853"/>
                    </a:ext>
                  </a:extLst>
                </a:gridCol>
                <a:gridCol w="1587260">
                  <a:extLst>
                    <a:ext uri="{9D8B030D-6E8A-4147-A177-3AD203B41FA5}">
                      <a16:colId xmlns:a16="http://schemas.microsoft.com/office/drawing/2014/main" val="1676249252"/>
                    </a:ext>
                  </a:extLst>
                </a:gridCol>
                <a:gridCol w="1397480">
                  <a:extLst>
                    <a:ext uri="{9D8B030D-6E8A-4147-A177-3AD203B41FA5}">
                      <a16:colId xmlns:a16="http://schemas.microsoft.com/office/drawing/2014/main" val="1866667434"/>
                    </a:ext>
                  </a:extLst>
                </a:gridCol>
                <a:gridCol w="1081178">
                  <a:extLst>
                    <a:ext uri="{9D8B030D-6E8A-4147-A177-3AD203B41FA5}">
                      <a16:colId xmlns:a16="http://schemas.microsoft.com/office/drawing/2014/main" val="2232776057"/>
                    </a:ext>
                  </a:extLst>
                </a:gridCol>
              </a:tblGrid>
              <a:tr h="212340">
                <a:tc>
                  <a:txBody>
                    <a:bodyPr/>
                    <a:lstStyle/>
                    <a:p>
                      <a:pPr algn="ctr"/>
                      <a:r>
                        <a:rPr lang="en-US" sz="2400" dirty="0"/>
                        <a:t>Rank</a:t>
                      </a:r>
                    </a:p>
                  </a:txBody>
                  <a:tcPr/>
                </a:tc>
                <a:tc>
                  <a:txBody>
                    <a:bodyPr/>
                    <a:lstStyle/>
                    <a:p>
                      <a:pPr algn="ctr"/>
                      <a:r>
                        <a:rPr lang="en-US" sz="2400" dirty="0"/>
                        <a:t>Statement</a:t>
                      </a:r>
                    </a:p>
                  </a:txBody>
                  <a:tcPr/>
                </a:tc>
                <a:tc>
                  <a:txBody>
                    <a:bodyPr/>
                    <a:lstStyle/>
                    <a:p>
                      <a:pPr algn="ctr"/>
                      <a:r>
                        <a:rPr lang="en-US" sz="2400" dirty="0"/>
                        <a:t>Total</a:t>
                      </a:r>
                    </a:p>
                  </a:txBody>
                  <a:tcPr/>
                </a:tc>
                <a:tc>
                  <a:txBody>
                    <a:bodyPr/>
                    <a:lstStyle/>
                    <a:p>
                      <a:pPr algn="ctr"/>
                      <a:r>
                        <a:rPr lang="en-US" sz="2400" dirty="0"/>
                        <a:t>Full -time</a:t>
                      </a:r>
                    </a:p>
                  </a:txBody>
                  <a:tcPr/>
                </a:tc>
                <a:tc>
                  <a:txBody>
                    <a:bodyPr/>
                    <a:lstStyle/>
                    <a:p>
                      <a:pPr algn="ctr"/>
                      <a:r>
                        <a:rPr lang="en-US" sz="2400" dirty="0"/>
                        <a:t>Part-Time</a:t>
                      </a:r>
                    </a:p>
                  </a:txBody>
                  <a:tcPr/>
                </a:tc>
                <a:tc>
                  <a:txBody>
                    <a:bodyPr/>
                    <a:lstStyle/>
                    <a:p>
                      <a:pPr algn="ctr"/>
                      <a:r>
                        <a:rPr lang="en-US" sz="2400" dirty="0"/>
                        <a:t>&lt; 50 Yrs. </a:t>
                      </a:r>
                    </a:p>
                  </a:txBody>
                  <a:tcPr/>
                </a:tc>
                <a:tc>
                  <a:txBody>
                    <a:bodyPr/>
                    <a:lstStyle/>
                    <a:p>
                      <a:pPr algn="ctr"/>
                      <a:r>
                        <a:rPr lang="en-US" sz="2400" dirty="0"/>
                        <a:t>&gt; 70 </a:t>
                      </a:r>
                    </a:p>
                  </a:txBody>
                  <a:tcPr/>
                </a:tc>
                <a:extLst>
                  <a:ext uri="{0D108BD9-81ED-4DB2-BD59-A6C34878D82A}">
                    <a16:rowId xmlns:a16="http://schemas.microsoft.com/office/drawing/2014/main" val="2344859517"/>
                  </a:ext>
                </a:extLst>
              </a:tr>
              <a:tr h="509568">
                <a:tc>
                  <a:txBody>
                    <a:bodyPr/>
                    <a:lstStyle/>
                    <a:p>
                      <a:pPr algn="ctr"/>
                      <a:r>
                        <a:rPr lang="en-US" sz="2000" b="1" dirty="0">
                          <a:latin typeface="Arial" panose="020B0604020202020204" pitchFamily="34" charset="0"/>
                          <a:cs typeface="Arial" panose="020B0604020202020204" pitchFamily="34" charset="0"/>
                        </a:rPr>
                        <a:t>1</a:t>
                      </a:r>
                    </a:p>
                  </a:txBody>
                  <a:tcPr/>
                </a:tc>
                <a:tc>
                  <a:txBody>
                    <a:bodyPr/>
                    <a:lstStyle/>
                    <a:p>
                      <a:pPr algn="l"/>
                      <a:r>
                        <a:rPr lang="en-US" sz="2000" b="1" dirty="0">
                          <a:latin typeface="Arial" panose="020B0604020202020204" pitchFamily="34" charset="0"/>
                          <a:cs typeface="Arial" panose="020B0604020202020204" pitchFamily="34" charset="0"/>
                        </a:rPr>
                        <a:t>Traffic on Route 589 is a  concern</a:t>
                      </a:r>
                    </a:p>
                  </a:txBody>
                  <a:tcPr/>
                </a:tc>
                <a:tc>
                  <a:txBody>
                    <a:bodyPr/>
                    <a:lstStyle/>
                    <a:p>
                      <a:pPr algn="ctr"/>
                      <a:r>
                        <a:rPr lang="en-US" sz="2000" b="1" dirty="0">
                          <a:latin typeface="Arial" panose="020B0604020202020204" pitchFamily="34" charset="0"/>
                          <a:cs typeface="Arial" panose="020B0604020202020204" pitchFamily="34" charset="0"/>
                        </a:rPr>
                        <a:t>3.81</a:t>
                      </a:r>
                    </a:p>
                  </a:txBody>
                  <a:tcPr/>
                </a:tc>
                <a:tc>
                  <a:txBody>
                    <a:bodyPr/>
                    <a:lstStyle/>
                    <a:p>
                      <a:pPr algn="ctr"/>
                      <a:r>
                        <a:rPr lang="en-US" sz="2000" b="1" dirty="0">
                          <a:latin typeface="Arial" panose="020B0604020202020204" pitchFamily="34" charset="0"/>
                          <a:cs typeface="Arial" panose="020B0604020202020204" pitchFamily="34" charset="0"/>
                        </a:rPr>
                        <a:t>3.95</a:t>
                      </a:r>
                    </a:p>
                  </a:txBody>
                  <a:tcPr/>
                </a:tc>
                <a:tc>
                  <a:txBody>
                    <a:bodyPr/>
                    <a:lstStyle/>
                    <a:p>
                      <a:pPr algn="ctr"/>
                      <a:r>
                        <a:rPr lang="en-US" sz="2000" b="1" dirty="0">
                          <a:latin typeface="Arial" panose="020B0604020202020204" pitchFamily="34" charset="0"/>
                          <a:cs typeface="Arial" panose="020B0604020202020204" pitchFamily="34" charset="0"/>
                        </a:rPr>
                        <a:t>3.59</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tc>
                <a:tc>
                  <a:txBody>
                    <a:bodyPr/>
                    <a:lstStyle/>
                    <a:p>
                      <a:pPr algn="ctr"/>
                      <a:r>
                        <a:rPr lang="en-US" sz="2000" b="1" dirty="0">
                          <a:latin typeface="Arial" panose="020B0604020202020204" pitchFamily="34" charset="0"/>
                          <a:cs typeface="Arial" panose="020B0604020202020204" pitchFamily="34" charset="0"/>
                        </a:rPr>
                        <a:t>3.94</a:t>
                      </a:r>
                    </a:p>
                  </a:txBody>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I support the use of  electronic voting for BOD &amp; Ref. </a:t>
                      </a:r>
                    </a:p>
                  </a:txBody>
                  <a:tcPr/>
                </a:tc>
                <a:tc>
                  <a:txBody>
                    <a:bodyPr/>
                    <a:lstStyle/>
                    <a:p>
                      <a:pPr algn="ctr"/>
                      <a:r>
                        <a:rPr lang="en-US" sz="2000" b="1" dirty="0">
                          <a:latin typeface="Arial" panose="020B0604020202020204" pitchFamily="34" charset="0"/>
                          <a:cs typeface="Arial" panose="020B0604020202020204" pitchFamily="34" charset="0"/>
                        </a:rPr>
                        <a:t>3.75</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3.83</a:t>
                      </a:r>
                    </a:p>
                  </a:txBody>
                  <a:tcPr/>
                </a:tc>
                <a:tc>
                  <a:txBody>
                    <a:bodyPr/>
                    <a:lstStyle/>
                    <a:p>
                      <a:pPr algn="ctr"/>
                      <a:r>
                        <a:rPr lang="en-US" sz="2000" b="1" dirty="0">
                          <a:latin typeface="Arial" panose="020B0604020202020204" pitchFamily="34" charset="0"/>
                          <a:cs typeface="Arial" panose="020B0604020202020204" pitchFamily="34" charset="0"/>
                        </a:rPr>
                        <a:t>3.87</a:t>
                      </a:r>
                    </a:p>
                  </a:txBody>
                  <a:tcPr/>
                </a:tc>
                <a:tc>
                  <a:txBody>
                    <a:bodyPr/>
                    <a:lstStyle/>
                    <a:p>
                      <a:pPr algn="ctr"/>
                      <a:r>
                        <a:rPr lang="en-US" sz="2000" b="1" dirty="0">
                          <a:latin typeface="Arial" panose="020B0604020202020204" pitchFamily="34" charset="0"/>
                          <a:cs typeface="Arial" panose="020B0604020202020204" pitchFamily="34" charset="0"/>
                        </a:rPr>
                        <a:t>3.56</a:t>
                      </a:r>
                    </a:p>
                  </a:txBody>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l"/>
                      <a:r>
                        <a:rPr lang="en-US" sz="2000" b="1" dirty="0">
                          <a:latin typeface="Arial" panose="020B0604020202020204" pitchFamily="34" charset="0"/>
                          <a:cs typeface="Arial" panose="020B0604020202020204" pitchFamily="34" charset="0"/>
                        </a:rPr>
                        <a:t>The premium paid for non-resident use of amenities is too low</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3.73</a:t>
                      </a:r>
                    </a:p>
                  </a:txBody>
                  <a:tcPr/>
                </a:tc>
                <a:tc>
                  <a:txBody>
                    <a:bodyPr/>
                    <a:lstStyle/>
                    <a:p>
                      <a:pPr algn="ctr"/>
                      <a:r>
                        <a:rPr lang="en-US" sz="2000" b="1" dirty="0">
                          <a:latin typeface="Arial" panose="020B0604020202020204" pitchFamily="34" charset="0"/>
                          <a:cs typeface="Arial" panose="020B0604020202020204" pitchFamily="34" charset="0"/>
                        </a:rPr>
                        <a:t>3.63</a:t>
                      </a:r>
                    </a:p>
                  </a:txBody>
                  <a:tcPr/>
                </a:tc>
                <a:tc>
                  <a:txBody>
                    <a:bodyPr/>
                    <a:lstStyle/>
                    <a:p>
                      <a:pPr algn="ctr"/>
                      <a:r>
                        <a:rPr lang="en-US" sz="2000" b="1" dirty="0">
                          <a:latin typeface="Arial" panose="020B0604020202020204" pitchFamily="34" charset="0"/>
                          <a:cs typeface="Arial" panose="020B0604020202020204" pitchFamily="34" charset="0"/>
                        </a:rPr>
                        <a:t>3.50</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OP should invest in improving current amenities</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3.59</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3.62</a:t>
                      </a:r>
                    </a:p>
                  </a:txBody>
                  <a:tcPr/>
                </a:tc>
                <a:tc>
                  <a:txBody>
                    <a:bodyPr/>
                    <a:lstStyle/>
                    <a:p>
                      <a:pPr algn="ctr"/>
                      <a:r>
                        <a:rPr lang="en-US" sz="2000" b="1" dirty="0">
                          <a:latin typeface="Arial" panose="020B0604020202020204" pitchFamily="34" charset="0"/>
                          <a:cs typeface="Arial" panose="020B0604020202020204" pitchFamily="34" charset="0"/>
                        </a:rPr>
                        <a:t>3.53</a:t>
                      </a:r>
                    </a:p>
                  </a:txBody>
                  <a:tcPr/>
                </a:tc>
                <a:extLst>
                  <a:ext uri="{0D108BD9-81ED-4DB2-BD59-A6C34878D82A}">
                    <a16:rowId xmlns:a16="http://schemas.microsoft.com/office/drawing/2014/main" val="290508318"/>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 would support an increased enforcement of covenants &amp; regulations</a:t>
                      </a:r>
                    </a:p>
                  </a:txBody>
                  <a:tcPr/>
                </a:tc>
                <a:tc>
                  <a:txBody>
                    <a:bodyPr/>
                    <a:lstStyle/>
                    <a:p>
                      <a:pPr algn="ctr"/>
                      <a:r>
                        <a:rPr lang="en-US" sz="2000" b="1" dirty="0">
                          <a:latin typeface="Arial" panose="020B0604020202020204" pitchFamily="34" charset="0"/>
                          <a:cs typeface="Arial" panose="020B0604020202020204" pitchFamily="34" charset="0"/>
                        </a:rPr>
                        <a:t>3.60</a:t>
                      </a:r>
                    </a:p>
                  </a:txBody>
                  <a:tcPr/>
                </a:tc>
                <a:tc>
                  <a:txBody>
                    <a:bodyPr/>
                    <a:lstStyle/>
                    <a:p>
                      <a:pPr algn="ctr"/>
                      <a:r>
                        <a:rPr lang="en-US" sz="2000" b="1" dirty="0">
                          <a:latin typeface="Arial" panose="020B0604020202020204" pitchFamily="34" charset="0"/>
                          <a:cs typeface="Arial" panose="020B0604020202020204" pitchFamily="34" charset="0"/>
                        </a:rPr>
                        <a:t>3.69</a:t>
                      </a:r>
                    </a:p>
                  </a:txBody>
                  <a:tcPr/>
                </a:tc>
                <a:tc>
                  <a:txBody>
                    <a:bodyPr/>
                    <a:lstStyle/>
                    <a:p>
                      <a:pPr algn="ctr"/>
                      <a:r>
                        <a:rPr lang="en-US" sz="2000" b="1" dirty="0">
                          <a:latin typeface="Arial" panose="020B0604020202020204" pitchFamily="34" charset="0"/>
                          <a:cs typeface="Arial" panose="020B0604020202020204" pitchFamily="34" charset="0"/>
                        </a:rPr>
                        <a:t>3.46 </a:t>
                      </a:r>
                    </a:p>
                  </a:txBody>
                  <a:tcPr/>
                </a:tc>
                <a:tc>
                  <a:txBody>
                    <a:bodyPr/>
                    <a:lstStyle/>
                    <a:p>
                      <a:pPr algn="ctr"/>
                      <a:r>
                        <a:rPr lang="en-US" sz="2400" b="1" dirty="0">
                          <a:solidFill>
                            <a:srgbClr val="FF0000"/>
                          </a:solidFill>
                          <a:latin typeface="Arial" panose="020B0604020202020204" pitchFamily="34" charset="0"/>
                          <a:cs typeface="Arial" panose="020B0604020202020204" pitchFamily="34" charset="0"/>
                        </a:rPr>
                        <a:t>3.08*</a:t>
                      </a: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3.79</a:t>
                      </a:r>
                    </a:p>
                  </a:txBody>
                  <a:tcPr/>
                </a:tc>
                <a:extLst>
                  <a:ext uri="{0D108BD9-81ED-4DB2-BD59-A6C34878D82A}">
                    <a16:rowId xmlns:a16="http://schemas.microsoft.com/office/drawing/2014/main" val="4188578918"/>
                  </a:ext>
                </a:extLst>
              </a:tr>
            </a:tbl>
          </a:graphicData>
        </a:graphic>
      </p:graphicFrame>
      <p:sp>
        <p:nvSpPr>
          <p:cNvPr id="4" name="TextBox 3">
            <a:extLst>
              <a:ext uri="{FF2B5EF4-FFF2-40B4-BE49-F238E27FC236}">
                <a16:creationId xmlns:a16="http://schemas.microsoft.com/office/drawing/2014/main" id="{4345F976-C6A4-436D-8B5E-68165775AFD9}"/>
              </a:ext>
            </a:extLst>
          </p:cNvPr>
          <p:cNvSpPr txBox="1"/>
          <p:nvPr/>
        </p:nvSpPr>
        <p:spPr>
          <a:xfrm>
            <a:off x="8286305" y="6442541"/>
            <a:ext cx="3808415" cy="369332"/>
          </a:xfrm>
          <a:prstGeom prst="rect">
            <a:avLst/>
          </a:prstGeom>
          <a:noFill/>
        </p:spPr>
        <p:txBody>
          <a:bodyPr wrap="none" rtlCol="0">
            <a:spAutoFit/>
          </a:bodyPr>
          <a:lstStyle/>
          <a:p>
            <a:r>
              <a:rPr lang="en-US" dirty="0">
                <a:solidFill>
                  <a:schemeClr val="bg1"/>
                </a:solidFill>
              </a:rPr>
              <a:t>** 3.0 = Neutral; 4.0 = Slightly Agree</a:t>
            </a:r>
          </a:p>
        </p:txBody>
      </p:sp>
      <p:sp>
        <p:nvSpPr>
          <p:cNvPr id="8" name="TextBox 7">
            <a:extLst>
              <a:ext uri="{FF2B5EF4-FFF2-40B4-BE49-F238E27FC236}">
                <a16:creationId xmlns:a16="http://schemas.microsoft.com/office/drawing/2014/main" id="{EC1FA2CA-E137-4696-A3B0-2057089F875B}"/>
              </a:ext>
            </a:extLst>
          </p:cNvPr>
          <p:cNvSpPr txBox="1"/>
          <p:nvPr/>
        </p:nvSpPr>
        <p:spPr>
          <a:xfrm>
            <a:off x="673768" y="6176211"/>
            <a:ext cx="168689" cy="646331"/>
          </a:xfrm>
          <a:prstGeom prst="rect">
            <a:avLst/>
          </a:prstGeom>
          <a:noFill/>
        </p:spPr>
        <p:txBody>
          <a:bodyPr wrap="square" rtlCol="0">
            <a:spAutoFit/>
          </a:bodyPr>
          <a:lstStyle/>
          <a:p>
            <a:r>
              <a:rPr lang="en-US" dirty="0"/>
              <a:t>Tr</a:t>
            </a:r>
          </a:p>
        </p:txBody>
      </p:sp>
      <p:sp>
        <p:nvSpPr>
          <p:cNvPr id="9" name="TextBox 8">
            <a:extLst>
              <a:ext uri="{FF2B5EF4-FFF2-40B4-BE49-F238E27FC236}">
                <a16:creationId xmlns:a16="http://schemas.microsoft.com/office/drawing/2014/main" id="{B54479EC-A7B9-410A-8670-BA424F690EB4}"/>
              </a:ext>
            </a:extLst>
          </p:cNvPr>
          <p:cNvSpPr txBox="1"/>
          <p:nvPr/>
        </p:nvSpPr>
        <p:spPr>
          <a:xfrm>
            <a:off x="437985" y="5506797"/>
            <a:ext cx="11010322" cy="830997"/>
          </a:xfrm>
          <a:prstGeom prst="rect">
            <a:avLst/>
          </a:prstGeom>
          <a:noFill/>
        </p:spPr>
        <p:txBody>
          <a:bodyPr wrap="none" rtlCol="0">
            <a:spAutoFit/>
          </a:bodyPr>
          <a:lstStyle/>
          <a:p>
            <a:pPr algn="ctr"/>
            <a:r>
              <a:rPr lang="en-US" sz="2400" dirty="0">
                <a:latin typeface="Arial Black" panose="020B0A04020102020204" pitchFamily="34" charset="0"/>
              </a:rPr>
              <a:t>In General, the Level of Agreement Did Not Change Significantly</a:t>
            </a:r>
          </a:p>
          <a:p>
            <a:pPr algn="ctr"/>
            <a:r>
              <a:rPr lang="en-US" sz="2400" dirty="0">
                <a:latin typeface="Arial Black" panose="020B0A04020102020204" pitchFamily="34" charset="0"/>
              </a:rPr>
              <a:t> Across Demographics</a:t>
            </a:r>
          </a:p>
        </p:txBody>
      </p:sp>
      <p:sp>
        <p:nvSpPr>
          <p:cNvPr id="7" name="TextBox 6">
            <a:extLst>
              <a:ext uri="{FF2B5EF4-FFF2-40B4-BE49-F238E27FC236}">
                <a16:creationId xmlns:a16="http://schemas.microsoft.com/office/drawing/2014/main" id="{C82AA30B-9C34-4E99-AB5A-82E641E06299}"/>
              </a:ext>
            </a:extLst>
          </p:cNvPr>
          <p:cNvSpPr txBox="1"/>
          <p:nvPr/>
        </p:nvSpPr>
        <p:spPr>
          <a:xfrm>
            <a:off x="437985" y="6361052"/>
            <a:ext cx="3423822" cy="369332"/>
          </a:xfrm>
          <a:prstGeom prst="rect">
            <a:avLst/>
          </a:prstGeom>
          <a:noFill/>
        </p:spPr>
        <p:txBody>
          <a:bodyPr wrap="none" rtlCol="0">
            <a:spAutoFit/>
          </a:bodyPr>
          <a:lstStyle/>
          <a:p>
            <a:r>
              <a:rPr lang="en-US" dirty="0">
                <a:solidFill>
                  <a:schemeClr val="bg1"/>
                </a:solidFill>
              </a:rPr>
              <a:t>* Significantly different than Total</a:t>
            </a:r>
          </a:p>
        </p:txBody>
      </p:sp>
    </p:spTree>
    <p:extLst>
      <p:ext uri="{BB962C8B-B14F-4D97-AF65-F5344CB8AC3E}">
        <p14:creationId xmlns:p14="http://schemas.microsoft.com/office/powerpoint/2010/main" val="349141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lstStyle/>
          <a:p>
            <a:r>
              <a:rPr lang="en-US" b="1" dirty="0">
                <a:latin typeface="Arial" panose="020B0604020202020204" pitchFamily="34" charset="0"/>
                <a:cs typeface="Arial" panose="020B0604020202020204" pitchFamily="34" charset="0"/>
              </a:rPr>
              <a:t>Amenities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  </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5BA03C-8CA7-42B2-B6AC-BB720989BA01}"/>
              </a:ext>
            </a:extLst>
          </p:cNvPr>
          <p:cNvSpPr txBox="1"/>
          <p:nvPr/>
        </p:nvSpPr>
        <p:spPr>
          <a:xfrm>
            <a:off x="414679" y="2551837"/>
            <a:ext cx="11362662" cy="2862322"/>
          </a:xfrm>
          <a:prstGeom prst="rect">
            <a:avLst/>
          </a:prstGeom>
          <a:noFill/>
        </p:spPr>
        <p:txBody>
          <a:bodyPr wrap="none" rtlCol="0">
            <a:spAutoFit/>
          </a:bodyPr>
          <a:lstStyle/>
          <a:p>
            <a:pPr algn="ctr"/>
            <a:r>
              <a:rPr lang="en-US" sz="3600" dirty="0">
                <a:latin typeface="Arial Black" panose="020B0A04020102020204" pitchFamily="34" charset="0"/>
              </a:rPr>
              <a:t>While not a key objective for our survey,</a:t>
            </a:r>
          </a:p>
          <a:p>
            <a:pPr algn="ctr"/>
            <a:r>
              <a:rPr lang="en-US" sz="3600" dirty="0">
                <a:latin typeface="Arial Black" panose="020B0A04020102020204" pitchFamily="34" charset="0"/>
              </a:rPr>
              <a:t>We did collect some usage and customer</a:t>
            </a:r>
          </a:p>
          <a:p>
            <a:pPr algn="ctr"/>
            <a:r>
              <a:rPr lang="en-US" sz="3600" dirty="0">
                <a:latin typeface="Arial Black" panose="020B0A04020102020204" pitchFamily="34" charset="0"/>
              </a:rPr>
              <a:t>satisfaction data</a:t>
            </a:r>
          </a:p>
          <a:p>
            <a:pPr algn="ctr"/>
            <a:r>
              <a:rPr lang="en-US" sz="3600" u="sng" dirty="0">
                <a:latin typeface="Arial Black" panose="020B0A04020102020204" pitchFamily="34" charset="0"/>
              </a:rPr>
              <a:t>In general, those who use amenities are </a:t>
            </a:r>
            <a:br>
              <a:rPr lang="en-US" sz="3600" u="sng" dirty="0">
                <a:latin typeface="Arial Black" panose="020B0A04020102020204" pitchFamily="34" charset="0"/>
              </a:rPr>
            </a:br>
            <a:r>
              <a:rPr lang="en-US" sz="3600" u="sng" dirty="0">
                <a:latin typeface="Arial Black" panose="020B0A04020102020204" pitchFamily="34" charset="0"/>
              </a:rPr>
              <a:t>“Very Satisfied” with the amenities they use</a:t>
            </a:r>
          </a:p>
        </p:txBody>
      </p:sp>
    </p:spTree>
    <p:extLst>
      <p:ext uri="{BB962C8B-B14F-4D97-AF65-F5344CB8AC3E}">
        <p14:creationId xmlns:p14="http://schemas.microsoft.com/office/powerpoint/2010/main" val="184821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4238-A0AE-4636-B1D8-0AF5B54664C9}"/>
              </a:ext>
            </a:extLst>
          </p:cNvPr>
          <p:cNvSpPr>
            <a:spLocks noGrp="1"/>
          </p:cNvSpPr>
          <p:nvPr>
            <p:ph type="title"/>
          </p:nvPr>
        </p:nvSpPr>
        <p:spPr>
          <a:xfrm>
            <a:off x="529244" y="437235"/>
            <a:ext cx="10058400" cy="1450757"/>
          </a:xfrm>
        </p:spPr>
        <p:txBody>
          <a:bodyPr>
            <a:normAutofit fontScale="90000"/>
          </a:bodyPr>
          <a:lstStyle/>
          <a:p>
            <a:r>
              <a:rPr lang="en-US" b="1" dirty="0">
                <a:latin typeface="Arial" panose="020B0604020202020204" pitchFamily="34" charset="0"/>
                <a:cs typeface="Arial" panose="020B0604020202020204" pitchFamily="34" charset="0"/>
              </a:rPr>
              <a:t>Amenities</a:t>
            </a:r>
            <a:br>
              <a:rPr lang="en-US" dirty="0"/>
            </a:br>
            <a:r>
              <a:rPr lang="en-US" sz="2200" b="1" dirty="0">
                <a:latin typeface="Arial" panose="020B0604020202020204" pitchFamily="34" charset="0"/>
                <a:cs typeface="Arial" panose="020B0604020202020204" pitchFamily="34" charset="0"/>
              </a:rPr>
              <a:t>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a:t>
            </a:r>
          </a:p>
        </p:txBody>
      </p:sp>
      <p:graphicFrame>
        <p:nvGraphicFramePr>
          <p:cNvPr id="3" name="Table 3">
            <a:extLst>
              <a:ext uri="{FF2B5EF4-FFF2-40B4-BE49-F238E27FC236}">
                <a16:creationId xmlns:a16="http://schemas.microsoft.com/office/drawing/2014/main" id="{574DEEF5-086D-4CDD-85D7-F45A9B3F9CBE}"/>
              </a:ext>
            </a:extLst>
          </p:cNvPr>
          <p:cNvGraphicFramePr>
            <a:graphicFrameLocks noGrp="1"/>
          </p:cNvGraphicFramePr>
          <p:nvPr/>
        </p:nvGraphicFramePr>
        <p:xfrm>
          <a:off x="346364" y="2431009"/>
          <a:ext cx="10734261" cy="2941320"/>
        </p:xfrm>
        <a:graphic>
          <a:graphicData uri="http://schemas.openxmlformats.org/drawingml/2006/table">
            <a:tbl>
              <a:tblPr firstRow="1" bandRow="1">
                <a:tableStyleId>{5C22544A-7EE6-4342-B048-85BDC9FD1C3A}</a:tableStyleId>
              </a:tblPr>
              <a:tblGrid>
                <a:gridCol w="997106">
                  <a:extLst>
                    <a:ext uri="{9D8B030D-6E8A-4147-A177-3AD203B41FA5}">
                      <a16:colId xmlns:a16="http://schemas.microsoft.com/office/drawing/2014/main" val="4210679823"/>
                    </a:ext>
                  </a:extLst>
                </a:gridCol>
                <a:gridCol w="2546530">
                  <a:extLst>
                    <a:ext uri="{9D8B030D-6E8A-4147-A177-3AD203B41FA5}">
                      <a16:colId xmlns:a16="http://schemas.microsoft.com/office/drawing/2014/main" val="3892977802"/>
                    </a:ext>
                  </a:extLst>
                </a:gridCol>
                <a:gridCol w="1371033">
                  <a:extLst>
                    <a:ext uri="{9D8B030D-6E8A-4147-A177-3AD203B41FA5}">
                      <a16:colId xmlns:a16="http://schemas.microsoft.com/office/drawing/2014/main" val="2402398117"/>
                    </a:ext>
                  </a:extLst>
                </a:gridCol>
                <a:gridCol w="1748974">
                  <a:extLst>
                    <a:ext uri="{9D8B030D-6E8A-4147-A177-3AD203B41FA5}">
                      <a16:colId xmlns:a16="http://schemas.microsoft.com/office/drawing/2014/main" val="2498157341"/>
                    </a:ext>
                  </a:extLst>
                </a:gridCol>
                <a:gridCol w="1841839">
                  <a:extLst>
                    <a:ext uri="{9D8B030D-6E8A-4147-A177-3AD203B41FA5}">
                      <a16:colId xmlns:a16="http://schemas.microsoft.com/office/drawing/2014/main" val="527092389"/>
                    </a:ext>
                  </a:extLst>
                </a:gridCol>
                <a:gridCol w="2228779">
                  <a:extLst>
                    <a:ext uri="{9D8B030D-6E8A-4147-A177-3AD203B41FA5}">
                      <a16:colId xmlns:a16="http://schemas.microsoft.com/office/drawing/2014/main" val="4028559457"/>
                    </a:ext>
                  </a:extLst>
                </a:gridCol>
              </a:tblGrid>
              <a:tr h="370840">
                <a:tc>
                  <a:txBody>
                    <a:bodyPr/>
                    <a:lstStyle/>
                    <a:p>
                      <a:pPr algn="ctr"/>
                      <a:r>
                        <a:rPr lang="en-US" dirty="0">
                          <a:latin typeface="Arial" panose="020B0604020202020204" pitchFamily="34" charset="0"/>
                          <a:cs typeface="Arial" panose="020B0604020202020204" pitchFamily="34" charset="0"/>
                        </a:rPr>
                        <a:t>Rank</a:t>
                      </a:r>
                    </a:p>
                  </a:txBody>
                  <a:tcPr/>
                </a:tc>
                <a:tc>
                  <a:txBody>
                    <a:bodyPr/>
                    <a:lstStyle/>
                    <a:p>
                      <a:pPr algn="ctr"/>
                      <a:r>
                        <a:rPr lang="en-US" dirty="0">
                          <a:latin typeface="Arial" panose="020B0604020202020204" pitchFamily="34" charset="0"/>
                          <a:cs typeface="Arial" panose="020B0604020202020204" pitchFamily="34" charset="0"/>
                        </a:rPr>
                        <a:t>Amenity</a:t>
                      </a:r>
                    </a:p>
                  </a:txBody>
                  <a:tcPr/>
                </a:tc>
                <a:tc>
                  <a:txBody>
                    <a:bodyPr/>
                    <a:lstStyle/>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Claimed</a:t>
                      </a:r>
                    </a:p>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Average Satisfaction Score</a:t>
                      </a:r>
                    </a:p>
                  </a:txBody>
                  <a:tcPr/>
                </a:tc>
                <a:tc>
                  <a:txBody>
                    <a:bodyPr/>
                    <a:lstStyle/>
                    <a:p>
                      <a:pPr algn="ctr"/>
                      <a:r>
                        <a:rPr lang="en-US" dirty="0">
                          <a:latin typeface="Arial" panose="020B0604020202020204" pitchFamily="34" charset="0"/>
                          <a:cs typeface="Arial" panose="020B0604020202020204" pitchFamily="34" charset="0"/>
                        </a:rPr>
                        <a:t>% Very/Extremely Satisfied</a:t>
                      </a:r>
                    </a:p>
                  </a:txBody>
                  <a:tcPr/>
                </a:tc>
                <a:extLst>
                  <a:ext uri="{0D108BD9-81ED-4DB2-BD59-A6C34878D82A}">
                    <a16:rowId xmlns:a16="http://schemas.microsoft.com/office/drawing/2014/main" val="2556728754"/>
                  </a:ext>
                </a:extLst>
              </a:tr>
              <a:tr h="370840">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r>
                        <a:rPr lang="en-US" sz="2400" b="1" dirty="0">
                          <a:latin typeface="Arial" panose="020B0604020202020204" pitchFamily="34" charset="0"/>
                          <a:cs typeface="Arial" panose="020B0604020202020204" pitchFamily="34" charset="0"/>
                        </a:rPr>
                        <a:t>Yacht Club</a:t>
                      </a:r>
                    </a:p>
                  </a:txBody>
                  <a:tcPr/>
                </a:tc>
                <a:tc>
                  <a:txBody>
                    <a:bodyPr/>
                    <a:lstStyle/>
                    <a:p>
                      <a:pPr algn="ctr"/>
                      <a:r>
                        <a:rPr lang="en-US" sz="2400" b="1" dirty="0">
                          <a:latin typeface="Arial" panose="020B0604020202020204" pitchFamily="34" charset="0"/>
                          <a:cs typeface="Arial" panose="020B0604020202020204" pitchFamily="34" charset="0"/>
                        </a:rPr>
                        <a:t>1511</a:t>
                      </a:r>
                    </a:p>
                  </a:txBody>
                  <a:tcPr/>
                </a:tc>
                <a:tc>
                  <a:txBody>
                    <a:bodyPr/>
                    <a:lstStyle/>
                    <a:p>
                      <a:pPr algn="ctr"/>
                      <a:r>
                        <a:rPr lang="en-US" sz="2400" b="1" dirty="0">
                          <a:latin typeface="Arial" panose="020B0604020202020204" pitchFamily="34" charset="0"/>
                          <a:cs typeface="Arial" panose="020B0604020202020204" pitchFamily="34" charset="0"/>
                        </a:rPr>
                        <a:t>82.2</a:t>
                      </a:r>
                    </a:p>
                  </a:txBody>
                  <a:tcPr/>
                </a:tc>
                <a:tc>
                  <a:txBody>
                    <a:bodyPr/>
                    <a:lstStyle/>
                    <a:p>
                      <a:pPr algn="ctr"/>
                      <a:r>
                        <a:rPr lang="en-US" sz="2400" b="1" dirty="0">
                          <a:latin typeface="Arial" panose="020B0604020202020204" pitchFamily="34" charset="0"/>
                          <a:cs typeface="Arial" panose="020B0604020202020204" pitchFamily="34" charset="0"/>
                        </a:rPr>
                        <a:t>3.86</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64.6</a:t>
                      </a:r>
                    </a:p>
                  </a:txBody>
                  <a:tcPr>
                    <a:solidFill>
                      <a:srgbClr val="00B050"/>
                    </a:solidFill>
                  </a:tcPr>
                </a:tc>
                <a:extLst>
                  <a:ext uri="{0D108BD9-81ED-4DB2-BD59-A6C34878D82A}">
                    <a16:rowId xmlns:a16="http://schemas.microsoft.com/office/drawing/2014/main" val="2922098855"/>
                  </a:ext>
                </a:extLst>
              </a:tr>
              <a:tr h="370840">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r>
                        <a:rPr lang="en-US" sz="2400" b="1" dirty="0">
                          <a:latin typeface="Arial" panose="020B0604020202020204" pitchFamily="34" charset="0"/>
                          <a:cs typeface="Arial" panose="020B0604020202020204" pitchFamily="34" charset="0"/>
                        </a:rPr>
                        <a:t>Farmers Market</a:t>
                      </a:r>
                    </a:p>
                  </a:txBody>
                  <a:tcPr/>
                </a:tc>
                <a:tc>
                  <a:txBody>
                    <a:bodyPr/>
                    <a:lstStyle/>
                    <a:p>
                      <a:pPr algn="ctr"/>
                      <a:r>
                        <a:rPr lang="en-US" sz="2400" b="1" dirty="0">
                          <a:latin typeface="Arial" panose="020B0604020202020204" pitchFamily="34" charset="0"/>
                          <a:cs typeface="Arial" panose="020B0604020202020204" pitchFamily="34" charset="0"/>
                        </a:rPr>
                        <a:t>1473</a:t>
                      </a:r>
                    </a:p>
                  </a:txBody>
                  <a:tcPr/>
                </a:tc>
                <a:tc>
                  <a:txBody>
                    <a:bodyPr/>
                    <a:lstStyle/>
                    <a:p>
                      <a:pPr algn="ctr"/>
                      <a:r>
                        <a:rPr lang="en-US" sz="2400" b="1" dirty="0">
                          <a:latin typeface="Arial" panose="020B0604020202020204" pitchFamily="34" charset="0"/>
                          <a:cs typeface="Arial" panose="020B0604020202020204" pitchFamily="34" charset="0"/>
                        </a:rPr>
                        <a:t>80.1</a:t>
                      </a:r>
                    </a:p>
                  </a:txBody>
                  <a:tcPr/>
                </a:tc>
                <a:tc>
                  <a:txBody>
                    <a:bodyPr/>
                    <a:lstStyle/>
                    <a:p>
                      <a:pPr algn="ctr"/>
                      <a:r>
                        <a:rPr lang="en-US" sz="2400" b="1" dirty="0">
                          <a:latin typeface="Arial" panose="020B0604020202020204" pitchFamily="34" charset="0"/>
                          <a:cs typeface="Arial" panose="020B0604020202020204" pitchFamily="34" charset="0"/>
                        </a:rPr>
                        <a:t>3.96</a:t>
                      </a:r>
                    </a:p>
                  </a:txBody>
                  <a:tcPr>
                    <a:solidFill>
                      <a:srgbClr val="00B050"/>
                    </a:solidFill>
                  </a:tcPr>
                </a:tc>
                <a:tc>
                  <a:txBody>
                    <a:bodyPr/>
                    <a:lstStyle/>
                    <a:p>
                      <a:pPr algn="ctr"/>
                      <a:r>
                        <a:rPr lang="en-US" sz="2400" b="1" dirty="0">
                          <a:latin typeface="Arial" panose="020B0604020202020204" pitchFamily="34" charset="0"/>
                          <a:cs typeface="Arial" panose="020B0604020202020204" pitchFamily="34" charset="0"/>
                        </a:rPr>
                        <a:t>67.1</a:t>
                      </a:r>
                    </a:p>
                  </a:txBody>
                  <a:tcPr>
                    <a:solidFill>
                      <a:srgbClr val="00B050"/>
                    </a:solidFill>
                  </a:tcPr>
                </a:tc>
                <a:extLst>
                  <a:ext uri="{0D108BD9-81ED-4DB2-BD59-A6C34878D82A}">
                    <a16:rowId xmlns:a16="http://schemas.microsoft.com/office/drawing/2014/main" val="3841534655"/>
                  </a:ext>
                </a:extLst>
              </a:tr>
              <a:tr h="370840">
                <a:tc>
                  <a:txBody>
                    <a:bodyPr/>
                    <a:lstStyle/>
                    <a:p>
                      <a:pPr algn="ctr"/>
                      <a:r>
                        <a:rPr lang="en-US" dirty="0">
                          <a:latin typeface="Arial" panose="020B0604020202020204" pitchFamily="34" charset="0"/>
                          <a:cs typeface="Arial" panose="020B0604020202020204" pitchFamily="34" charset="0"/>
                        </a:rPr>
                        <a:t>3</a:t>
                      </a:r>
                    </a:p>
                  </a:txBody>
                  <a:tcPr/>
                </a:tc>
                <a:tc>
                  <a:txBody>
                    <a:bodyPr/>
                    <a:lstStyle/>
                    <a:p>
                      <a:r>
                        <a:rPr lang="en-US" dirty="0">
                          <a:latin typeface="Arial" panose="020B0604020202020204" pitchFamily="34" charset="0"/>
                          <a:cs typeface="Arial" panose="020B0604020202020204" pitchFamily="34" charset="0"/>
                        </a:rPr>
                        <a:t>Parks</a:t>
                      </a:r>
                    </a:p>
                  </a:txBody>
                  <a:tcPr/>
                </a:tc>
                <a:tc>
                  <a:txBody>
                    <a:bodyPr/>
                    <a:lstStyle/>
                    <a:p>
                      <a:pPr algn="ctr"/>
                      <a:r>
                        <a:rPr lang="en-US" dirty="0">
                          <a:latin typeface="Arial" panose="020B0604020202020204" pitchFamily="34" charset="0"/>
                          <a:cs typeface="Arial" panose="020B0604020202020204" pitchFamily="34" charset="0"/>
                        </a:rPr>
                        <a:t>1282</a:t>
                      </a:r>
                    </a:p>
                  </a:txBody>
                  <a:tcPr/>
                </a:tc>
                <a:tc>
                  <a:txBody>
                    <a:bodyPr/>
                    <a:lstStyle/>
                    <a:p>
                      <a:pPr algn="ctr"/>
                      <a:r>
                        <a:rPr lang="en-US" dirty="0">
                          <a:latin typeface="Arial" panose="020B0604020202020204" pitchFamily="34" charset="0"/>
                          <a:cs typeface="Arial" panose="020B0604020202020204" pitchFamily="34" charset="0"/>
                        </a:rPr>
                        <a:t>69.7</a:t>
                      </a:r>
                    </a:p>
                  </a:txBody>
                  <a:tcPr/>
                </a:tc>
                <a:tc>
                  <a:txBody>
                    <a:bodyPr/>
                    <a:lstStyle/>
                    <a:p>
                      <a:pPr algn="ctr"/>
                      <a:r>
                        <a:rPr lang="en-US" dirty="0">
                          <a:latin typeface="Arial" panose="020B0604020202020204" pitchFamily="34" charset="0"/>
                          <a:cs typeface="Arial" panose="020B0604020202020204" pitchFamily="34" charset="0"/>
                        </a:rPr>
                        <a:t>3.71</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54.9</a:t>
                      </a:r>
                    </a:p>
                  </a:txBody>
                  <a:tcPr>
                    <a:solidFill>
                      <a:srgbClr val="FFFF00"/>
                    </a:solidFill>
                  </a:tcPr>
                </a:tc>
                <a:extLst>
                  <a:ext uri="{0D108BD9-81ED-4DB2-BD59-A6C34878D82A}">
                    <a16:rowId xmlns:a16="http://schemas.microsoft.com/office/drawing/2014/main" val="182026587"/>
                  </a:ext>
                </a:extLst>
              </a:tr>
              <a:tr h="370840">
                <a:tc>
                  <a:txBody>
                    <a:bodyPr/>
                    <a:lstStyle/>
                    <a:p>
                      <a:pPr algn="ctr"/>
                      <a:r>
                        <a:rPr lang="en-US" dirty="0">
                          <a:latin typeface="Arial" panose="020B0604020202020204" pitchFamily="34" charset="0"/>
                          <a:cs typeface="Arial" panose="020B0604020202020204" pitchFamily="34" charset="0"/>
                        </a:rPr>
                        <a:t>4</a:t>
                      </a:r>
                    </a:p>
                  </a:txBody>
                  <a:tcPr/>
                </a:tc>
                <a:tc>
                  <a:txBody>
                    <a:bodyPr/>
                    <a:lstStyle/>
                    <a:p>
                      <a:r>
                        <a:rPr lang="en-US" dirty="0">
                          <a:latin typeface="Arial" panose="020B0604020202020204" pitchFamily="34" charset="0"/>
                          <a:cs typeface="Arial" panose="020B0604020202020204" pitchFamily="34" charset="0"/>
                        </a:rPr>
                        <a:t>Walking Trails</a:t>
                      </a:r>
                    </a:p>
                  </a:txBody>
                  <a:tcPr/>
                </a:tc>
                <a:tc>
                  <a:txBody>
                    <a:bodyPr/>
                    <a:lstStyle/>
                    <a:p>
                      <a:pPr algn="ctr"/>
                      <a:r>
                        <a:rPr lang="en-US" dirty="0">
                          <a:latin typeface="Arial" panose="020B0604020202020204" pitchFamily="34" charset="0"/>
                          <a:cs typeface="Arial" panose="020B0604020202020204" pitchFamily="34" charset="0"/>
                        </a:rPr>
                        <a:t>1216</a:t>
                      </a:r>
                    </a:p>
                  </a:txBody>
                  <a:tcPr/>
                </a:tc>
                <a:tc>
                  <a:txBody>
                    <a:bodyPr/>
                    <a:lstStyle/>
                    <a:p>
                      <a:pPr algn="ctr"/>
                      <a:r>
                        <a:rPr lang="en-US" dirty="0">
                          <a:latin typeface="Arial" panose="020B0604020202020204" pitchFamily="34" charset="0"/>
                          <a:cs typeface="Arial" panose="020B0604020202020204" pitchFamily="34" charset="0"/>
                        </a:rPr>
                        <a:t>66.2</a:t>
                      </a:r>
                    </a:p>
                  </a:txBody>
                  <a:tcPr/>
                </a:tc>
                <a:tc>
                  <a:txBody>
                    <a:bodyPr/>
                    <a:lstStyle/>
                    <a:p>
                      <a:pPr algn="ctr"/>
                      <a:r>
                        <a:rPr lang="en-US" dirty="0">
                          <a:latin typeface="Arial" panose="020B0604020202020204" pitchFamily="34" charset="0"/>
                          <a:cs typeface="Arial" panose="020B0604020202020204" pitchFamily="34" charset="0"/>
                        </a:rPr>
                        <a:t>3.56*</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50.1*</a:t>
                      </a:r>
                    </a:p>
                  </a:txBody>
                  <a:tcPr>
                    <a:solidFill>
                      <a:srgbClr val="FFFF00"/>
                    </a:solidFill>
                  </a:tcPr>
                </a:tc>
                <a:extLst>
                  <a:ext uri="{0D108BD9-81ED-4DB2-BD59-A6C34878D82A}">
                    <a16:rowId xmlns:a16="http://schemas.microsoft.com/office/drawing/2014/main" val="1122072319"/>
                  </a:ext>
                </a:extLst>
              </a:tr>
              <a:tr h="370840">
                <a:tc>
                  <a:txBody>
                    <a:bodyPr/>
                    <a:lstStyle/>
                    <a:p>
                      <a:pPr algn="ctr"/>
                      <a:r>
                        <a:rPr lang="en-US" dirty="0">
                          <a:latin typeface="Arial" panose="020B0604020202020204" pitchFamily="34" charset="0"/>
                          <a:cs typeface="Arial" panose="020B0604020202020204" pitchFamily="34" charset="0"/>
                        </a:rPr>
                        <a:t>5</a:t>
                      </a:r>
                    </a:p>
                  </a:txBody>
                  <a:tcPr/>
                </a:tc>
                <a:tc>
                  <a:txBody>
                    <a:bodyPr/>
                    <a:lstStyle/>
                    <a:p>
                      <a:r>
                        <a:rPr lang="en-US" dirty="0">
                          <a:latin typeface="Arial" panose="020B0604020202020204" pitchFamily="34" charset="0"/>
                          <a:cs typeface="Arial" panose="020B0604020202020204" pitchFamily="34" charset="0"/>
                        </a:rPr>
                        <a:t>Outdoor Pools</a:t>
                      </a:r>
                    </a:p>
                  </a:txBody>
                  <a:tcPr/>
                </a:tc>
                <a:tc>
                  <a:txBody>
                    <a:bodyPr/>
                    <a:lstStyle/>
                    <a:p>
                      <a:pPr algn="ctr"/>
                      <a:r>
                        <a:rPr lang="en-US" dirty="0">
                          <a:latin typeface="Arial" panose="020B0604020202020204" pitchFamily="34" charset="0"/>
                          <a:cs typeface="Arial" panose="020B0604020202020204" pitchFamily="34" charset="0"/>
                        </a:rPr>
                        <a:t>1022</a:t>
                      </a:r>
                    </a:p>
                  </a:txBody>
                  <a:tcPr/>
                </a:tc>
                <a:tc>
                  <a:txBody>
                    <a:bodyPr/>
                    <a:lstStyle/>
                    <a:p>
                      <a:pPr algn="ctr"/>
                      <a:r>
                        <a:rPr lang="en-US" dirty="0">
                          <a:latin typeface="Arial" panose="020B0604020202020204" pitchFamily="34" charset="0"/>
                          <a:cs typeface="Arial" panose="020B0604020202020204" pitchFamily="34" charset="0"/>
                        </a:rPr>
                        <a:t>55.6</a:t>
                      </a:r>
                    </a:p>
                  </a:txBody>
                  <a:tcPr/>
                </a:tc>
                <a:tc>
                  <a:txBody>
                    <a:bodyPr/>
                    <a:lstStyle/>
                    <a:p>
                      <a:pPr algn="ctr"/>
                      <a:r>
                        <a:rPr lang="en-US" dirty="0">
                          <a:latin typeface="Arial" panose="020B0604020202020204" pitchFamily="34" charset="0"/>
                          <a:cs typeface="Arial" panose="020B0604020202020204" pitchFamily="34" charset="0"/>
                        </a:rPr>
                        <a:t>3.67</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62.5</a:t>
                      </a:r>
                    </a:p>
                  </a:txBody>
                  <a:tcPr>
                    <a:solidFill>
                      <a:srgbClr val="00B050"/>
                    </a:solidFill>
                  </a:tcPr>
                </a:tc>
                <a:extLst>
                  <a:ext uri="{0D108BD9-81ED-4DB2-BD59-A6C34878D82A}">
                    <a16:rowId xmlns:a16="http://schemas.microsoft.com/office/drawing/2014/main" val="2064556087"/>
                  </a:ext>
                </a:extLst>
              </a:tr>
            </a:tbl>
          </a:graphicData>
        </a:graphic>
      </p:graphicFrame>
      <p:sp>
        <p:nvSpPr>
          <p:cNvPr id="4" name="TextBox 3">
            <a:extLst>
              <a:ext uri="{FF2B5EF4-FFF2-40B4-BE49-F238E27FC236}">
                <a16:creationId xmlns:a16="http://schemas.microsoft.com/office/drawing/2014/main" id="{3CAFCEBF-FC97-4CC4-AE4C-FC67EA10E5BA}"/>
              </a:ext>
            </a:extLst>
          </p:cNvPr>
          <p:cNvSpPr txBox="1"/>
          <p:nvPr/>
        </p:nvSpPr>
        <p:spPr>
          <a:xfrm>
            <a:off x="2864185" y="1887992"/>
            <a:ext cx="6463629" cy="52322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Ranked Based on </a:t>
            </a:r>
            <a:r>
              <a:rPr lang="en-US" sz="2800" b="1" dirty="0">
                <a:latin typeface="Arial" panose="020B0604020202020204" pitchFamily="34" charset="0"/>
                <a:cs typeface="Arial" panose="020B0604020202020204" pitchFamily="34" charset="0"/>
              </a:rPr>
              <a:t>Highest</a:t>
            </a:r>
            <a:r>
              <a:rPr lang="en-US" sz="2400" b="1" dirty="0">
                <a:latin typeface="Arial" panose="020B0604020202020204" pitchFamily="34" charset="0"/>
                <a:cs typeface="Arial" panose="020B0604020202020204" pitchFamily="34" charset="0"/>
              </a:rPr>
              <a:t> Claimed Usage</a:t>
            </a:r>
          </a:p>
        </p:txBody>
      </p:sp>
      <p:sp>
        <p:nvSpPr>
          <p:cNvPr id="5" name="TextBox 4">
            <a:extLst>
              <a:ext uri="{FF2B5EF4-FFF2-40B4-BE49-F238E27FC236}">
                <a16:creationId xmlns:a16="http://schemas.microsoft.com/office/drawing/2014/main" id="{931CB684-3FFC-4064-9C9B-8D018811555A}"/>
              </a:ext>
            </a:extLst>
          </p:cNvPr>
          <p:cNvSpPr txBox="1"/>
          <p:nvPr/>
        </p:nvSpPr>
        <p:spPr>
          <a:xfrm>
            <a:off x="346364" y="6519446"/>
            <a:ext cx="7292381"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 While still an acceptable score, this was the 2</a:t>
            </a:r>
            <a:r>
              <a:rPr lang="en-US" sz="1600" baseline="30000" dirty="0">
                <a:solidFill>
                  <a:schemeClr val="bg1"/>
                </a:solidFill>
                <a:latin typeface="Arial" panose="020B0604020202020204" pitchFamily="34" charset="0"/>
                <a:cs typeface="Arial" panose="020B0604020202020204" pitchFamily="34" charset="0"/>
              </a:rPr>
              <a:t>nd</a:t>
            </a:r>
            <a:r>
              <a:rPr lang="en-US" sz="1600" dirty="0">
                <a:solidFill>
                  <a:schemeClr val="bg1"/>
                </a:solidFill>
                <a:latin typeface="Arial" panose="020B0604020202020204" pitchFamily="34" charset="0"/>
                <a:cs typeface="Arial" panose="020B0604020202020204" pitchFamily="34" charset="0"/>
              </a:rPr>
              <a:t> lowest score for all amenities</a:t>
            </a:r>
          </a:p>
        </p:txBody>
      </p:sp>
      <p:sp>
        <p:nvSpPr>
          <p:cNvPr id="6" name="TextBox 5">
            <a:extLst>
              <a:ext uri="{FF2B5EF4-FFF2-40B4-BE49-F238E27FC236}">
                <a16:creationId xmlns:a16="http://schemas.microsoft.com/office/drawing/2014/main" id="{6C64792D-7C05-40A1-9075-7B28738AD22B}"/>
              </a:ext>
            </a:extLst>
          </p:cNvPr>
          <p:cNvSpPr txBox="1"/>
          <p:nvPr/>
        </p:nvSpPr>
        <p:spPr>
          <a:xfrm>
            <a:off x="529244" y="5310962"/>
            <a:ext cx="10758906" cy="1200329"/>
          </a:xfrm>
          <a:prstGeom prst="rect">
            <a:avLst/>
          </a:prstGeom>
          <a:noFill/>
        </p:spPr>
        <p:txBody>
          <a:bodyPr wrap="none" rtlCol="0">
            <a:spAutoFit/>
          </a:bodyPr>
          <a:lstStyle/>
          <a:p>
            <a:pPr algn="ctr"/>
            <a:r>
              <a:rPr lang="en-US" sz="2400" dirty="0">
                <a:latin typeface="Arial Black" panose="020B0A04020102020204" pitchFamily="34" charset="0"/>
              </a:rPr>
              <a:t>Yacht Club and Farmers Market had the highest claimed usage</a:t>
            </a:r>
          </a:p>
          <a:p>
            <a:pPr algn="ctr"/>
            <a:r>
              <a:rPr lang="en-US" sz="2400" dirty="0">
                <a:latin typeface="Arial Black" panose="020B0A04020102020204" pitchFamily="34" charset="0"/>
              </a:rPr>
              <a:t> (based on those that took the survey)</a:t>
            </a:r>
          </a:p>
          <a:p>
            <a:pPr algn="ctr"/>
            <a:r>
              <a:rPr lang="en-US" sz="2400" dirty="0">
                <a:latin typeface="Arial Black" panose="020B0A04020102020204" pitchFamily="34" charset="0"/>
              </a:rPr>
              <a:t> &amp; the highest satisfaction scores</a:t>
            </a:r>
          </a:p>
        </p:txBody>
      </p:sp>
    </p:spTree>
    <p:extLst>
      <p:ext uri="{BB962C8B-B14F-4D97-AF65-F5344CB8AC3E}">
        <p14:creationId xmlns:p14="http://schemas.microsoft.com/office/powerpoint/2010/main" val="250706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4238-A0AE-4636-B1D8-0AF5B54664C9}"/>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Amenities</a:t>
            </a:r>
            <a:br>
              <a:rPr lang="en-US"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a:t>
            </a:r>
          </a:p>
        </p:txBody>
      </p:sp>
      <p:graphicFrame>
        <p:nvGraphicFramePr>
          <p:cNvPr id="3" name="Table 3">
            <a:extLst>
              <a:ext uri="{FF2B5EF4-FFF2-40B4-BE49-F238E27FC236}">
                <a16:creationId xmlns:a16="http://schemas.microsoft.com/office/drawing/2014/main" id="{574DEEF5-086D-4CDD-85D7-F45A9B3F9CBE}"/>
              </a:ext>
            </a:extLst>
          </p:cNvPr>
          <p:cNvGraphicFramePr>
            <a:graphicFrameLocks noGrp="1"/>
          </p:cNvGraphicFramePr>
          <p:nvPr/>
        </p:nvGraphicFramePr>
        <p:xfrm>
          <a:off x="1384408" y="2390206"/>
          <a:ext cx="9190824" cy="2849880"/>
        </p:xfrm>
        <a:graphic>
          <a:graphicData uri="http://schemas.openxmlformats.org/drawingml/2006/table">
            <a:tbl>
              <a:tblPr firstRow="1" bandRow="1">
                <a:tableStyleId>{5C22544A-7EE6-4342-B048-85BDC9FD1C3A}</a:tableStyleId>
              </a:tblPr>
              <a:tblGrid>
                <a:gridCol w="853736">
                  <a:extLst>
                    <a:ext uri="{9D8B030D-6E8A-4147-A177-3AD203B41FA5}">
                      <a16:colId xmlns:a16="http://schemas.microsoft.com/office/drawing/2014/main" val="4210679823"/>
                    </a:ext>
                  </a:extLst>
                </a:gridCol>
                <a:gridCol w="1896534">
                  <a:extLst>
                    <a:ext uri="{9D8B030D-6E8A-4147-A177-3AD203B41FA5}">
                      <a16:colId xmlns:a16="http://schemas.microsoft.com/office/drawing/2014/main" val="3892977802"/>
                    </a:ext>
                  </a:extLst>
                </a:gridCol>
                <a:gridCol w="1457739">
                  <a:extLst>
                    <a:ext uri="{9D8B030D-6E8A-4147-A177-3AD203B41FA5}">
                      <a16:colId xmlns:a16="http://schemas.microsoft.com/office/drawing/2014/main" val="2402398117"/>
                    </a:ext>
                  </a:extLst>
                </a:gridCol>
                <a:gridCol w="1497496">
                  <a:extLst>
                    <a:ext uri="{9D8B030D-6E8A-4147-A177-3AD203B41FA5}">
                      <a16:colId xmlns:a16="http://schemas.microsoft.com/office/drawing/2014/main" val="2498157341"/>
                    </a:ext>
                  </a:extLst>
                </a:gridCol>
                <a:gridCol w="1577008">
                  <a:extLst>
                    <a:ext uri="{9D8B030D-6E8A-4147-A177-3AD203B41FA5}">
                      <a16:colId xmlns:a16="http://schemas.microsoft.com/office/drawing/2014/main" val="527092389"/>
                    </a:ext>
                  </a:extLst>
                </a:gridCol>
                <a:gridCol w="1908311">
                  <a:extLst>
                    <a:ext uri="{9D8B030D-6E8A-4147-A177-3AD203B41FA5}">
                      <a16:colId xmlns:a16="http://schemas.microsoft.com/office/drawing/2014/main" val="4028559457"/>
                    </a:ext>
                  </a:extLst>
                </a:gridCol>
              </a:tblGrid>
              <a:tr h="370840">
                <a:tc>
                  <a:txBody>
                    <a:bodyPr/>
                    <a:lstStyle/>
                    <a:p>
                      <a:pPr algn="ctr"/>
                      <a:r>
                        <a:rPr lang="en-US" dirty="0">
                          <a:latin typeface="Arial" panose="020B0604020202020204" pitchFamily="34" charset="0"/>
                          <a:cs typeface="Arial" panose="020B0604020202020204" pitchFamily="34" charset="0"/>
                        </a:rPr>
                        <a:t>Rank</a:t>
                      </a:r>
                    </a:p>
                  </a:txBody>
                  <a:tcPr/>
                </a:tc>
                <a:tc>
                  <a:txBody>
                    <a:bodyPr/>
                    <a:lstStyle/>
                    <a:p>
                      <a:pPr algn="ctr"/>
                      <a:r>
                        <a:rPr lang="en-US" dirty="0">
                          <a:latin typeface="Arial" panose="020B0604020202020204" pitchFamily="34" charset="0"/>
                          <a:cs typeface="Arial" panose="020B0604020202020204" pitchFamily="34" charset="0"/>
                        </a:rPr>
                        <a:t>Amenity</a:t>
                      </a:r>
                    </a:p>
                  </a:txBody>
                  <a:tcPr/>
                </a:tc>
                <a:tc>
                  <a:txBody>
                    <a:bodyPr/>
                    <a:lstStyle/>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Claimed</a:t>
                      </a:r>
                    </a:p>
                    <a:p>
                      <a:pPr algn="ctr"/>
                      <a:r>
                        <a:rPr lang="en-US" dirty="0">
                          <a:latin typeface="Arial" panose="020B0604020202020204" pitchFamily="34" charset="0"/>
                          <a:cs typeface="Arial" panose="020B0604020202020204" pitchFamily="34" charset="0"/>
                        </a:rPr>
                        <a:t>Usage %</a:t>
                      </a:r>
                    </a:p>
                  </a:txBody>
                  <a:tcPr/>
                </a:tc>
                <a:tc>
                  <a:txBody>
                    <a:bodyPr/>
                    <a:lstStyle/>
                    <a:p>
                      <a:pPr algn="ctr"/>
                      <a:r>
                        <a:rPr lang="en-US" dirty="0">
                          <a:latin typeface="Arial" panose="020B0604020202020204" pitchFamily="34" charset="0"/>
                          <a:cs typeface="Arial" panose="020B0604020202020204" pitchFamily="34" charset="0"/>
                        </a:rPr>
                        <a:t>Average </a:t>
                      </a:r>
                    </a:p>
                    <a:p>
                      <a:pPr algn="ctr"/>
                      <a:r>
                        <a:rPr lang="en-US" dirty="0">
                          <a:latin typeface="Arial" panose="020B0604020202020204" pitchFamily="34" charset="0"/>
                          <a:cs typeface="Arial" panose="020B0604020202020204" pitchFamily="34" charset="0"/>
                        </a:rPr>
                        <a:t>Satisfaction Score</a:t>
                      </a:r>
                    </a:p>
                  </a:txBody>
                  <a:tcPr/>
                </a:tc>
                <a:tc>
                  <a:txBody>
                    <a:bodyPr/>
                    <a:lstStyle/>
                    <a:p>
                      <a:pPr algn="ctr"/>
                      <a:r>
                        <a:rPr lang="en-US" dirty="0">
                          <a:latin typeface="Arial" panose="020B0604020202020204" pitchFamily="34" charset="0"/>
                          <a:cs typeface="Arial" panose="020B0604020202020204" pitchFamily="34" charset="0"/>
                        </a:rPr>
                        <a:t>% Very/Extremely Satisfied</a:t>
                      </a:r>
                    </a:p>
                  </a:txBody>
                  <a:tcPr/>
                </a:tc>
                <a:extLst>
                  <a:ext uri="{0D108BD9-81ED-4DB2-BD59-A6C34878D82A}">
                    <a16:rowId xmlns:a16="http://schemas.microsoft.com/office/drawing/2014/main" val="2556728754"/>
                  </a:ext>
                </a:extLst>
              </a:tr>
              <a:tr h="370840">
                <a:tc>
                  <a:txBody>
                    <a:bodyPr/>
                    <a:lstStyle/>
                    <a:p>
                      <a:pPr algn="ctr"/>
                      <a:r>
                        <a:rPr lang="en-US" sz="2400" dirty="0">
                          <a:solidFill>
                            <a:schemeClr val="tx1"/>
                          </a:solidFill>
                          <a:latin typeface="Arial" panose="020B0604020202020204" pitchFamily="34" charset="0"/>
                          <a:cs typeface="Arial" panose="020B0604020202020204" pitchFamily="34" charset="0"/>
                        </a:rPr>
                        <a:t>1</a:t>
                      </a:r>
                    </a:p>
                  </a:txBody>
                  <a:tcPr/>
                </a:tc>
                <a:tc>
                  <a:txBody>
                    <a:bodyPr/>
                    <a:lstStyle/>
                    <a:p>
                      <a:r>
                        <a:rPr lang="en-US" sz="2400" b="1" dirty="0">
                          <a:solidFill>
                            <a:schemeClr val="tx1"/>
                          </a:solidFill>
                          <a:latin typeface="Arial" panose="020B0604020202020204" pitchFamily="34" charset="0"/>
                          <a:cs typeface="Arial" panose="020B0604020202020204" pitchFamily="34" charset="0"/>
                        </a:rPr>
                        <a:t>Dog Park</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241</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13.1</a:t>
                      </a:r>
                    </a:p>
                  </a:txBody>
                  <a:tcPr/>
                </a:tc>
                <a:tc>
                  <a:txBody>
                    <a:bodyPr/>
                    <a:lstStyle/>
                    <a:p>
                      <a:pPr algn="ctr"/>
                      <a:r>
                        <a:rPr lang="en-US" sz="2400" b="1" dirty="0">
                          <a:solidFill>
                            <a:schemeClr val="tx1"/>
                          </a:solidFill>
                          <a:latin typeface="Arial" panose="020B0604020202020204" pitchFamily="34" charset="0"/>
                          <a:cs typeface="Arial" panose="020B0604020202020204" pitchFamily="34" charset="0"/>
                        </a:rPr>
                        <a:t>3.05*</a:t>
                      </a:r>
                    </a:p>
                  </a:txBody>
                  <a:tcPr>
                    <a:solidFill>
                      <a:srgbClr val="FFFF00"/>
                    </a:solid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28.6*</a:t>
                      </a:r>
                    </a:p>
                  </a:txBody>
                  <a:tcPr>
                    <a:solidFill>
                      <a:srgbClr val="FF0000"/>
                    </a:solidFill>
                  </a:tcPr>
                </a:tc>
                <a:extLst>
                  <a:ext uri="{0D108BD9-81ED-4DB2-BD59-A6C34878D82A}">
                    <a16:rowId xmlns:a16="http://schemas.microsoft.com/office/drawing/2014/main" val="2922098855"/>
                  </a:ext>
                </a:extLst>
              </a:tr>
              <a:tr h="370840">
                <a:tc>
                  <a:txBody>
                    <a:bodyPr/>
                    <a:lstStyle/>
                    <a:p>
                      <a:pPr algn="ctr"/>
                      <a:r>
                        <a:rPr lang="en-US" dirty="0">
                          <a:latin typeface="Arial" panose="020B0604020202020204" pitchFamily="34" charset="0"/>
                          <a:cs typeface="Arial" panose="020B0604020202020204" pitchFamily="34" charset="0"/>
                        </a:rPr>
                        <a:t>2</a:t>
                      </a:r>
                    </a:p>
                  </a:txBody>
                  <a:tcPr/>
                </a:tc>
                <a:tc>
                  <a:txBody>
                    <a:bodyPr/>
                    <a:lstStyle/>
                    <a:p>
                      <a:r>
                        <a:rPr lang="en-US" dirty="0">
                          <a:latin typeface="Arial" panose="020B0604020202020204" pitchFamily="34" charset="0"/>
                          <a:cs typeface="Arial" panose="020B0604020202020204" pitchFamily="34" charset="0"/>
                        </a:rPr>
                        <a:t>Racquet Sports</a:t>
                      </a:r>
                    </a:p>
                  </a:txBody>
                  <a:tcPr/>
                </a:tc>
                <a:tc>
                  <a:txBody>
                    <a:bodyPr/>
                    <a:lstStyle/>
                    <a:p>
                      <a:pPr algn="ctr"/>
                      <a:r>
                        <a:rPr lang="en-US" dirty="0">
                          <a:latin typeface="Arial" panose="020B0604020202020204" pitchFamily="34" charset="0"/>
                          <a:cs typeface="Arial" panose="020B0604020202020204" pitchFamily="34" charset="0"/>
                        </a:rPr>
                        <a:t>279</a:t>
                      </a:r>
                    </a:p>
                  </a:txBody>
                  <a:tcPr/>
                </a:tc>
                <a:tc>
                  <a:txBody>
                    <a:bodyPr/>
                    <a:lstStyle/>
                    <a:p>
                      <a:pPr algn="ctr"/>
                      <a:r>
                        <a:rPr lang="en-US" dirty="0">
                          <a:latin typeface="Arial" panose="020B0604020202020204" pitchFamily="34" charset="0"/>
                          <a:cs typeface="Arial" panose="020B0604020202020204" pitchFamily="34" charset="0"/>
                        </a:rPr>
                        <a:t>15.2</a:t>
                      </a:r>
                    </a:p>
                  </a:txBody>
                  <a:tcPr/>
                </a:tc>
                <a:tc>
                  <a:txBody>
                    <a:bodyPr/>
                    <a:lstStyle/>
                    <a:p>
                      <a:pPr algn="ctr"/>
                      <a:r>
                        <a:rPr lang="en-US" b="1" dirty="0">
                          <a:latin typeface="Arial" panose="020B0604020202020204" pitchFamily="34" charset="0"/>
                          <a:cs typeface="Arial" panose="020B0604020202020204" pitchFamily="34" charset="0"/>
                        </a:rPr>
                        <a:t>3.78</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59.5</a:t>
                      </a:r>
                    </a:p>
                  </a:txBody>
                  <a:tcPr>
                    <a:solidFill>
                      <a:srgbClr val="FFFF00"/>
                    </a:solidFill>
                  </a:tcPr>
                </a:tc>
                <a:extLst>
                  <a:ext uri="{0D108BD9-81ED-4DB2-BD59-A6C34878D82A}">
                    <a16:rowId xmlns:a16="http://schemas.microsoft.com/office/drawing/2014/main" val="3841534655"/>
                  </a:ext>
                </a:extLst>
              </a:tr>
              <a:tr h="370840">
                <a:tc>
                  <a:txBody>
                    <a:bodyPr/>
                    <a:lstStyle/>
                    <a:p>
                      <a:pPr algn="ctr"/>
                      <a:r>
                        <a:rPr lang="en-US" dirty="0">
                          <a:latin typeface="Arial" panose="020B0604020202020204" pitchFamily="34" charset="0"/>
                          <a:cs typeface="Arial" panose="020B0604020202020204" pitchFamily="34" charset="0"/>
                        </a:rPr>
                        <a:t>3</a:t>
                      </a:r>
                    </a:p>
                  </a:txBody>
                  <a:tcPr/>
                </a:tc>
                <a:tc>
                  <a:txBody>
                    <a:bodyPr/>
                    <a:lstStyle/>
                    <a:p>
                      <a:r>
                        <a:rPr lang="en-US" dirty="0">
                          <a:latin typeface="Arial" panose="020B0604020202020204" pitchFamily="34" charset="0"/>
                          <a:cs typeface="Arial" panose="020B0604020202020204" pitchFamily="34" charset="0"/>
                        </a:rPr>
                        <a:t>Marina</a:t>
                      </a:r>
                    </a:p>
                  </a:txBody>
                  <a:tcPr/>
                </a:tc>
                <a:tc>
                  <a:txBody>
                    <a:bodyPr/>
                    <a:lstStyle/>
                    <a:p>
                      <a:pPr algn="ctr"/>
                      <a:r>
                        <a:rPr lang="en-US" dirty="0">
                          <a:latin typeface="Arial" panose="020B0604020202020204" pitchFamily="34" charset="0"/>
                          <a:cs typeface="Arial" panose="020B0604020202020204" pitchFamily="34" charset="0"/>
                        </a:rPr>
                        <a:t>557</a:t>
                      </a:r>
                    </a:p>
                  </a:txBody>
                  <a:tcPr/>
                </a:tc>
                <a:tc>
                  <a:txBody>
                    <a:bodyPr/>
                    <a:lstStyle/>
                    <a:p>
                      <a:pPr algn="ctr"/>
                      <a:r>
                        <a:rPr lang="en-US" dirty="0">
                          <a:latin typeface="Arial" panose="020B0604020202020204" pitchFamily="34" charset="0"/>
                          <a:cs typeface="Arial" panose="020B0604020202020204" pitchFamily="34" charset="0"/>
                        </a:rPr>
                        <a:t>30.3</a:t>
                      </a:r>
                    </a:p>
                  </a:txBody>
                  <a:tcPr/>
                </a:tc>
                <a:tc>
                  <a:txBody>
                    <a:bodyPr/>
                    <a:lstStyle/>
                    <a:p>
                      <a:pPr algn="ctr"/>
                      <a:r>
                        <a:rPr lang="en-US" b="1" dirty="0">
                          <a:latin typeface="Arial" panose="020B0604020202020204" pitchFamily="34" charset="0"/>
                          <a:cs typeface="Arial" panose="020B0604020202020204" pitchFamily="34" charset="0"/>
                        </a:rPr>
                        <a:t>3.82</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60.3</a:t>
                      </a:r>
                    </a:p>
                  </a:txBody>
                  <a:tcPr>
                    <a:solidFill>
                      <a:srgbClr val="00B050"/>
                    </a:solidFill>
                  </a:tcPr>
                </a:tc>
                <a:extLst>
                  <a:ext uri="{0D108BD9-81ED-4DB2-BD59-A6C34878D82A}">
                    <a16:rowId xmlns:a16="http://schemas.microsoft.com/office/drawing/2014/main" val="182026587"/>
                  </a:ext>
                </a:extLst>
              </a:tr>
              <a:tr h="0">
                <a:tc>
                  <a:txBody>
                    <a:bodyPr/>
                    <a:lstStyle/>
                    <a:p>
                      <a:pPr algn="ctr"/>
                      <a:r>
                        <a:rPr lang="en-US" dirty="0">
                          <a:latin typeface="Arial" panose="020B0604020202020204" pitchFamily="34" charset="0"/>
                          <a:cs typeface="Arial" panose="020B0604020202020204" pitchFamily="34" charset="0"/>
                        </a:rPr>
                        <a:t>4</a:t>
                      </a:r>
                    </a:p>
                  </a:txBody>
                  <a:tcPr/>
                </a:tc>
                <a:tc>
                  <a:txBody>
                    <a:bodyPr/>
                    <a:lstStyle/>
                    <a:p>
                      <a:r>
                        <a:rPr lang="en-US" dirty="0">
                          <a:latin typeface="Arial" panose="020B0604020202020204" pitchFamily="34" charset="0"/>
                          <a:cs typeface="Arial" panose="020B0604020202020204" pitchFamily="34" charset="0"/>
                        </a:rPr>
                        <a:t>Boat Ramps</a:t>
                      </a:r>
                    </a:p>
                  </a:txBody>
                  <a:tcPr/>
                </a:tc>
                <a:tc>
                  <a:txBody>
                    <a:bodyPr/>
                    <a:lstStyle/>
                    <a:p>
                      <a:pPr algn="ctr"/>
                      <a:r>
                        <a:rPr lang="en-US" dirty="0">
                          <a:latin typeface="Arial" panose="020B0604020202020204" pitchFamily="34" charset="0"/>
                          <a:cs typeface="Arial" panose="020B0604020202020204" pitchFamily="34" charset="0"/>
                        </a:rPr>
                        <a:t>561</a:t>
                      </a:r>
                    </a:p>
                  </a:txBody>
                  <a:tcPr/>
                </a:tc>
                <a:tc>
                  <a:txBody>
                    <a:bodyPr/>
                    <a:lstStyle/>
                    <a:p>
                      <a:pPr algn="ctr"/>
                      <a:r>
                        <a:rPr lang="en-US" dirty="0">
                          <a:latin typeface="Arial" panose="020B0604020202020204" pitchFamily="34" charset="0"/>
                          <a:cs typeface="Arial" panose="020B0604020202020204" pitchFamily="34" charset="0"/>
                        </a:rPr>
                        <a:t>30.5</a:t>
                      </a:r>
                    </a:p>
                  </a:txBody>
                  <a:tcPr/>
                </a:tc>
                <a:tc>
                  <a:txBody>
                    <a:bodyPr/>
                    <a:lstStyle/>
                    <a:p>
                      <a:pPr algn="ctr"/>
                      <a:r>
                        <a:rPr lang="en-US" b="1" dirty="0">
                          <a:latin typeface="Arial" panose="020B0604020202020204" pitchFamily="34" charset="0"/>
                          <a:cs typeface="Arial" panose="020B0604020202020204" pitchFamily="34" charset="0"/>
                        </a:rPr>
                        <a:t>3.76</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59.7</a:t>
                      </a:r>
                    </a:p>
                  </a:txBody>
                  <a:tcPr>
                    <a:solidFill>
                      <a:srgbClr val="FFFF00"/>
                    </a:solidFill>
                  </a:tcPr>
                </a:tc>
                <a:extLst>
                  <a:ext uri="{0D108BD9-81ED-4DB2-BD59-A6C34878D82A}">
                    <a16:rowId xmlns:a16="http://schemas.microsoft.com/office/drawing/2014/main" val="1122072319"/>
                  </a:ext>
                </a:extLst>
              </a:tr>
              <a:tr h="370840">
                <a:tc>
                  <a:txBody>
                    <a:bodyPr/>
                    <a:lstStyle/>
                    <a:p>
                      <a:pPr algn="ctr"/>
                      <a:r>
                        <a:rPr lang="en-US" dirty="0">
                          <a:latin typeface="Arial" panose="020B0604020202020204" pitchFamily="34" charset="0"/>
                          <a:cs typeface="Arial" panose="020B0604020202020204" pitchFamily="34" charset="0"/>
                        </a:rPr>
                        <a:t>5</a:t>
                      </a:r>
                    </a:p>
                  </a:txBody>
                  <a:tcPr/>
                </a:tc>
                <a:tc>
                  <a:txBody>
                    <a:bodyPr/>
                    <a:lstStyle/>
                    <a:p>
                      <a:r>
                        <a:rPr lang="en-US" dirty="0">
                          <a:latin typeface="Arial" panose="020B0604020202020204" pitchFamily="34" charset="0"/>
                          <a:cs typeface="Arial" panose="020B0604020202020204" pitchFamily="34" charset="0"/>
                        </a:rPr>
                        <a:t>Golf Course</a:t>
                      </a:r>
                    </a:p>
                  </a:txBody>
                  <a:tcPr/>
                </a:tc>
                <a:tc>
                  <a:txBody>
                    <a:bodyPr/>
                    <a:lstStyle/>
                    <a:p>
                      <a:pPr algn="ctr"/>
                      <a:r>
                        <a:rPr lang="en-US" dirty="0">
                          <a:latin typeface="Arial" panose="020B0604020202020204" pitchFamily="34" charset="0"/>
                          <a:cs typeface="Arial" panose="020B0604020202020204" pitchFamily="34" charset="0"/>
                        </a:rPr>
                        <a:t>567</a:t>
                      </a:r>
                    </a:p>
                  </a:txBody>
                  <a:tcPr/>
                </a:tc>
                <a:tc>
                  <a:txBody>
                    <a:bodyPr/>
                    <a:lstStyle/>
                    <a:p>
                      <a:pPr algn="ctr"/>
                      <a:r>
                        <a:rPr lang="en-US" dirty="0">
                          <a:latin typeface="Arial" panose="020B0604020202020204" pitchFamily="34" charset="0"/>
                          <a:cs typeface="Arial" panose="020B0604020202020204" pitchFamily="34" charset="0"/>
                        </a:rPr>
                        <a:t>30.8</a:t>
                      </a:r>
                    </a:p>
                  </a:txBody>
                  <a:tcPr/>
                </a:tc>
                <a:tc>
                  <a:txBody>
                    <a:bodyPr/>
                    <a:lstStyle/>
                    <a:p>
                      <a:pPr algn="ctr"/>
                      <a:r>
                        <a:rPr lang="en-US" b="1" dirty="0">
                          <a:latin typeface="Arial" panose="020B0604020202020204" pitchFamily="34" charset="0"/>
                          <a:cs typeface="Arial" panose="020B0604020202020204" pitchFamily="34" charset="0"/>
                        </a:rPr>
                        <a:t>3.77</a:t>
                      </a:r>
                    </a:p>
                  </a:txBody>
                  <a:tcPr>
                    <a:solidFill>
                      <a:srgbClr val="00B050"/>
                    </a:solidFill>
                  </a:tcPr>
                </a:tc>
                <a:tc>
                  <a:txBody>
                    <a:bodyPr/>
                    <a:lstStyle/>
                    <a:p>
                      <a:pPr algn="ctr"/>
                      <a:r>
                        <a:rPr lang="en-US" dirty="0">
                          <a:latin typeface="Arial" panose="020B0604020202020204" pitchFamily="34" charset="0"/>
                          <a:cs typeface="Arial" panose="020B0604020202020204" pitchFamily="34" charset="0"/>
                        </a:rPr>
                        <a:t>60.8</a:t>
                      </a:r>
                    </a:p>
                  </a:txBody>
                  <a:tcPr>
                    <a:solidFill>
                      <a:srgbClr val="00B050"/>
                    </a:solidFill>
                  </a:tcPr>
                </a:tc>
                <a:extLst>
                  <a:ext uri="{0D108BD9-81ED-4DB2-BD59-A6C34878D82A}">
                    <a16:rowId xmlns:a16="http://schemas.microsoft.com/office/drawing/2014/main" val="2064556087"/>
                  </a:ext>
                </a:extLst>
              </a:tr>
            </a:tbl>
          </a:graphicData>
        </a:graphic>
      </p:graphicFrame>
      <p:sp>
        <p:nvSpPr>
          <p:cNvPr id="4" name="TextBox 3">
            <a:extLst>
              <a:ext uri="{FF2B5EF4-FFF2-40B4-BE49-F238E27FC236}">
                <a16:creationId xmlns:a16="http://schemas.microsoft.com/office/drawing/2014/main" id="{3CAFCEBF-FC97-4CC4-AE4C-FC67EA10E5BA}"/>
              </a:ext>
            </a:extLst>
          </p:cNvPr>
          <p:cNvSpPr txBox="1"/>
          <p:nvPr/>
        </p:nvSpPr>
        <p:spPr>
          <a:xfrm>
            <a:off x="3313044" y="1866986"/>
            <a:ext cx="6397905" cy="52322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Ranked Based on </a:t>
            </a:r>
            <a:r>
              <a:rPr lang="en-US" sz="2800" b="1" dirty="0">
                <a:latin typeface="Arial" panose="020B0604020202020204" pitchFamily="34" charset="0"/>
                <a:cs typeface="Arial" panose="020B0604020202020204" pitchFamily="34" charset="0"/>
              </a:rPr>
              <a:t>Lowest </a:t>
            </a:r>
            <a:r>
              <a:rPr lang="en-US" sz="2400" b="1" dirty="0">
                <a:latin typeface="Arial" panose="020B0604020202020204" pitchFamily="34" charset="0"/>
                <a:cs typeface="Arial" panose="020B0604020202020204" pitchFamily="34" charset="0"/>
              </a:rPr>
              <a:t>Claimed Usage</a:t>
            </a:r>
          </a:p>
        </p:txBody>
      </p:sp>
      <p:sp>
        <p:nvSpPr>
          <p:cNvPr id="5" name="TextBox 4">
            <a:extLst>
              <a:ext uri="{FF2B5EF4-FFF2-40B4-BE49-F238E27FC236}">
                <a16:creationId xmlns:a16="http://schemas.microsoft.com/office/drawing/2014/main" id="{931CB684-3FFC-4064-9C9B-8D018811555A}"/>
              </a:ext>
            </a:extLst>
          </p:cNvPr>
          <p:cNvSpPr txBox="1"/>
          <p:nvPr/>
        </p:nvSpPr>
        <p:spPr>
          <a:xfrm>
            <a:off x="569843" y="6402120"/>
            <a:ext cx="7620997"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 Dog Parks had both the lowest claimed usage and the lowest satisfaction scores</a:t>
            </a:r>
          </a:p>
        </p:txBody>
      </p:sp>
      <p:sp>
        <p:nvSpPr>
          <p:cNvPr id="6" name="TextBox 5">
            <a:extLst>
              <a:ext uri="{FF2B5EF4-FFF2-40B4-BE49-F238E27FC236}">
                <a16:creationId xmlns:a16="http://schemas.microsoft.com/office/drawing/2014/main" id="{0442CB91-C913-4ED2-8F85-F0BFB077C817}"/>
              </a:ext>
            </a:extLst>
          </p:cNvPr>
          <p:cNvSpPr txBox="1"/>
          <p:nvPr/>
        </p:nvSpPr>
        <p:spPr>
          <a:xfrm>
            <a:off x="-116565" y="5310962"/>
            <a:ext cx="12050542" cy="1200329"/>
          </a:xfrm>
          <a:prstGeom prst="rect">
            <a:avLst/>
          </a:prstGeom>
          <a:noFill/>
        </p:spPr>
        <p:txBody>
          <a:bodyPr wrap="none" rtlCol="0">
            <a:spAutoFit/>
          </a:bodyPr>
          <a:lstStyle/>
          <a:p>
            <a:pPr algn="ctr"/>
            <a:r>
              <a:rPr lang="en-US" sz="2400" dirty="0">
                <a:latin typeface="Arial Black" panose="020B0A04020102020204" pitchFamily="34" charset="0"/>
              </a:rPr>
              <a:t>Again, Those That Use the Respective Amenities are “Very Satisfied”</a:t>
            </a:r>
          </a:p>
          <a:p>
            <a:pPr algn="ctr"/>
            <a:r>
              <a:rPr lang="en-US" sz="2400" dirty="0">
                <a:latin typeface="Arial Black" panose="020B0A04020102020204" pitchFamily="34" charset="0"/>
              </a:rPr>
              <a:t>One Exception is Dog Park which as the claimed lowest usage and the</a:t>
            </a:r>
          </a:p>
          <a:p>
            <a:pPr algn="ctr"/>
            <a:r>
              <a:rPr lang="en-US" sz="2400" dirty="0">
                <a:latin typeface="Arial Black" panose="020B0A04020102020204" pitchFamily="34" charset="0"/>
              </a:rPr>
              <a:t>Lowest Satisfaction Score (still “Satisfied”)</a:t>
            </a:r>
          </a:p>
        </p:txBody>
      </p:sp>
      <p:sp>
        <p:nvSpPr>
          <p:cNvPr id="7" name="Arrow: Left 6">
            <a:extLst>
              <a:ext uri="{FF2B5EF4-FFF2-40B4-BE49-F238E27FC236}">
                <a16:creationId xmlns:a16="http://schemas.microsoft.com/office/drawing/2014/main" id="{C88A32F4-0253-424B-A523-B6513BBBDE78}"/>
              </a:ext>
            </a:extLst>
          </p:cNvPr>
          <p:cNvSpPr/>
          <p:nvPr/>
        </p:nvSpPr>
        <p:spPr>
          <a:xfrm>
            <a:off x="10807592" y="328184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6271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8079-1011-4CF4-8E53-63F957670AF8}"/>
              </a:ext>
            </a:extLst>
          </p:cNvPr>
          <p:cNvSpPr txBox="1">
            <a:spLocks/>
          </p:cNvSpPr>
          <p:nvPr/>
        </p:nvSpPr>
        <p:spPr>
          <a:xfrm>
            <a:off x="224216" y="0"/>
            <a:ext cx="10311268" cy="1450757"/>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b="1" dirty="0">
                <a:latin typeface="Arial" panose="020B0604020202020204" pitchFamily="34" charset="0"/>
                <a:cs typeface="Arial" panose="020B0604020202020204" pitchFamily="34" charset="0"/>
              </a:rPr>
              <a:t>New or Improved Amenities and Services</a:t>
            </a:r>
            <a:br>
              <a:rPr lang="en-US" sz="40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Q-10. Please rate your interest in the following possible new and/or improved amenities or services. (1=Not Interested at All; 5=Extremely Interested)</a:t>
            </a:r>
            <a:endParaRPr lang="en-US"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C6C884-525F-451F-802C-357A9E1816B2}"/>
              </a:ext>
            </a:extLst>
          </p:cNvPr>
          <p:cNvSpPr txBox="1"/>
          <p:nvPr/>
        </p:nvSpPr>
        <p:spPr>
          <a:xfrm>
            <a:off x="1575023" y="4620464"/>
            <a:ext cx="8878969" cy="1815882"/>
          </a:xfrm>
          <a:prstGeom prst="rect">
            <a:avLst/>
          </a:prstGeom>
          <a:noFill/>
        </p:spPr>
        <p:txBody>
          <a:bodyPr wrap="none" rtlCol="0">
            <a:spAutoFit/>
          </a:bodyPr>
          <a:lstStyle/>
          <a:p>
            <a:pPr algn="ctr"/>
            <a:r>
              <a:rPr lang="en-US" sz="2800" dirty="0">
                <a:latin typeface="Arial Black" panose="020B0A04020102020204" pitchFamily="34" charset="0"/>
                <a:cs typeface="Arial" panose="020B0604020202020204" pitchFamily="34" charset="0"/>
              </a:rPr>
              <a:t>In General, Only Lukewarm Interest for any </a:t>
            </a:r>
          </a:p>
          <a:p>
            <a:pPr algn="ctr"/>
            <a:r>
              <a:rPr lang="en-US" sz="2800" dirty="0">
                <a:latin typeface="Arial Black" panose="020B0A04020102020204" pitchFamily="34" charset="0"/>
                <a:cs typeface="Arial" panose="020B0604020202020204" pitchFamily="34" charset="0"/>
              </a:rPr>
              <a:t>New/Improved Amenities or Services.  </a:t>
            </a:r>
          </a:p>
          <a:p>
            <a:pPr algn="ctr"/>
            <a:r>
              <a:rPr lang="en-US" sz="2800" dirty="0">
                <a:latin typeface="Arial Black" panose="020B0A04020102020204" pitchFamily="34" charset="0"/>
                <a:cs typeface="Arial" panose="020B0604020202020204" pitchFamily="34" charset="0"/>
              </a:rPr>
              <a:t>Top 3 Were Improved Walking &amp; Bike Paths, </a:t>
            </a:r>
          </a:p>
          <a:p>
            <a:pPr algn="ctr"/>
            <a:r>
              <a:rPr lang="en-US" sz="2800" dirty="0">
                <a:latin typeface="Arial Black" panose="020B0A04020102020204" pitchFamily="34" charset="0"/>
                <a:cs typeface="Arial" panose="020B0604020202020204" pitchFamily="34" charset="0"/>
              </a:rPr>
              <a:t>Fitness Center and Improved Street Lighting</a:t>
            </a:r>
          </a:p>
        </p:txBody>
      </p:sp>
      <p:graphicFrame>
        <p:nvGraphicFramePr>
          <p:cNvPr id="4" name="Table 4">
            <a:extLst>
              <a:ext uri="{FF2B5EF4-FFF2-40B4-BE49-F238E27FC236}">
                <a16:creationId xmlns:a16="http://schemas.microsoft.com/office/drawing/2014/main" id="{F8D6901B-BBA6-49D6-9F2C-8A3130974205}"/>
              </a:ext>
            </a:extLst>
          </p:cNvPr>
          <p:cNvGraphicFramePr>
            <a:graphicFrameLocks noGrp="1"/>
          </p:cNvGraphicFramePr>
          <p:nvPr/>
        </p:nvGraphicFramePr>
        <p:xfrm>
          <a:off x="224216" y="1302783"/>
          <a:ext cx="11580584" cy="3317681"/>
        </p:xfrm>
        <a:graphic>
          <a:graphicData uri="http://schemas.openxmlformats.org/drawingml/2006/table">
            <a:tbl>
              <a:tblPr firstRow="1" bandRow="1">
                <a:tableStyleId>{5C22544A-7EE6-4342-B048-85BDC9FD1C3A}</a:tableStyleId>
              </a:tblPr>
              <a:tblGrid>
                <a:gridCol w="807776">
                  <a:extLst>
                    <a:ext uri="{9D8B030D-6E8A-4147-A177-3AD203B41FA5}">
                      <a16:colId xmlns:a16="http://schemas.microsoft.com/office/drawing/2014/main" val="2100641239"/>
                    </a:ext>
                  </a:extLst>
                </a:gridCol>
                <a:gridCol w="5160261">
                  <a:extLst>
                    <a:ext uri="{9D8B030D-6E8A-4147-A177-3AD203B41FA5}">
                      <a16:colId xmlns:a16="http://schemas.microsoft.com/office/drawing/2014/main" val="3964036983"/>
                    </a:ext>
                  </a:extLst>
                </a:gridCol>
                <a:gridCol w="2537879">
                  <a:extLst>
                    <a:ext uri="{9D8B030D-6E8A-4147-A177-3AD203B41FA5}">
                      <a16:colId xmlns:a16="http://schemas.microsoft.com/office/drawing/2014/main" val="3502342836"/>
                    </a:ext>
                  </a:extLst>
                </a:gridCol>
                <a:gridCol w="3074668">
                  <a:extLst>
                    <a:ext uri="{9D8B030D-6E8A-4147-A177-3AD203B41FA5}">
                      <a16:colId xmlns:a16="http://schemas.microsoft.com/office/drawing/2014/main" val="3253788706"/>
                    </a:ext>
                  </a:extLst>
                </a:gridCol>
              </a:tblGrid>
              <a:tr h="212340">
                <a:tc>
                  <a:txBody>
                    <a:bodyPr/>
                    <a:lstStyle/>
                    <a:p>
                      <a:pPr algn="ctr"/>
                      <a:r>
                        <a:rPr lang="en-US" sz="2000" dirty="0"/>
                        <a:t>Rank</a:t>
                      </a:r>
                    </a:p>
                  </a:txBody>
                  <a:tcPr/>
                </a:tc>
                <a:tc>
                  <a:txBody>
                    <a:bodyPr/>
                    <a:lstStyle/>
                    <a:p>
                      <a:pPr algn="ctr"/>
                      <a:r>
                        <a:rPr lang="en-US" sz="2000" dirty="0"/>
                        <a:t>New/Improved Amenity or Service</a:t>
                      </a:r>
                    </a:p>
                  </a:txBody>
                  <a:tcPr/>
                </a:tc>
                <a:tc>
                  <a:txBody>
                    <a:bodyPr/>
                    <a:lstStyle/>
                    <a:p>
                      <a:pPr algn="ctr"/>
                      <a:r>
                        <a:rPr lang="en-US" sz="2000" dirty="0"/>
                        <a:t>Weighted Average</a:t>
                      </a:r>
                    </a:p>
                  </a:txBody>
                  <a:tcPr/>
                </a:tc>
                <a:tc>
                  <a:txBody>
                    <a:bodyPr/>
                    <a:lstStyle/>
                    <a:p>
                      <a:pPr algn="ctr"/>
                      <a:r>
                        <a:rPr lang="en-US" sz="2000" dirty="0"/>
                        <a:t>% Very or Extremely Interested</a:t>
                      </a:r>
                    </a:p>
                  </a:txBody>
                  <a:tcPr/>
                </a:tc>
                <a:extLst>
                  <a:ext uri="{0D108BD9-81ED-4DB2-BD59-A6C34878D82A}">
                    <a16:rowId xmlns:a16="http://schemas.microsoft.com/office/drawing/2014/main" val="2344859517"/>
                  </a:ext>
                </a:extLst>
              </a:tr>
              <a:tr h="509568">
                <a:tc>
                  <a:txBody>
                    <a:bodyPr/>
                    <a:lstStyle/>
                    <a:p>
                      <a:pPr algn="ctr"/>
                      <a:r>
                        <a:rPr lang="en-US" sz="2400" b="1" dirty="0">
                          <a:latin typeface="Arial" panose="020B0604020202020204" pitchFamily="34" charset="0"/>
                          <a:cs typeface="Arial" panose="020B0604020202020204" pitchFamily="34" charset="0"/>
                        </a:rPr>
                        <a:t>1</a:t>
                      </a:r>
                    </a:p>
                  </a:txBody>
                  <a:tcPr/>
                </a:tc>
                <a:tc>
                  <a:txBody>
                    <a:bodyPr/>
                    <a:lstStyle/>
                    <a:p>
                      <a:pPr algn="l"/>
                      <a:r>
                        <a:rPr lang="en-US" sz="2400" b="1" dirty="0">
                          <a:latin typeface="Arial" panose="020B0604020202020204" pitchFamily="34" charset="0"/>
                          <a:cs typeface="Arial" panose="020B0604020202020204" pitchFamily="34" charset="0"/>
                        </a:rPr>
                        <a:t>Improved Walking and Bike Paths</a:t>
                      </a:r>
                    </a:p>
                  </a:txBody>
                  <a:tcPr/>
                </a:tc>
                <a:tc>
                  <a:txBody>
                    <a:bodyPr/>
                    <a:lstStyle/>
                    <a:p>
                      <a:pPr algn="ctr"/>
                      <a:r>
                        <a:rPr lang="en-US" sz="2800" b="1" dirty="0">
                          <a:latin typeface="Arial" panose="020B0604020202020204" pitchFamily="34" charset="0"/>
                          <a:cs typeface="Arial" panose="020B0604020202020204" pitchFamily="34" charset="0"/>
                        </a:rPr>
                        <a:t>3.01</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36.2</a:t>
                      </a:r>
                    </a:p>
                  </a:txBody>
                  <a:tcPr>
                    <a:solidFill>
                      <a:srgbClr val="FFFF00"/>
                    </a:solidFill>
                  </a:tcPr>
                </a:tc>
                <a:extLst>
                  <a:ext uri="{0D108BD9-81ED-4DB2-BD59-A6C34878D82A}">
                    <a16:rowId xmlns:a16="http://schemas.microsoft.com/office/drawing/2014/main" val="2849829415"/>
                  </a:ext>
                </a:extLst>
              </a:tr>
              <a:tr h="509568">
                <a:tc>
                  <a:txBody>
                    <a:bodyPr/>
                    <a:lstStyle/>
                    <a:p>
                      <a:pPr algn="ctr"/>
                      <a:r>
                        <a:rPr lang="en-US" sz="2400" b="1" dirty="0">
                          <a:latin typeface="Arial" panose="020B0604020202020204" pitchFamily="34" charset="0"/>
                          <a:cs typeface="Arial" panose="020B0604020202020204" pitchFamily="34" charset="0"/>
                        </a:rPr>
                        <a:t>2</a:t>
                      </a:r>
                    </a:p>
                  </a:txBody>
                  <a:tcPr/>
                </a:tc>
                <a:tc>
                  <a:txBody>
                    <a:bodyPr/>
                    <a:lstStyle/>
                    <a:p>
                      <a:pPr algn="l"/>
                      <a:r>
                        <a:rPr lang="en-US" sz="2400" b="1" dirty="0">
                          <a:latin typeface="Arial" panose="020B0604020202020204" pitchFamily="34" charset="0"/>
                          <a:cs typeface="Arial" panose="020B0604020202020204" pitchFamily="34" charset="0"/>
                        </a:rPr>
                        <a:t>Fitness Center</a:t>
                      </a:r>
                    </a:p>
                  </a:txBody>
                  <a:tcPr/>
                </a:tc>
                <a:tc>
                  <a:txBody>
                    <a:bodyPr/>
                    <a:lstStyle/>
                    <a:p>
                      <a:pPr algn="ctr"/>
                      <a:r>
                        <a:rPr lang="en-US" sz="2800" b="1" dirty="0">
                          <a:latin typeface="Arial" panose="020B0604020202020204" pitchFamily="34" charset="0"/>
                          <a:cs typeface="Arial" panose="020B0604020202020204" pitchFamily="34" charset="0"/>
                        </a:rPr>
                        <a:t>2.99</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41.1</a:t>
                      </a:r>
                    </a:p>
                  </a:txBody>
                  <a:tcPr>
                    <a:solidFill>
                      <a:srgbClr val="FFFF00"/>
                    </a:solidFill>
                  </a:tcPr>
                </a:tc>
                <a:extLst>
                  <a:ext uri="{0D108BD9-81ED-4DB2-BD59-A6C34878D82A}">
                    <a16:rowId xmlns:a16="http://schemas.microsoft.com/office/drawing/2014/main" val="1437123860"/>
                  </a:ext>
                </a:extLst>
              </a:tr>
              <a:tr h="56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Improved Street Lighting</a:t>
                      </a:r>
                    </a:p>
                  </a:txBody>
                  <a:tcPr/>
                </a:tc>
                <a:tc>
                  <a:txBody>
                    <a:bodyPr/>
                    <a:lstStyle/>
                    <a:p>
                      <a:pPr algn="ctr"/>
                      <a:r>
                        <a:rPr lang="en-US" sz="2800" b="1" dirty="0">
                          <a:latin typeface="Arial" panose="020B0604020202020204" pitchFamily="34" charset="0"/>
                          <a:cs typeface="Arial" panose="020B0604020202020204" pitchFamily="34" charset="0"/>
                        </a:rPr>
                        <a:t>2.90</a:t>
                      </a:r>
                    </a:p>
                  </a:txBody>
                  <a:tcPr>
                    <a:solidFill>
                      <a:srgbClr val="FFFF00"/>
                    </a:solidFill>
                  </a:tcPr>
                </a:tc>
                <a:tc>
                  <a:txBody>
                    <a:bodyPr/>
                    <a:lstStyle/>
                    <a:p>
                      <a:pPr algn="ctr"/>
                      <a:r>
                        <a:rPr lang="en-US" sz="2800" b="1" dirty="0">
                          <a:latin typeface="Arial" panose="020B0604020202020204" pitchFamily="34" charset="0"/>
                          <a:cs typeface="Arial" panose="020B0604020202020204" pitchFamily="34" charset="0"/>
                        </a:rPr>
                        <a:t>38.6</a:t>
                      </a:r>
                    </a:p>
                  </a:txBody>
                  <a:tcPr>
                    <a:solidFill>
                      <a:srgbClr val="FFFF00"/>
                    </a:solidFill>
                  </a:tcPr>
                </a:tc>
                <a:extLst>
                  <a:ext uri="{0D108BD9-81ED-4DB2-BD59-A6C34878D82A}">
                    <a16:rowId xmlns:a16="http://schemas.microsoft.com/office/drawing/2014/main" val="3595790698"/>
                  </a:ext>
                </a:extLst>
              </a:tr>
              <a:tr h="509568">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l"/>
                      <a:r>
                        <a:rPr lang="en-US" sz="2000" b="1" dirty="0">
                          <a:latin typeface="Arial" panose="020B0604020202020204" pitchFamily="34" charset="0"/>
                          <a:cs typeface="Arial" panose="020B0604020202020204" pitchFamily="34" charset="0"/>
                        </a:rPr>
                        <a:t>Updated Beach Club</a:t>
                      </a:r>
                    </a:p>
                  </a:txBody>
                  <a:tcPr/>
                </a:tc>
                <a:tc>
                  <a:txBody>
                    <a:bodyPr/>
                    <a:lstStyle/>
                    <a:p>
                      <a:pPr algn="ctr"/>
                      <a:r>
                        <a:rPr lang="en-US" sz="2000" b="1" dirty="0">
                          <a:latin typeface="Arial" panose="020B0604020202020204" pitchFamily="34" charset="0"/>
                          <a:cs typeface="Arial" panose="020B0604020202020204" pitchFamily="34" charset="0"/>
                        </a:rPr>
                        <a:t>2.66</a:t>
                      </a:r>
                    </a:p>
                  </a:txBody>
                  <a:tcPr>
                    <a:solidFill>
                      <a:srgbClr val="FFFF00"/>
                    </a:solidFill>
                  </a:tcPr>
                </a:tc>
                <a:tc>
                  <a:txBody>
                    <a:bodyPr/>
                    <a:lstStyle/>
                    <a:p>
                      <a:pPr algn="ctr"/>
                      <a:r>
                        <a:rPr lang="en-US" sz="2000" b="1" dirty="0">
                          <a:latin typeface="Arial" panose="020B0604020202020204" pitchFamily="34" charset="0"/>
                          <a:cs typeface="Arial" panose="020B0604020202020204" pitchFamily="34" charset="0"/>
                        </a:rPr>
                        <a:t>29.5</a:t>
                      </a:r>
                    </a:p>
                  </a:txBody>
                  <a:tcPr>
                    <a:solidFill>
                      <a:srgbClr val="FF0000"/>
                    </a:solidFill>
                  </a:tcPr>
                </a:tc>
                <a:extLst>
                  <a:ext uri="{0D108BD9-81ED-4DB2-BD59-A6C34878D82A}">
                    <a16:rowId xmlns:a16="http://schemas.microsoft.com/office/drawing/2014/main" val="1733360917"/>
                  </a:ext>
                </a:extLst>
              </a:tr>
              <a:tr h="509568">
                <a:tc>
                  <a:txBody>
                    <a:bodyPr/>
                    <a:lstStyle/>
                    <a:p>
                      <a:pPr algn="ctr"/>
                      <a:r>
                        <a:rPr lang="en-US" sz="2000" b="1" dirty="0">
                          <a:latin typeface="Arial" panose="020B0604020202020204" pitchFamily="34" charset="0"/>
                          <a:cs typeface="Arial" panose="020B0604020202020204" pitchFamily="34" charset="0"/>
                        </a:rPr>
                        <a:t>5</a:t>
                      </a:r>
                    </a:p>
                  </a:txBody>
                  <a:tcPr/>
                </a:tc>
                <a:tc>
                  <a:txBody>
                    <a:bodyPr/>
                    <a:lstStyle/>
                    <a:p>
                      <a:pPr algn="l"/>
                      <a:r>
                        <a:rPr lang="en-US" sz="2000" b="1" dirty="0">
                          <a:latin typeface="Arial" panose="020B0604020202020204" pitchFamily="34" charset="0"/>
                          <a:cs typeface="Arial" panose="020B0604020202020204" pitchFamily="34" charset="0"/>
                        </a:rPr>
                        <a:t>Improved Disability Access to Amenities</a:t>
                      </a:r>
                    </a:p>
                  </a:txBody>
                  <a:tcPr/>
                </a:tc>
                <a:tc>
                  <a:txBody>
                    <a:bodyPr/>
                    <a:lstStyle/>
                    <a:p>
                      <a:pPr algn="ctr"/>
                      <a:r>
                        <a:rPr lang="en-US" sz="2000" b="1" dirty="0">
                          <a:latin typeface="Arial" panose="020B0604020202020204" pitchFamily="34" charset="0"/>
                          <a:cs typeface="Arial" panose="020B0604020202020204" pitchFamily="34" charset="0"/>
                        </a:rPr>
                        <a:t>2.53</a:t>
                      </a:r>
                    </a:p>
                  </a:txBody>
                  <a:tcPr>
                    <a:solidFill>
                      <a:srgbClr val="FFFF00"/>
                    </a:solidFill>
                  </a:tcPr>
                </a:tc>
                <a:tc>
                  <a:txBody>
                    <a:bodyPr/>
                    <a:lstStyle/>
                    <a:p>
                      <a:pPr algn="ctr"/>
                      <a:r>
                        <a:rPr lang="en-US" sz="2000" b="1" dirty="0">
                          <a:latin typeface="Arial" panose="020B0604020202020204" pitchFamily="34" charset="0"/>
                          <a:cs typeface="Arial" panose="020B0604020202020204" pitchFamily="34" charset="0"/>
                        </a:rPr>
                        <a:t>21.3</a:t>
                      </a:r>
                    </a:p>
                  </a:txBody>
                  <a:tcPr>
                    <a:solidFill>
                      <a:srgbClr val="FF0000"/>
                    </a:solidFill>
                  </a:tcPr>
                </a:tc>
                <a:extLst>
                  <a:ext uri="{0D108BD9-81ED-4DB2-BD59-A6C34878D82A}">
                    <a16:rowId xmlns:a16="http://schemas.microsoft.com/office/drawing/2014/main" val="290508318"/>
                  </a:ext>
                </a:extLst>
              </a:tr>
            </a:tbl>
          </a:graphicData>
        </a:graphic>
      </p:graphicFrame>
    </p:spTree>
    <p:extLst>
      <p:ext uri="{BB962C8B-B14F-4D97-AF65-F5344CB8AC3E}">
        <p14:creationId xmlns:p14="http://schemas.microsoft.com/office/powerpoint/2010/main" val="289377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BB17-B07E-4A45-87A6-3547382F09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Previous Survey-Top Concerns</a:t>
            </a:r>
          </a:p>
        </p:txBody>
      </p:sp>
      <p:sp>
        <p:nvSpPr>
          <p:cNvPr id="3" name="Content Placeholder 2">
            <a:extLst>
              <a:ext uri="{FF2B5EF4-FFF2-40B4-BE49-F238E27FC236}">
                <a16:creationId xmlns:a16="http://schemas.microsoft.com/office/drawing/2014/main" id="{B5A4870F-AC49-4A7F-B216-C2A24F093990}"/>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Drainage</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Board Conduct</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Communication</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Unkempt Properties and Guidelines for Rental Properties</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Upkeep of OPA Facilities</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Road Repair and Maintenance</a:t>
            </a:r>
          </a:p>
          <a:p>
            <a:pPr marL="342900" marR="0" lvl="0" indent="-342900">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Mediacom</a:t>
            </a:r>
          </a:p>
          <a:p>
            <a:endParaRPr lang="en-US" dirty="0"/>
          </a:p>
        </p:txBody>
      </p:sp>
    </p:spTree>
    <p:extLst>
      <p:ext uri="{BB962C8B-B14F-4D97-AF65-F5344CB8AC3E}">
        <p14:creationId xmlns:p14="http://schemas.microsoft.com/office/powerpoint/2010/main" val="393825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normAutofit/>
          </a:bodyPr>
          <a:lstStyle/>
          <a:p>
            <a:r>
              <a:rPr lang="en-US" sz="3600" b="1" dirty="0">
                <a:latin typeface="Arial" panose="020B0604020202020204" pitchFamily="34" charset="0"/>
                <a:cs typeface="Arial" panose="020B0604020202020204" pitchFamily="34" charset="0"/>
              </a:rPr>
              <a:t>Survey Objectives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201168" lvl="1" indent="0">
              <a:spcBef>
                <a:spcPts val="0"/>
              </a:spcBef>
              <a:spcAft>
                <a:spcPts val="0"/>
              </a:spcAft>
              <a:buNone/>
              <a:tabLst>
                <a:tab pos="457200" algn="l"/>
              </a:tabLst>
            </a:pPr>
            <a:r>
              <a:rPr lang="en-US" sz="2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obtain input and insights from OP Property Owners on a long-range plan for Ocean Pines</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spcBef>
                <a:spcPts val="0"/>
              </a:spcBef>
              <a:spcAft>
                <a:spcPts val="0"/>
              </a:spcAft>
              <a:buNone/>
              <a:tabLst>
                <a:tab pos="914400" algn="l"/>
              </a:tabLst>
            </a:pPr>
            <a:r>
              <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1. </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Overall satisfaction</a:t>
            </a:r>
          </a:p>
          <a:p>
            <a:pPr marL="457200" marR="0" lvl="1" indent="0">
              <a:spcBef>
                <a:spcPts val="0"/>
              </a:spcBef>
              <a:spcAft>
                <a:spcPts val="0"/>
              </a:spcAft>
              <a:buNone/>
              <a:tabLst>
                <a:tab pos="914400" algn="l"/>
              </a:tabLst>
            </a:pPr>
            <a:r>
              <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2. </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What is most important to OPA owners and how is OPA doing</a:t>
            </a:r>
          </a:p>
          <a:p>
            <a:pPr marL="457200" marR="0" lvl="1" indent="0">
              <a:spcBef>
                <a:spcPts val="0"/>
              </a:spcBef>
              <a:spcAft>
                <a:spcPts val="0"/>
              </a:spcAft>
              <a:buNone/>
              <a:tabLst>
                <a:tab pos="914400" algn="l"/>
              </a:tabLst>
            </a:pPr>
            <a:r>
              <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3. Importance of</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core values</a:t>
            </a:r>
          </a:p>
          <a:p>
            <a:pPr marL="457200" marR="0" lvl="1" indent="0">
              <a:spcBef>
                <a:spcPts val="0"/>
              </a:spcBef>
              <a:spcAft>
                <a:spcPts val="0"/>
              </a:spcAft>
              <a:buNone/>
              <a:tabLst>
                <a:tab pos="914400" algn="l"/>
              </a:tabLst>
            </a:pPr>
            <a:r>
              <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4. </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Feedback on key issues and opportunities</a:t>
            </a:r>
          </a:p>
          <a:p>
            <a:pPr marL="0" indent="0">
              <a:buNone/>
            </a:pP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results are based on questions from the survey </a:t>
            </a:r>
            <a:br>
              <a:rPr lang="en-US" sz="2800" dirty="0">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5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lstStyle/>
          <a:p>
            <a:r>
              <a:rPr lang="en-US" b="1" dirty="0">
                <a:latin typeface="Arial" panose="020B0604020202020204" pitchFamily="34" charset="0"/>
                <a:cs typeface="Arial" panose="020B0604020202020204" pitchFamily="34" charset="0"/>
              </a:rPr>
              <a:t>1. Overall Satisfaction</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  </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5C09A3-3582-46A7-8C34-4BE18C561121}"/>
              </a:ext>
            </a:extLst>
          </p:cNvPr>
          <p:cNvSpPr txBox="1"/>
          <p:nvPr/>
        </p:nvSpPr>
        <p:spPr>
          <a:xfrm>
            <a:off x="685993" y="2551837"/>
            <a:ext cx="10820013" cy="1754326"/>
          </a:xfrm>
          <a:prstGeom prst="rect">
            <a:avLst/>
          </a:prstGeom>
          <a:noFill/>
        </p:spPr>
        <p:txBody>
          <a:bodyPr wrap="none" rtlCol="0">
            <a:spAutoFit/>
          </a:bodyPr>
          <a:lstStyle/>
          <a:p>
            <a:pPr algn="ctr"/>
            <a:r>
              <a:rPr lang="en-US" sz="3600" dirty="0">
                <a:latin typeface="Arial Black" panose="020B0A04020102020204" pitchFamily="34" charset="0"/>
              </a:rPr>
              <a:t> Ocean Pines Residents are Very Satisfied</a:t>
            </a:r>
          </a:p>
          <a:p>
            <a:pPr algn="ctr"/>
            <a:r>
              <a:rPr lang="en-US" sz="3600" dirty="0">
                <a:latin typeface="Arial Black" panose="020B0A04020102020204" pitchFamily="34" charset="0"/>
              </a:rPr>
              <a:t> &amp; are Very Likely to </a:t>
            </a:r>
          </a:p>
          <a:p>
            <a:pPr algn="ctr"/>
            <a:r>
              <a:rPr lang="en-US" sz="3600" dirty="0">
                <a:latin typeface="Arial Black" panose="020B0A04020102020204" pitchFamily="34" charset="0"/>
              </a:rPr>
              <a:t>Recommend Ocean Pines to Others</a:t>
            </a:r>
          </a:p>
        </p:txBody>
      </p:sp>
    </p:spTree>
    <p:extLst>
      <p:ext uri="{BB962C8B-B14F-4D97-AF65-F5344CB8AC3E}">
        <p14:creationId xmlns:p14="http://schemas.microsoft.com/office/powerpoint/2010/main" val="322843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8" y="286603"/>
            <a:ext cx="11405029" cy="1450757"/>
          </a:xfrm>
        </p:spPr>
        <p:txBody>
          <a:bodyPr/>
          <a:lstStyle/>
          <a:p>
            <a:r>
              <a:rPr lang="en-US" b="1" dirty="0">
                <a:latin typeface="Arial" panose="020B0604020202020204" pitchFamily="34" charset="0"/>
                <a:cs typeface="Arial" panose="020B0604020202020204" pitchFamily="34" charset="0"/>
              </a:rPr>
              <a:t>2. What is Most Important &amp; How is Ocean Pines Doing?</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0" indent="0">
              <a:buNone/>
            </a:pPr>
            <a:r>
              <a:rPr lang="en-US" sz="2800" dirty="0">
                <a:effectLst/>
                <a:latin typeface="Arial" panose="020B0604020202020204" pitchFamily="34" charset="0"/>
                <a:ea typeface="Calibri" panose="020F0502020204030204" pitchFamily="34" charset="0"/>
                <a:cs typeface="Arial" panose="020B0604020202020204" pitchFamily="34" charset="0"/>
              </a:rPr>
              <a:t>  </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64A41F-4E46-4085-A67A-599C8BD5AACA}"/>
              </a:ext>
            </a:extLst>
          </p:cNvPr>
          <p:cNvSpPr txBox="1"/>
          <p:nvPr/>
        </p:nvSpPr>
        <p:spPr>
          <a:xfrm>
            <a:off x="960743" y="2108201"/>
            <a:ext cx="11312199" cy="3970318"/>
          </a:xfrm>
          <a:prstGeom prst="rect">
            <a:avLst/>
          </a:prstGeom>
          <a:noFill/>
        </p:spPr>
        <p:txBody>
          <a:bodyPr wrap="none" rtlCol="0">
            <a:spAutoFit/>
          </a:bodyPr>
          <a:lstStyle/>
          <a:p>
            <a:pPr algn="ctr"/>
            <a:r>
              <a:rPr lang="en-US" sz="3600" dirty="0">
                <a:latin typeface="Arial Black" panose="020B0A04020102020204" pitchFamily="34" charset="0"/>
              </a:rPr>
              <a:t>Safety, Maintenance of Infrastructure </a:t>
            </a:r>
          </a:p>
          <a:p>
            <a:pPr algn="ctr"/>
            <a:r>
              <a:rPr lang="en-US" sz="3600" dirty="0">
                <a:latin typeface="Arial Black" panose="020B0A04020102020204" pitchFamily="34" charset="0"/>
              </a:rPr>
              <a:t>&amp; Community Appearance</a:t>
            </a:r>
          </a:p>
          <a:p>
            <a:pPr algn="ctr"/>
            <a:r>
              <a:rPr lang="en-US" sz="3600" dirty="0">
                <a:latin typeface="Arial Black" panose="020B0A04020102020204" pitchFamily="34" charset="0"/>
              </a:rPr>
              <a:t>Were Most Important to Property Owners</a:t>
            </a:r>
          </a:p>
          <a:p>
            <a:pPr algn="ctr"/>
            <a:endParaRPr lang="en-US" sz="3600" dirty="0">
              <a:latin typeface="Arial Black" panose="020B0A04020102020204" pitchFamily="34" charset="0"/>
            </a:endParaRPr>
          </a:p>
          <a:p>
            <a:pPr algn="ctr"/>
            <a:r>
              <a:rPr lang="en-US" sz="3600" dirty="0">
                <a:latin typeface="Arial Black" panose="020B0A04020102020204" pitchFamily="34" charset="0"/>
              </a:rPr>
              <a:t>Largest Gap was in Maintenance </a:t>
            </a:r>
          </a:p>
          <a:p>
            <a:pPr algn="ctr"/>
            <a:r>
              <a:rPr lang="en-US" sz="3600" dirty="0">
                <a:latin typeface="Arial Black" panose="020B0A04020102020204" pitchFamily="34" charset="0"/>
              </a:rPr>
              <a:t>of Infrastructure, Community Appearance &amp;</a:t>
            </a:r>
          </a:p>
          <a:p>
            <a:pPr algn="ctr"/>
            <a:r>
              <a:rPr lang="en-US" sz="3600" dirty="0">
                <a:latin typeface="Arial Black" panose="020B0A04020102020204" pitchFamily="34" charset="0"/>
              </a:rPr>
              <a:t>Assessment Fee Value for the Money</a:t>
            </a:r>
          </a:p>
        </p:txBody>
      </p:sp>
    </p:spTree>
    <p:extLst>
      <p:ext uri="{BB962C8B-B14F-4D97-AF65-F5344CB8AC3E}">
        <p14:creationId xmlns:p14="http://schemas.microsoft.com/office/powerpoint/2010/main" val="147887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lstStyle/>
          <a:p>
            <a:r>
              <a:rPr lang="en-US" b="1" dirty="0">
                <a:latin typeface="Arial" panose="020B0604020202020204" pitchFamily="34" charset="0"/>
                <a:cs typeface="Arial" panose="020B0604020202020204" pitchFamily="34" charset="0"/>
              </a:rPr>
              <a:t>3. Importance of Core Values</a:t>
            </a:r>
          </a:p>
        </p:txBody>
      </p:sp>
      <p:sp>
        <p:nvSpPr>
          <p:cNvPr id="3" name="Content Placeholder 2">
            <a:extLst>
              <a:ext uri="{FF2B5EF4-FFF2-40B4-BE49-F238E27FC236}">
                <a16:creationId xmlns:a16="http://schemas.microsoft.com/office/drawing/2014/main" id="{518CD58E-2F8C-4AEF-9E55-ADB31E9E2D2F}"/>
              </a:ext>
            </a:extLst>
          </p:cNvPr>
          <p:cNvSpPr>
            <a:spLocks noGrp="1"/>
          </p:cNvSpPr>
          <p:nvPr>
            <p:ph idx="1"/>
          </p:nvPr>
        </p:nvSpPr>
        <p:spPr>
          <a:xfrm>
            <a:off x="305709" y="2108201"/>
            <a:ext cx="10994637" cy="4463196"/>
          </a:xfrm>
        </p:spPr>
        <p:txBody>
          <a:bodyPr>
            <a:normAutofit/>
          </a:bodyPr>
          <a:lstStyle/>
          <a:p>
            <a:pPr marL="0" indent="0">
              <a:buNone/>
            </a:pPr>
            <a:r>
              <a:rPr lang="en-US" sz="2800" dirty="0">
                <a:effectLst/>
                <a:latin typeface="Arial" panose="020B0604020202020204" pitchFamily="34" charset="0"/>
                <a:ea typeface="Calibri" panose="020F0502020204030204" pitchFamily="34" charset="0"/>
                <a:cs typeface="Arial" panose="020B0604020202020204" pitchFamily="34" charset="0"/>
              </a:rPr>
              <a:t>  </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5BA03C-8CA7-42B2-B6AC-BB720989BA01}"/>
              </a:ext>
            </a:extLst>
          </p:cNvPr>
          <p:cNvSpPr txBox="1"/>
          <p:nvPr/>
        </p:nvSpPr>
        <p:spPr>
          <a:xfrm>
            <a:off x="2166134" y="2108201"/>
            <a:ext cx="7273786" cy="4216539"/>
          </a:xfrm>
          <a:prstGeom prst="rect">
            <a:avLst/>
          </a:prstGeom>
          <a:noFill/>
        </p:spPr>
        <p:txBody>
          <a:bodyPr wrap="none" rtlCol="0">
            <a:spAutoFit/>
          </a:bodyPr>
          <a:lstStyle/>
          <a:p>
            <a:pPr algn="ctr"/>
            <a:r>
              <a:rPr lang="en-US" sz="3600" dirty="0">
                <a:latin typeface="Arial Black" panose="020B0A04020102020204" pitchFamily="34" charset="0"/>
              </a:rPr>
              <a:t>All  5 Potential Core Values </a:t>
            </a:r>
          </a:p>
          <a:p>
            <a:pPr algn="ctr"/>
            <a:r>
              <a:rPr lang="en-US" sz="3600" dirty="0">
                <a:latin typeface="Arial Black" panose="020B0A04020102020204" pitchFamily="34" charset="0"/>
              </a:rPr>
              <a:t>Were Rated Very Important</a:t>
            </a:r>
          </a:p>
          <a:p>
            <a:pPr marL="742950" indent="-742950">
              <a:buAutoNum type="arabicPeriod"/>
            </a:pPr>
            <a:r>
              <a:rPr lang="en-US" sz="3200" dirty="0">
                <a:latin typeface="Arial Black" panose="020B0A04020102020204" pitchFamily="34" charset="0"/>
              </a:rPr>
              <a:t>Integrity</a:t>
            </a:r>
          </a:p>
          <a:p>
            <a:pPr marL="742950" indent="-742950">
              <a:buAutoNum type="arabicPeriod"/>
            </a:pPr>
            <a:r>
              <a:rPr lang="en-US" sz="3200" dirty="0">
                <a:latin typeface="Arial Black" panose="020B0A04020102020204" pitchFamily="34" charset="0"/>
              </a:rPr>
              <a:t>Accountability</a:t>
            </a:r>
          </a:p>
          <a:p>
            <a:pPr marL="742950" indent="-742950">
              <a:buAutoNum type="arabicPeriod"/>
            </a:pPr>
            <a:r>
              <a:rPr lang="en-US" sz="3200" dirty="0">
                <a:latin typeface="Arial Black" panose="020B0A04020102020204" pitchFamily="34" charset="0"/>
              </a:rPr>
              <a:t>Collaboration</a:t>
            </a:r>
          </a:p>
          <a:p>
            <a:pPr marL="742950" indent="-742950">
              <a:buAutoNum type="arabicPeriod"/>
            </a:pPr>
            <a:r>
              <a:rPr lang="en-US" sz="3200" dirty="0">
                <a:latin typeface="Arial Black" panose="020B0A04020102020204" pitchFamily="34" charset="0"/>
              </a:rPr>
              <a:t>Respect </a:t>
            </a:r>
          </a:p>
          <a:p>
            <a:pPr marL="742950" indent="-742950">
              <a:buAutoNum type="arabicPeriod"/>
            </a:pPr>
            <a:r>
              <a:rPr lang="en-US" sz="3200" dirty="0">
                <a:latin typeface="Arial Black" panose="020B0A04020102020204" pitchFamily="34" charset="0"/>
              </a:rPr>
              <a:t>Sustainability</a:t>
            </a:r>
          </a:p>
          <a:p>
            <a:pPr marL="742950" indent="-742950" algn="ctr">
              <a:buAutoNum type="arabicPeriod"/>
            </a:pPr>
            <a:endParaRPr lang="en-US" sz="3600" dirty="0">
              <a:latin typeface="Arial Black" panose="020B0A04020102020204" pitchFamily="34" charset="0"/>
            </a:endParaRPr>
          </a:p>
        </p:txBody>
      </p:sp>
    </p:spTree>
    <p:extLst>
      <p:ext uri="{BB962C8B-B14F-4D97-AF65-F5344CB8AC3E}">
        <p14:creationId xmlns:p14="http://schemas.microsoft.com/office/powerpoint/2010/main" val="110143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0993-CEE1-4595-8944-9109349C1860}"/>
              </a:ext>
            </a:extLst>
          </p:cNvPr>
          <p:cNvSpPr>
            <a:spLocks noGrp="1"/>
          </p:cNvSpPr>
          <p:nvPr>
            <p:ph type="title"/>
          </p:nvPr>
        </p:nvSpPr>
        <p:spPr>
          <a:xfrm>
            <a:off x="305709" y="286603"/>
            <a:ext cx="10058400" cy="1450757"/>
          </a:xfrm>
        </p:spPr>
        <p:txBody>
          <a:bodyPr/>
          <a:lstStyle/>
          <a:p>
            <a:r>
              <a:rPr lang="en-US" b="1" dirty="0">
                <a:latin typeface="Arial" panose="020B0604020202020204" pitchFamily="34" charset="0"/>
                <a:cs typeface="Arial" panose="020B0604020202020204" pitchFamily="34" charset="0"/>
              </a:rPr>
              <a:t>4. Feedback on Key Issues and Opportunities</a:t>
            </a:r>
          </a:p>
        </p:txBody>
      </p:sp>
      <p:sp>
        <p:nvSpPr>
          <p:cNvPr id="5" name="TextBox 4">
            <a:extLst>
              <a:ext uri="{FF2B5EF4-FFF2-40B4-BE49-F238E27FC236}">
                <a16:creationId xmlns:a16="http://schemas.microsoft.com/office/drawing/2014/main" id="{A05C09A3-3582-46A7-8C34-4BE18C561121}"/>
              </a:ext>
            </a:extLst>
          </p:cNvPr>
          <p:cNvSpPr txBox="1"/>
          <p:nvPr/>
        </p:nvSpPr>
        <p:spPr>
          <a:xfrm>
            <a:off x="5926715" y="2551837"/>
            <a:ext cx="338554" cy="646331"/>
          </a:xfrm>
          <a:prstGeom prst="rect">
            <a:avLst/>
          </a:prstGeom>
          <a:noFill/>
        </p:spPr>
        <p:txBody>
          <a:bodyPr wrap="none" rtlCol="0">
            <a:spAutoFit/>
          </a:bodyPr>
          <a:lstStyle/>
          <a:p>
            <a:pPr algn="ctr"/>
            <a:r>
              <a:rPr lang="en-US" sz="3600" dirty="0">
                <a:latin typeface="Arial Black" panose="020B0A04020102020204" pitchFamily="34" charset="0"/>
              </a:rPr>
              <a:t> </a:t>
            </a:r>
          </a:p>
        </p:txBody>
      </p:sp>
      <p:sp>
        <p:nvSpPr>
          <p:cNvPr id="6" name="Content Placeholder 5">
            <a:extLst>
              <a:ext uri="{FF2B5EF4-FFF2-40B4-BE49-F238E27FC236}">
                <a16:creationId xmlns:a16="http://schemas.microsoft.com/office/drawing/2014/main" id="{A5D05492-4A24-4ECD-812C-0F98944462AA}"/>
              </a:ext>
            </a:extLst>
          </p:cNvPr>
          <p:cNvSpPr txBox="1">
            <a:spLocks noGrp="1"/>
          </p:cNvSpPr>
          <p:nvPr>
            <p:ph idx="1"/>
          </p:nvPr>
        </p:nvSpPr>
        <p:spPr>
          <a:xfrm>
            <a:off x="510574" y="2006601"/>
            <a:ext cx="6062754" cy="4683398"/>
          </a:xfrm>
          <a:prstGeom prst="rect">
            <a:avLst/>
          </a:prstGeom>
          <a:noFill/>
        </p:spPr>
        <p:txBody>
          <a:bodyPr wrap="square" rtlCol="0">
            <a:spAutoFit/>
          </a:bodyPr>
          <a:lstStyle/>
          <a:p>
            <a:pPr marL="0" indent="0">
              <a:buNone/>
            </a:pPr>
            <a:r>
              <a:rPr lang="en-US" sz="3200" dirty="0">
                <a:latin typeface="Arial Black" panose="020B0A04020102020204" pitchFamily="34" charset="0"/>
              </a:rPr>
              <a:t>Top 3 Issues:</a:t>
            </a:r>
          </a:p>
          <a:p>
            <a:r>
              <a:rPr lang="en-US" sz="2800" dirty="0">
                <a:latin typeface="Arial Black" panose="020B0A04020102020204" pitchFamily="34" charset="0"/>
              </a:rPr>
              <a:t> </a:t>
            </a:r>
            <a:r>
              <a:rPr lang="en-US" sz="2400" dirty="0">
                <a:latin typeface="Arial Black" panose="020B0A04020102020204" pitchFamily="34" charset="0"/>
              </a:rPr>
              <a:t>1. Transparency</a:t>
            </a:r>
          </a:p>
          <a:p>
            <a:r>
              <a:rPr lang="en-US" sz="2400" dirty="0">
                <a:latin typeface="Arial Black" panose="020B0A04020102020204" pitchFamily="34" charset="0"/>
              </a:rPr>
              <a:t> 2. Infrastructure </a:t>
            </a:r>
          </a:p>
          <a:p>
            <a:pPr marL="0" indent="0">
              <a:buNone/>
            </a:pPr>
            <a:r>
              <a:rPr lang="en-US" sz="2400" dirty="0">
                <a:latin typeface="Arial Black" panose="020B0A04020102020204" pitchFamily="34" charset="0"/>
              </a:rPr>
              <a:t>  3.  BOD/GM Working   Collaboratively</a:t>
            </a:r>
          </a:p>
          <a:p>
            <a:pPr marL="0" indent="0">
              <a:buNone/>
            </a:pPr>
            <a:r>
              <a:rPr lang="en-US" sz="2400" dirty="0">
                <a:latin typeface="Arial Black" panose="020B0A04020102020204" pitchFamily="34" charset="0"/>
              </a:rPr>
              <a:t>In Addition, Property Owners felt Traffic on 589 is a Key Issue  </a:t>
            </a:r>
          </a:p>
          <a:p>
            <a:pPr marL="742950" indent="-742950" algn="ctr">
              <a:buAutoNum type="arabicPeriod"/>
            </a:pPr>
            <a:endParaRPr lang="en-US" sz="3600" dirty="0">
              <a:latin typeface="Arial Black" panose="020B0A04020102020204" pitchFamily="34" charset="0"/>
            </a:endParaRPr>
          </a:p>
        </p:txBody>
      </p:sp>
      <p:sp>
        <p:nvSpPr>
          <p:cNvPr id="8" name="Content Placeholder 5">
            <a:extLst>
              <a:ext uri="{FF2B5EF4-FFF2-40B4-BE49-F238E27FC236}">
                <a16:creationId xmlns:a16="http://schemas.microsoft.com/office/drawing/2014/main" id="{BAE56632-E056-1246-B770-F599E8C0B3CD}"/>
              </a:ext>
            </a:extLst>
          </p:cNvPr>
          <p:cNvSpPr txBox="1">
            <a:spLocks/>
          </p:cNvSpPr>
          <p:nvPr/>
        </p:nvSpPr>
        <p:spPr>
          <a:xfrm>
            <a:off x="6404043" y="2116824"/>
            <a:ext cx="5585426" cy="4842416"/>
          </a:xfrm>
          <a:prstGeom prst="rect">
            <a:avLst/>
          </a:prstGeom>
          <a:noFill/>
        </p:spPr>
        <p:txBody>
          <a:bodyPr vert="horz" wrap="square" lIns="0" tIns="45720" rIns="0" bIns="45720" rtlCol="0">
            <a:sp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200" dirty="0">
                <a:latin typeface="Arial Black" panose="020B0A04020102020204" pitchFamily="34" charset="0"/>
              </a:rPr>
              <a:t>Top Opportunities:</a:t>
            </a:r>
          </a:p>
          <a:p>
            <a:pPr marL="0" indent="0">
              <a:buNone/>
            </a:pPr>
            <a:r>
              <a:rPr lang="en-US" sz="2800" dirty="0">
                <a:latin typeface="Arial Black" panose="020B0A04020102020204" pitchFamily="34" charset="0"/>
              </a:rPr>
              <a:t> </a:t>
            </a:r>
            <a:r>
              <a:rPr lang="en-US" sz="2400" dirty="0">
                <a:latin typeface="Arial Black" panose="020B0A04020102020204" pitchFamily="34" charset="0"/>
              </a:rPr>
              <a:t>1. Electronic Voting</a:t>
            </a:r>
          </a:p>
          <a:p>
            <a:r>
              <a:rPr lang="en-US" sz="2400" dirty="0">
                <a:latin typeface="Arial Black" panose="020B0A04020102020204" pitchFamily="34" charset="0"/>
              </a:rPr>
              <a:t>2. Increasing Amenity Usage Fees for Non-Residents</a:t>
            </a:r>
          </a:p>
          <a:p>
            <a:pPr marL="0" indent="0">
              <a:buNone/>
            </a:pPr>
            <a:r>
              <a:rPr lang="en-US" sz="2400" dirty="0">
                <a:latin typeface="Arial Black" panose="020B0A04020102020204" pitchFamily="34" charset="0"/>
              </a:rPr>
              <a:t>In Addition, Property Owners had a Slight Preference to Invest in Current Amenities vs. New Amenities   </a:t>
            </a:r>
          </a:p>
          <a:p>
            <a:pPr marL="742950" indent="-742950" algn="ctr">
              <a:buFont typeface="Calibri" panose="020F0502020204030204" pitchFamily="34" charset="0"/>
              <a:buAutoNum type="arabicPeriod"/>
            </a:pPr>
            <a:endParaRPr lang="en-US" sz="3600" dirty="0">
              <a:latin typeface="Arial Black" panose="020B0A04020102020204" pitchFamily="34" charset="0"/>
            </a:endParaRPr>
          </a:p>
        </p:txBody>
      </p:sp>
    </p:spTree>
    <p:extLst>
      <p:ext uri="{BB962C8B-B14F-4D97-AF65-F5344CB8AC3E}">
        <p14:creationId xmlns:p14="http://schemas.microsoft.com/office/powerpoint/2010/main" val="1088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663F6-2121-4356-A7B9-F6206D628098}"/>
              </a:ext>
            </a:extLst>
          </p:cNvPr>
          <p:cNvSpPr>
            <a:spLocks noGrp="1"/>
          </p:cNvSpPr>
          <p:nvPr>
            <p:ph idx="1"/>
          </p:nvPr>
        </p:nvSpPr>
        <p:spPr>
          <a:xfrm>
            <a:off x="680185" y="1963822"/>
            <a:ext cx="11337644" cy="4894178"/>
          </a:xfrm>
        </p:spPr>
        <p:txBody>
          <a:bodyPr>
            <a:normAutofit fontScale="92500" lnSpcReduction="20000"/>
          </a:bodyPr>
          <a:lstStyle/>
          <a:p>
            <a:pPr lvl="1">
              <a:spcBef>
                <a:spcPts val="0"/>
              </a:spcBef>
              <a:spcAft>
                <a:spcPts val="0"/>
              </a:spcAft>
              <a:buFont typeface="Arial" panose="020B0604020202020204" pitchFamily="34" charset="0"/>
              <a:buChar char="•"/>
              <a:tabLst>
                <a:tab pos="457200" algn="l"/>
              </a:tabLst>
            </a:pPr>
            <a:r>
              <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general, </a:t>
            </a:r>
            <a:r>
              <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Ocean Pines Property Owners are very satisfied </a:t>
            </a:r>
            <a:r>
              <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would recommend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Ocean Pines to others as a place to live</a:t>
            </a:r>
          </a:p>
          <a:p>
            <a:pPr lvl="1">
              <a:spcBef>
                <a:spcPts val="0"/>
              </a:spcBef>
              <a:spcAft>
                <a:spcPts val="0"/>
              </a:spcAft>
              <a:buFont typeface="Arial" panose="020B0604020202020204" pitchFamily="34" charset="0"/>
              <a:buChar char="•"/>
              <a:tabLst>
                <a:tab pos="457200" algn="l"/>
              </a:tabLs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Safety, infrastructure &amp; community appearance are extremely important</a:t>
            </a:r>
          </a:p>
          <a:p>
            <a:pPr lvl="1">
              <a:spcBef>
                <a:spcPts val="0"/>
              </a:spcBef>
              <a:spcAft>
                <a:spcPts val="0"/>
              </a:spcAft>
              <a:buFont typeface="Arial" panose="020B0604020202020204" pitchFamily="34" charset="0"/>
              <a:buChar char="•"/>
              <a:tabLst>
                <a:tab pos="457200" algn="l"/>
              </a:tabLs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Gaps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(0pportunities to improve) exist particularly in Infrastructure, but also in overall community appearance &amp; HOA fee value for the $)</a:t>
            </a:r>
          </a:p>
          <a:p>
            <a:pPr lvl="1">
              <a:spcBef>
                <a:spcPts val="0"/>
              </a:spcBef>
              <a:spcAft>
                <a:spcPts val="0"/>
              </a:spcAft>
              <a:buFont typeface="Arial" panose="020B0604020202020204" pitchFamily="34" charset="0"/>
              <a:buChar char="•"/>
              <a:tabLst>
                <a:tab pos="457200" algn="l"/>
              </a:tabLst>
            </a:pPr>
            <a:r>
              <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Values </a:t>
            </a:r>
            <a:r>
              <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Accountabilit</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y, I</a:t>
            </a:r>
            <a:r>
              <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ntegrity, Collaboration, Respect and Sustainability were </a:t>
            </a:r>
            <a:r>
              <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all very important</a:t>
            </a:r>
          </a:p>
          <a:p>
            <a:pPr lvl="1">
              <a:spcBef>
                <a:spcPts val="0"/>
              </a:spcBef>
              <a:spcAft>
                <a:spcPts val="0"/>
              </a:spcAft>
              <a:buFont typeface="Arial" panose="020B0604020202020204" pitchFamily="34" charset="0"/>
              <a:buChar char="•"/>
              <a:tabLst>
                <a:tab pos="457200" algn="l"/>
              </a:tabLst>
            </a:pP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Transparency, Infrastructure and Collaboration were the top 3 issues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to focus on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improving</a:t>
            </a:r>
          </a:p>
          <a:p>
            <a:pPr lvl="1">
              <a:spcBef>
                <a:spcPts val="0"/>
              </a:spcBef>
              <a:spcAft>
                <a:spcPts val="0"/>
              </a:spcAft>
              <a:buFont typeface="Arial" panose="020B0604020202020204" pitchFamily="34" charset="0"/>
              <a:buChar char="•"/>
              <a:tabLst>
                <a:tab pos="457200" algn="l"/>
              </a:tabLs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There was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solid support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(65% positive</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 for electronic voting</a:t>
            </a:r>
          </a:p>
          <a:p>
            <a:pPr lvl="1">
              <a:spcBef>
                <a:spcPts val="0"/>
              </a:spcBef>
              <a:spcAft>
                <a:spcPts val="0"/>
              </a:spcAft>
              <a:buFont typeface="Arial" panose="020B0604020202020204" pitchFamily="34" charset="0"/>
              <a:buChar char="•"/>
              <a:tabLst>
                <a:tab pos="457200" algn="l"/>
              </a:tabLs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Owners had a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slight preference for improving current amenities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vs. creating new amenities</a:t>
            </a:r>
          </a:p>
          <a:p>
            <a:pPr lvl="1">
              <a:spcBef>
                <a:spcPts val="0"/>
              </a:spcBef>
              <a:spcAft>
                <a:spcPts val="0"/>
              </a:spcAft>
              <a:buFont typeface="Arial" panose="020B0604020202020204" pitchFamily="34" charset="0"/>
              <a:buChar char="•"/>
              <a:tabLst>
                <a:tab pos="457200" algn="l"/>
              </a:tabLs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Owners, in general are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against assessment fee increases,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but feel fees for non-residents use of amenities are too low</a:t>
            </a:r>
          </a:p>
          <a:p>
            <a:pPr marL="201168" lvl="1" indent="0">
              <a:spcBef>
                <a:spcPts val="0"/>
              </a:spcBef>
              <a:spcAft>
                <a:spcPts val="0"/>
              </a:spcAft>
              <a:buNone/>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F1AA88FD-B626-456A-9DEA-0717B0F48BD0}"/>
              </a:ext>
            </a:extLst>
          </p:cNvPr>
          <p:cNvSpPr>
            <a:spLocks noGrp="1"/>
          </p:cNvSpPr>
          <p:nvPr>
            <p:ph type="title"/>
          </p:nvPr>
        </p:nvSpPr>
        <p:spPr>
          <a:xfrm>
            <a:off x="680185" y="0"/>
            <a:ext cx="10058400" cy="1449387"/>
          </a:xfrm>
        </p:spPr>
        <p:txBody>
          <a:bodyPr>
            <a:normAutofit/>
          </a:bodyPr>
          <a:lstStyle/>
          <a:p>
            <a:r>
              <a:rPr lang="en-US" sz="3600" b="1" dirty="0">
                <a:latin typeface="Arial" panose="020B0604020202020204" pitchFamily="34" charset="0"/>
                <a:cs typeface="Arial" panose="020B0604020202020204" pitchFamily="34" charset="0"/>
              </a:rPr>
              <a:t>Survey Conclusions Summary</a:t>
            </a:r>
          </a:p>
        </p:txBody>
      </p:sp>
    </p:spTree>
    <p:extLst>
      <p:ext uri="{BB962C8B-B14F-4D97-AF65-F5344CB8AC3E}">
        <p14:creationId xmlns:p14="http://schemas.microsoft.com/office/powerpoint/2010/main" val="42455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{1CDFD932-9643-4A16-851B-D3CC8C99283F}tf56160789_win32</Template>
  <TotalTime>17252</TotalTime>
  <Words>3298</Words>
  <Application>Microsoft Office PowerPoint</Application>
  <PresentationFormat>Widescreen</PresentationFormat>
  <Paragraphs>897</Paragraphs>
  <Slides>36</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Arial Black</vt:lpstr>
      <vt:lpstr>Bookman Old Style</vt:lpstr>
      <vt:lpstr>Calibri</vt:lpstr>
      <vt:lpstr>Franklin Gothic Book</vt:lpstr>
      <vt:lpstr>Symbol</vt:lpstr>
      <vt:lpstr>Wingdings</vt:lpstr>
      <vt:lpstr>1_RetrospectVTI</vt:lpstr>
      <vt:lpstr>Data slides</vt:lpstr>
      <vt:lpstr> Ocean Pines Property Owner Survey Results Hosted by Ocean Pines Communication Committee   </vt:lpstr>
      <vt:lpstr>Agenda</vt:lpstr>
      <vt:lpstr>Background-Property Owner Survey</vt:lpstr>
      <vt:lpstr>Survey Objectives</vt:lpstr>
      <vt:lpstr>1. Overall Satisfaction</vt:lpstr>
      <vt:lpstr>2. What is Most Important &amp; How is Ocean Pines Doing?</vt:lpstr>
      <vt:lpstr>3. Importance of Core Values</vt:lpstr>
      <vt:lpstr>4. Feedback on Key Issues and Opportunities</vt:lpstr>
      <vt:lpstr>Survey Conclusions Summary</vt:lpstr>
      <vt:lpstr>How will Survey Results be Used</vt:lpstr>
      <vt:lpstr>Next Steps &amp; Timing</vt:lpstr>
      <vt:lpstr>Q3: Overall, how satisfied are you being an Ocean Pines property owner or resident?(1 = Not Satisfied at All; 5 = Extremely Satisfied)</vt:lpstr>
      <vt:lpstr>Q&amp;A</vt:lpstr>
      <vt:lpstr>Finally</vt:lpstr>
      <vt:lpstr>PowerPoint Presentation</vt:lpstr>
      <vt:lpstr>PowerPoint Presentation</vt:lpstr>
      <vt:lpstr>Q3: Overall, how satisfied are you being an Ocean Pines property owner or resident?(1 = Not Satisfied at All; 5 = Extremely Satisfied)</vt:lpstr>
      <vt:lpstr>What is most important? </vt:lpstr>
      <vt:lpstr>How is Ocean Pines Currently Meeting Expectations? Q5. As a property owner or resident, please rate how Ocean Pines is currently meeting your expectations with regard to the following? (1=Significantly Below Expectations; 5=Significantly Above Expectations)</vt:lpstr>
      <vt:lpstr>What is the gap between what is most important &amp; how Ocean Pines is currently meeting expectations? </vt:lpstr>
      <vt:lpstr>What is most important? </vt:lpstr>
      <vt:lpstr>How is Ocean Pines Currently Meeting Expectations? Q5. As a property owner or resident, please rate how Ocean Pines is currently meeting your expectations with regard to the following? (1=Significantly Below Expectations; 5=Significantly Above Expectations)</vt:lpstr>
      <vt:lpstr>What is the gap between what is most important &amp; how Ocean Pines is currently meeting expectations? </vt:lpstr>
      <vt:lpstr>Core Values </vt:lpstr>
      <vt:lpstr>Core Values </vt:lpstr>
      <vt:lpstr>Top Issues/Challenges to Address Q7. Please rate how important the following Ocean Pines challenges/ opportunities are to you? (1=Not Important at All; 5= Extremely Important)</vt:lpstr>
      <vt:lpstr>PowerPoint Presentation</vt:lpstr>
      <vt:lpstr>PowerPoint Presentation</vt:lpstr>
      <vt:lpstr>PowerPoint Presentation</vt:lpstr>
      <vt:lpstr>Top Issues/Challenges to Address Q7. Please rate how important the following Ocean Pines challenges/ opportunities are to you? (1=Not Important at All; 5= Extremely Important)</vt:lpstr>
      <vt:lpstr>PowerPoint Presentation</vt:lpstr>
      <vt:lpstr>Amenities</vt:lpstr>
      <vt:lpstr>Amenities 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vt:lpstr>
      <vt:lpstr>Amenities If you have used any of the following Ocean Pines amenities in the past 6 months, please rate your level of satisfaction for each amenity that you have used. If you have not used the specific amenity, simply check “I have not used this amenity.”  1= Not Satisfied at All, 5= Extremely Satisfied</vt:lpstr>
      <vt:lpstr>PowerPoint Presentation</vt:lpstr>
      <vt:lpstr>Previous Survey-Top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Bernard McGorry</dc:creator>
  <cp:lastModifiedBy>Bernard McGorry</cp:lastModifiedBy>
  <cp:revision>151</cp:revision>
  <dcterms:created xsi:type="dcterms:W3CDTF">2021-03-24T16:35:33Z</dcterms:created>
  <dcterms:modified xsi:type="dcterms:W3CDTF">2022-03-02T18:17:28Z</dcterms:modified>
</cp:coreProperties>
</file>